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3" r:id="rId3"/>
    <p:sldId id="269" r:id="rId4"/>
    <p:sldId id="258" r:id="rId5"/>
    <p:sldId id="268" r:id="rId6"/>
    <p:sldId id="259" r:id="rId7"/>
    <p:sldId id="260" r:id="rId8"/>
    <p:sldId id="272" r:id="rId9"/>
    <p:sldId id="266" r:id="rId10"/>
    <p:sldId id="270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9999"/>
    <a:srgbClr val="339933"/>
    <a:srgbClr val="19E00A"/>
    <a:srgbClr val="66FF66"/>
    <a:srgbClr val="33CC33"/>
    <a:srgbClr val="FF0066"/>
    <a:srgbClr val="99CCFF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528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1F40AD-1DA3-4E7C-A296-0DA221323048}" type="datetimeFigureOut">
              <a:rPr lang="zh-TW" altLang="en-US" smtClean="0"/>
              <a:pPr/>
              <a:t>2012/6/28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FB492-98D8-473D-BF50-32C9031AC10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003B87-1B50-4B97-9E6C-8E0582C38914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57CE49-0AA0-4544-A830-91A740A4DAEB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003B87-1B50-4B97-9E6C-8E0582C38914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003B87-1B50-4B97-9E6C-8E0582C38914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E3EB75-9233-4206-A981-0E91B7598491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E3EB75-9233-4206-A981-0E91B7598491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D1324B-66F8-482C-ADF7-FE85C6158BE8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D79A17-8A27-466A-846C-68AF75F093F5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D79A17-8A27-466A-846C-68AF75F093F5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57CE49-0AA0-4544-A830-91A740A4DAEB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6890-5873-4347-9685-EA514465D004}" type="datetimeFigureOut">
              <a:rPr lang="zh-TW" altLang="en-US" smtClean="0"/>
              <a:pPr/>
              <a:t>2012/6/28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D5E1-2C94-476F-8D45-E4199728B45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6890-5873-4347-9685-EA514465D004}" type="datetimeFigureOut">
              <a:rPr lang="zh-TW" altLang="en-US" smtClean="0"/>
              <a:pPr/>
              <a:t>2012/6/28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D5E1-2C94-476F-8D45-E4199728B45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6890-5873-4347-9685-EA514465D004}" type="datetimeFigureOut">
              <a:rPr lang="zh-TW" altLang="en-US" smtClean="0"/>
              <a:pPr/>
              <a:t>2012/6/28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D5E1-2C94-476F-8D45-E4199728B45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標題及圖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表版面配置區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CD9E505-FDF2-4B38-94E2-45E6E70E9C6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6596D0A-4C07-4577-AEB9-91317F25E4A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6890-5873-4347-9685-EA514465D004}" type="datetimeFigureOut">
              <a:rPr lang="zh-TW" altLang="en-US" smtClean="0"/>
              <a:pPr/>
              <a:t>2012/6/28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D5E1-2C94-476F-8D45-E4199728B45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6890-5873-4347-9685-EA514465D004}" type="datetimeFigureOut">
              <a:rPr lang="zh-TW" altLang="en-US" smtClean="0"/>
              <a:pPr/>
              <a:t>2012/6/28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D5E1-2C94-476F-8D45-E4199728B45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6890-5873-4347-9685-EA514465D004}" type="datetimeFigureOut">
              <a:rPr lang="zh-TW" altLang="en-US" smtClean="0"/>
              <a:pPr/>
              <a:t>2012/6/28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D5E1-2C94-476F-8D45-E4199728B45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6890-5873-4347-9685-EA514465D004}" type="datetimeFigureOut">
              <a:rPr lang="zh-TW" altLang="en-US" smtClean="0"/>
              <a:pPr/>
              <a:t>2012/6/28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D5E1-2C94-476F-8D45-E4199728B45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6890-5873-4347-9685-EA514465D004}" type="datetimeFigureOut">
              <a:rPr lang="zh-TW" altLang="en-US" smtClean="0"/>
              <a:pPr/>
              <a:t>2012/6/28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D5E1-2C94-476F-8D45-E4199728B45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6890-5873-4347-9685-EA514465D004}" type="datetimeFigureOut">
              <a:rPr lang="zh-TW" altLang="en-US" smtClean="0"/>
              <a:pPr/>
              <a:t>2012/6/28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D5E1-2C94-476F-8D45-E4199728B45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6890-5873-4347-9685-EA514465D004}" type="datetimeFigureOut">
              <a:rPr lang="zh-TW" altLang="en-US" smtClean="0"/>
              <a:pPr/>
              <a:t>2012/6/28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D5E1-2C94-476F-8D45-E4199728B45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6890-5873-4347-9685-EA514465D004}" type="datetimeFigureOut">
              <a:rPr lang="zh-TW" altLang="en-US" smtClean="0"/>
              <a:pPr/>
              <a:t>2012/6/28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D5E1-2C94-476F-8D45-E4199728B45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66890-5873-4347-9685-EA514465D004}" type="datetimeFigureOut">
              <a:rPr lang="zh-TW" altLang="en-US" smtClean="0"/>
              <a:pPr/>
              <a:t>2012/6/28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6D5E1-2C94-476F-8D45-E4199728B45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11" Type="http://schemas.openxmlformats.org/officeDocument/2006/relationships/image" Target="../media/image13.jpeg"/><Relationship Id="rId5" Type="http://schemas.openxmlformats.org/officeDocument/2006/relationships/image" Target="../media/image3.png"/><Relationship Id="rId10" Type="http://schemas.openxmlformats.org/officeDocument/2006/relationships/image" Target="../media/image12.jpeg"/><Relationship Id="rId4" Type="http://schemas.openxmlformats.org/officeDocument/2006/relationships/image" Target="../media/image2.png"/><Relationship Id="rId9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" name="Picture 102" descr="Untitled-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" y="116632"/>
            <a:ext cx="9182100" cy="6886575"/>
          </a:xfrm>
          <a:prstGeom prst="rect">
            <a:avLst/>
          </a:prstGeom>
          <a:noFill/>
        </p:spPr>
      </p:pic>
      <p:pic>
        <p:nvPicPr>
          <p:cNvPr id="2149" name="Picture 101" descr="card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9050" y="116632"/>
            <a:ext cx="9182100" cy="6886575"/>
          </a:xfrm>
          <a:prstGeom prst="rect">
            <a:avLst/>
          </a:prstGeom>
          <a:noFill/>
        </p:spPr>
      </p:pic>
      <p:pic>
        <p:nvPicPr>
          <p:cNvPr id="2148" name="Picture 100" descr="card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9050" y="116632"/>
            <a:ext cx="9182100" cy="6886575"/>
          </a:xfrm>
          <a:prstGeom prst="rect">
            <a:avLst/>
          </a:prstGeom>
          <a:noFill/>
        </p:spPr>
      </p:pic>
      <p:pic>
        <p:nvPicPr>
          <p:cNvPr id="2147" name="Picture 99" descr="card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9050" y="116632"/>
            <a:ext cx="9182100" cy="6886575"/>
          </a:xfrm>
          <a:prstGeom prst="rect">
            <a:avLst/>
          </a:prstGeom>
          <a:noFill/>
        </p:spPr>
      </p:pic>
      <p:sp>
        <p:nvSpPr>
          <p:cNvPr id="2141" name="Text Box 93"/>
          <p:cNvSpPr txBox="1">
            <a:spLocks noChangeArrowheads="1"/>
          </p:cNvSpPr>
          <p:nvPr/>
        </p:nvSpPr>
        <p:spPr bwMode="auto">
          <a:xfrm>
            <a:off x="3124200" y="588120"/>
            <a:ext cx="5105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9600" b="1">
                <a:solidFill>
                  <a:srgbClr val="FF0080"/>
                </a:solidFill>
                <a:ea typeface="新細明體" charset="-120"/>
              </a:rPr>
              <a:t>WINTER</a:t>
            </a:r>
            <a:endParaRPr lang="en-US" altLang="zh-TW" sz="9600">
              <a:solidFill>
                <a:srgbClr val="FF0080"/>
              </a:solidFill>
              <a:ea typeface="新細明體" charset="-120"/>
            </a:endParaRPr>
          </a:p>
        </p:txBody>
      </p:sp>
      <p:sp>
        <p:nvSpPr>
          <p:cNvPr id="2138" name="Text Box 90"/>
          <p:cNvSpPr txBox="1">
            <a:spLocks noChangeArrowheads="1"/>
          </p:cNvSpPr>
          <p:nvPr/>
        </p:nvSpPr>
        <p:spPr bwMode="auto">
          <a:xfrm>
            <a:off x="3352800" y="1823195"/>
            <a:ext cx="213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600">
                <a:solidFill>
                  <a:schemeClr val="bg2"/>
                </a:solidFill>
                <a:ea typeface="新細明體" charset="-120"/>
              </a:rPr>
              <a:t>Template</a:t>
            </a:r>
            <a:endParaRPr lang="en-US" altLang="zh-TW">
              <a:ea typeface="新細明體" charset="-120"/>
            </a:endParaRPr>
          </a:p>
        </p:txBody>
      </p:sp>
      <p:pic>
        <p:nvPicPr>
          <p:cNvPr id="2146" name="Picture 98" descr="card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38100" y="145207"/>
            <a:ext cx="9182100" cy="6886575"/>
          </a:xfrm>
          <a:prstGeom prst="rect">
            <a:avLst/>
          </a:prstGeom>
          <a:noFill/>
        </p:spPr>
      </p:pic>
      <p:sp>
        <p:nvSpPr>
          <p:cNvPr id="2151" name="Text Box 103"/>
          <p:cNvSpPr txBox="1">
            <a:spLocks noChangeArrowheads="1"/>
          </p:cNvSpPr>
          <p:nvPr/>
        </p:nvSpPr>
        <p:spPr bwMode="auto">
          <a:xfrm>
            <a:off x="683568" y="1916832"/>
            <a:ext cx="7924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8000" dirty="0" smtClean="0">
                <a:solidFill>
                  <a:schemeClr val="tx2"/>
                </a:solidFill>
                <a:ea typeface="新細明體" charset="-120"/>
              </a:rPr>
              <a:t>FINAL PROJECT</a:t>
            </a:r>
          </a:p>
        </p:txBody>
      </p:sp>
      <p:sp>
        <p:nvSpPr>
          <p:cNvPr id="2153" name="Rectangle 105"/>
          <p:cNvSpPr>
            <a:spLocks noChangeArrowheads="1"/>
          </p:cNvSpPr>
          <p:nvPr/>
        </p:nvSpPr>
        <p:spPr bwMode="auto">
          <a:xfrm>
            <a:off x="5715000" y="311895"/>
            <a:ext cx="1447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2156" name="Text Box 108"/>
          <p:cNvSpPr txBox="1">
            <a:spLocks noChangeArrowheads="1"/>
          </p:cNvSpPr>
          <p:nvPr/>
        </p:nvSpPr>
        <p:spPr bwMode="auto">
          <a:xfrm>
            <a:off x="5220072" y="333847"/>
            <a:ext cx="252028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6000" dirty="0" err="1" smtClean="0">
                <a:solidFill>
                  <a:srgbClr val="F2FDF7"/>
                </a:solidFill>
                <a:ea typeface="新細明體" charset="-120"/>
              </a:rPr>
              <a:t>NMLab</a:t>
            </a:r>
            <a:endParaRPr lang="en-US" altLang="zh-TW" dirty="0">
              <a:ea typeface="新細明體" charset="-120"/>
            </a:endParaRPr>
          </a:p>
        </p:txBody>
      </p:sp>
      <p:sp>
        <p:nvSpPr>
          <p:cNvPr id="2158" name="Text Box 110"/>
          <p:cNvSpPr txBox="1">
            <a:spLocks noChangeArrowheads="1"/>
          </p:cNvSpPr>
          <p:nvPr/>
        </p:nvSpPr>
        <p:spPr bwMode="auto">
          <a:xfrm>
            <a:off x="3059832" y="3429000"/>
            <a:ext cx="383341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zh-TW" altLang="en-US" sz="2200" dirty="0">
                <a:latin typeface="微軟正黑體" pitchFamily="34" charset="-120"/>
                <a:ea typeface="微軟正黑體" pitchFamily="34" charset="-120"/>
              </a:rPr>
              <a:t>電機</a:t>
            </a:r>
            <a:r>
              <a:rPr lang="zh-TW" altLang="en-US" sz="2200" dirty="0" smtClean="0">
                <a:latin typeface="微軟正黑體" pitchFamily="34" charset="-120"/>
                <a:ea typeface="微軟正黑體" pitchFamily="34" charset="-120"/>
              </a:rPr>
              <a:t>四 </a:t>
            </a:r>
            <a:r>
              <a:rPr lang="en-US" altLang="zh-TW" sz="2200" dirty="0" smtClean="0">
                <a:latin typeface="微軟正黑體" pitchFamily="34" charset="-120"/>
                <a:ea typeface="微軟正黑體" pitchFamily="34" charset="-120"/>
              </a:rPr>
              <a:t>B97901031 </a:t>
            </a:r>
            <a:r>
              <a:rPr lang="zh-TW" altLang="en-US" sz="2200" dirty="0" smtClean="0">
                <a:latin typeface="微軟正黑體" pitchFamily="34" charset="-120"/>
                <a:ea typeface="微軟正黑體" pitchFamily="34" charset="-120"/>
              </a:rPr>
              <a:t>向思蓉</a:t>
            </a:r>
            <a:endParaRPr lang="en-US" altLang="zh-TW" sz="2200" dirty="0" smtClean="0">
              <a:latin typeface="微軟正黑體" pitchFamily="34" charset="-120"/>
              <a:ea typeface="微軟正黑體" pitchFamily="34" charset="-120"/>
            </a:endParaRPr>
          </a:p>
          <a:p>
            <a:pPr algn="r">
              <a:spcBef>
                <a:spcPct val="50000"/>
              </a:spcBef>
            </a:pPr>
            <a:r>
              <a:rPr lang="en-US" altLang="zh-TW" sz="2200" dirty="0" smtClean="0">
                <a:latin typeface="微軟正黑體" pitchFamily="34" charset="-120"/>
                <a:ea typeface="微軟正黑體" pitchFamily="34" charset="-120"/>
              </a:rPr>
              <a:t>B97901116 </a:t>
            </a:r>
            <a:r>
              <a:rPr lang="zh-TW" altLang="en-US" sz="2200" dirty="0" smtClean="0">
                <a:latin typeface="微軟正黑體" pitchFamily="34" charset="-120"/>
                <a:ea typeface="微軟正黑體" pitchFamily="34" charset="-120"/>
              </a:rPr>
              <a:t>王鼎鈞</a:t>
            </a:r>
            <a:endParaRPr lang="en-US" altLang="zh-TW" sz="2200" dirty="0" smtClean="0">
              <a:latin typeface="微軟正黑體" pitchFamily="34" charset="-120"/>
              <a:ea typeface="微軟正黑體" pitchFamily="34" charset="-120"/>
            </a:endParaRPr>
          </a:p>
          <a:p>
            <a:pPr algn="r">
              <a:spcBef>
                <a:spcPct val="50000"/>
              </a:spcBef>
            </a:pPr>
            <a:r>
              <a:rPr lang="en-US" altLang="zh-TW" sz="2200" dirty="0" smtClean="0">
                <a:latin typeface="微軟正黑體" pitchFamily="34" charset="-120"/>
                <a:ea typeface="微軟正黑體" pitchFamily="34" charset="-120"/>
              </a:rPr>
              <a:t>B97901118 </a:t>
            </a:r>
            <a:r>
              <a:rPr lang="zh-TW" altLang="en-US" sz="2200" dirty="0" smtClean="0">
                <a:latin typeface="微軟正黑體" pitchFamily="34" charset="-120"/>
                <a:ea typeface="微軟正黑體" pitchFamily="34" charset="-120"/>
              </a:rPr>
              <a:t>蘇仲岐</a:t>
            </a:r>
            <a:endParaRPr lang="en-US" altLang="zh-TW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802" name="Picture 34" descr="Untitled-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0817"/>
            <a:ext cx="9182100" cy="6886575"/>
          </a:xfrm>
          <a:prstGeom prst="rect">
            <a:avLst/>
          </a:prstGeom>
          <a:noFill/>
        </p:spPr>
      </p:pic>
      <p:pic>
        <p:nvPicPr>
          <p:cNvPr id="32803" name="Picture 35" descr="card5"/>
          <p:cNvPicPr>
            <a:picLocks noChangeAspect="1" noChangeArrowheads="1"/>
          </p:cNvPicPr>
          <p:nvPr/>
        </p:nvPicPr>
        <p:blipFill>
          <a:blip r:embed="rId4" cstate="print"/>
          <a:srcRect l="82158"/>
          <a:stretch>
            <a:fillRect/>
          </a:stretch>
        </p:blipFill>
        <p:spPr bwMode="auto">
          <a:xfrm>
            <a:off x="0" y="42242"/>
            <a:ext cx="1638300" cy="6886575"/>
          </a:xfrm>
          <a:prstGeom prst="rect">
            <a:avLst/>
          </a:prstGeom>
          <a:noFill/>
        </p:spPr>
      </p:pic>
      <p:pic>
        <p:nvPicPr>
          <p:cNvPr id="32804" name="Picture 36" descr="card4"/>
          <p:cNvPicPr>
            <a:picLocks noChangeAspect="1" noChangeArrowheads="1"/>
          </p:cNvPicPr>
          <p:nvPr/>
        </p:nvPicPr>
        <p:blipFill>
          <a:blip r:embed="rId5" cstate="print"/>
          <a:srcRect l="82158"/>
          <a:stretch>
            <a:fillRect/>
          </a:stretch>
        </p:blipFill>
        <p:spPr bwMode="auto">
          <a:xfrm>
            <a:off x="0" y="70817"/>
            <a:ext cx="1638300" cy="6886575"/>
          </a:xfrm>
          <a:prstGeom prst="rect">
            <a:avLst/>
          </a:prstGeom>
          <a:noFill/>
        </p:spPr>
      </p:pic>
      <p:pic>
        <p:nvPicPr>
          <p:cNvPr id="32805" name="Picture 37" descr="card2"/>
          <p:cNvPicPr>
            <a:picLocks noChangeAspect="1" noChangeArrowheads="1"/>
          </p:cNvPicPr>
          <p:nvPr/>
        </p:nvPicPr>
        <p:blipFill>
          <a:blip r:embed="rId6" cstate="print"/>
          <a:srcRect l="82988" r="6224"/>
          <a:stretch>
            <a:fillRect/>
          </a:stretch>
        </p:blipFill>
        <p:spPr bwMode="auto">
          <a:xfrm>
            <a:off x="0" y="70817"/>
            <a:ext cx="990600" cy="6886575"/>
          </a:xfrm>
          <a:prstGeom prst="rect">
            <a:avLst/>
          </a:prstGeom>
          <a:noFill/>
        </p:spPr>
      </p:pic>
      <p:pic>
        <p:nvPicPr>
          <p:cNvPr id="32806" name="Picture 38" descr="card1"/>
          <p:cNvPicPr>
            <a:picLocks noChangeAspect="1" noChangeArrowheads="1"/>
          </p:cNvPicPr>
          <p:nvPr/>
        </p:nvPicPr>
        <p:blipFill>
          <a:blip r:embed="rId7" cstate="print"/>
          <a:srcRect l="83818" r="8714"/>
          <a:stretch>
            <a:fillRect/>
          </a:stretch>
        </p:blipFill>
        <p:spPr bwMode="auto">
          <a:xfrm>
            <a:off x="0" y="70817"/>
            <a:ext cx="685800" cy="6886575"/>
          </a:xfrm>
          <a:prstGeom prst="rect">
            <a:avLst/>
          </a:prstGeom>
          <a:noFill/>
        </p:spPr>
      </p:pic>
      <p:sp>
        <p:nvSpPr>
          <p:cNvPr id="32807" name="Text Box 39"/>
          <p:cNvSpPr txBox="1">
            <a:spLocks noChangeArrowheads="1"/>
          </p:cNvSpPr>
          <p:nvPr/>
        </p:nvSpPr>
        <p:spPr bwMode="auto">
          <a:xfrm>
            <a:off x="6732240" y="237505"/>
            <a:ext cx="173231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6000" dirty="0" smtClean="0">
                <a:solidFill>
                  <a:srgbClr val="F2FDF7"/>
                </a:solidFill>
                <a:ea typeface="新細明體" charset="-120"/>
              </a:rPr>
              <a:t>Q&amp;A</a:t>
            </a:r>
            <a:endParaRPr lang="en-US" altLang="zh-TW" dirty="0">
              <a:ea typeface="新細明體" charset="-120"/>
            </a:endParaRPr>
          </a:p>
        </p:txBody>
      </p:sp>
      <p:sp>
        <p:nvSpPr>
          <p:cNvPr id="32808" name="Rectangle 40"/>
          <p:cNvSpPr>
            <a:spLocks noChangeArrowheads="1"/>
          </p:cNvSpPr>
          <p:nvPr/>
        </p:nvSpPr>
        <p:spPr bwMode="auto">
          <a:xfrm>
            <a:off x="755650" y="1339230"/>
            <a:ext cx="8208963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3203848" y="3284984"/>
            <a:ext cx="325820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6600" dirty="0" smtClean="0"/>
              <a:t>THANKS!</a:t>
            </a:r>
            <a:endParaRPr lang="zh-TW" alt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" name="Picture 102" descr="Untitled-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" y="116632"/>
            <a:ext cx="9182100" cy="6886575"/>
          </a:xfrm>
          <a:prstGeom prst="rect">
            <a:avLst/>
          </a:prstGeom>
          <a:noFill/>
        </p:spPr>
      </p:pic>
      <p:pic>
        <p:nvPicPr>
          <p:cNvPr id="2149" name="Picture 101" descr="card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9050" y="116632"/>
            <a:ext cx="9182100" cy="6886575"/>
          </a:xfrm>
          <a:prstGeom prst="rect">
            <a:avLst/>
          </a:prstGeom>
          <a:noFill/>
        </p:spPr>
      </p:pic>
      <p:pic>
        <p:nvPicPr>
          <p:cNvPr id="2148" name="Picture 100" descr="card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9050" y="116632"/>
            <a:ext cx="9182100" cy="6886575"/>
          </a:xfrm>
          <a:prstGeom prst="rect">
            <a:avLst/>
          </a:prstGeom>
          <a:noFill/>
        </p:spPr>
      </p:pic>
      <p:pic>
        <p:nvPicPr>
          <p:cNvPr id="2147" name="Picture 99" descr="card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9050" y="116632"/>
            <a:ext cx="9182100" cy="6886575"/>
          </a:xfrm>
          <a:prstGeom prst="rect">
            <a:avLst/>
          </a:prstGeom>
          <a:noFill/>
        </p:spPr>
      </p:pic>
      <p:sp>
        <p:nvSpPr>
          <p:cNvPr id="2141" name="Text Box 93"/>
          <p:cNvSpPr txBox="1">
            <a:spLocks noChangeArrowheads="1"/>
          </p:cNvSpPr>
          <p:nvPr/>
        </p:nvSpPr>
        <p:spPr bwMode="auto">
          <a:xfrm>
            <a:off x="3124200" y="588120"/>
            <a:ext cx="5105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9600" b="1">
                <a:solidFill>
                  <a:srgbClr val="FF0080"/>
                </a:solidFill>
                <a:ea typeface="新細明體" charset="-120"/>
              </a:rPr>
              <a:t>WINTER</a:t>
            </a:r>
            <a:endParaRPr lang="en-US" altLang="zh-TW" sz="9600">
              <a:solidFill>
                <a:srgbClr val="FF0080"/>
              </a:solidFill>
              <a:ea typeface="新細明體" charset="-120"/>
            </a:endParaRPr>
          </a:p>
        </p:txBody>
      </p:sp>
      <p:pic>
        <p:nvPicPr>
          <p:cNvPr id="2146" name="Picture 98" descr="card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38100" y="145207"/>
            <a:ext cx="9182100" cy="6886575"/>
          </a:xfrm>
          <a:prstGeom prst="rect">
            <a:avLst/>
          </a:prstGeom>
          <a:noFill/>
        </p:spPr>
      </p:pic>
      <p:sp>
        <p:nvSpPr>
          <p:cNvPr id="2153" name="Rectangle 105"/>
          <p:cNvSpPr>
            <a:spLocks noChangeArrowheads="1"/>
          </p:cNvSpPr>
          <p:nvPr/>
        </p:nvSpPr>
        <p:spPr bwMode="auto">
          <a:xfrm>
            <a:off x="5715000" y="311895"/>
            <a:ext cx="1447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2156" name="Text Box 108"/>
          <p:cNvSpPr txBox="1">
            <a:spLocks noChangeArrowheads="1"/>
          </p:cNvSpPr>
          <p:nvPr/>
        </p:nvSpPr>
        <p:spPr bwMode="auto">
          <a:xfrm>
            <a:off x="5220072" y="333847"/>
            <a:ext cx="252028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6000" dirty="0" smtClean="0">
                <a:solidFill>
                  <a:srgbClr val="F2FDF7"/>
                </a:solidFill>
                <a:ea typeface="新細明體" charset="-120"/>
              </a:rPr>
              <a:t>Outline</a:t>
            </a:r>
            <a:endParaRPr lang="en-US" altLang="zh-TW" dirty="0">
              <a:ea typeface="新細明體" charset="-120"/>
            </a:endParaRPr>
          </a:p>
        </p:txBody>
      </p:sp>
      <p:sp>
        <p:nvSpPr>
          <p:cNvPr id="58" name="Line 2"/>
          <p:cNvSpPr>
            <a:spLocks noChangeShapeType="1"/>
          </p:cNvSpPr>
          <p:nvPr/>
        </p:nvSpPr>
        <p:spPr bwMode="black">
          <a:xfrm>
            <a:off x="1960538" y="5689307"/>
            <a:ext cx="4800600" cy="0"/>
          </a:xfrm>
          <a:prstGeom prst="line">
            <a:avLst/>
          </a:prstGeom>
          <a:noFill/>
          <a:ln w="28575" cap="rnd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9" name="Rectangle 3"/>
          <p:cNvSpPr>
            <a:spLocks noChangeArrowheads="1"/>
          </p:cNvSpPr>
          <p:nvPr/>
        </p:nvSpPr>
        <p:spPr bwMode="black">
          <a:xfrm>
            <a:off x="2483768" y="5157192"/>
            <a:ext cx="35528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/>
            <a:r>
              <a:rPr lang="en-US" altLang="zh-TW" sz="2800" b="1" dirty="0" smtClean="0">
                <a:solidFill>
                  <a:schemeClr val="tx2">
                    <a:lumMod val="75000"/>
                  </a:schemeClr>
                </a:solidFill>
                <a:ea typeface="微軟正黑體" pitchFamily="34" charset="-120"/>
              </a:rPr>
              <a:t>Q&amp;A</a:t>
            </a:r>
            <a:r>
              <a:rPr lang="zh-TW" altLang="en-US" sz="1600" dirty="0" smtClean="0">
                <a:solidFill>
                  <a:schemeClr val="bg2"/>
                </a:solidFill>
                <a:latin typeface="微軟正黑體" pitchFamily="34" charset="-120"/>
                <a:ea typeface="微軟正黑體" pitchFamily="34" charset="-120"/>
              </a:rPr>
              <a:t>線伴奏</a:t>
            </a:r>
            <a:r>
              <a:rPr lang="en-US" altLang="zh-TW" sz="1600" dirty="0" smtClean="0">
                <a:solidFill>
                  <a:schemeClr val="bg2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zh-TW" sz="1600" dirty="0">
              <a:solidFill>
                <a:schemeClr val="bg2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0" name="Line 4"/>
          <p:cNvSpPr>
            <a:spLocks noChangeShapeType="1"/>
          </p:cNvSpPr>
          <p:nvPr/>
        </p:nvSpPr>
        <p:spPr bwMode="black">
          <a:xfrm>
            <a:off x="2003400" y="2888957"/>
            <a:ext cx="4800600" cy="0"/>
          </a:xfrm>
          <a:prstGeom prst="line">
            <a:avLst/>
          </a:prstGeom>
          <a:noFill/>
          <a:ln w="28575" cap="rnd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1" name="Rectangle 8"/>
          <p:cNvSpPr>
            <a:spLocks noChangeArrowheads="1"/>
          </p:cNvSpPr>
          <p:nvPr/>
        </p:nvSpPr>
        <p:spPr bwMode="black">
          <a:xfrm>
            <a:off x="2555776" y="2420888"/>
            <a:ext cx="35528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 eaLnBrk="0" hangingPunct="0"/>
            <a:r>
              <a:rPr lang="en-US" altLang="zh-TW" sz="2800" b="1" dirty="0" smtClean="0">
                <a:solidFill>
                  <a:schemeClr val="tx2">
                    <a:lumMod val="75000"/>
                  </a:schemeClr>
                </a:solidFill>
              </a:rPr>
              <a:t>Infrastructure</a:t>
            </a:r>
            <a:endParaRPr lang="zh-TW" altLang="zh-TW" sz="28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2" name="Line 9"/>
          <p:cNvSpPr>
            <a:spLocks noChangeShapeType="1"/>
          </p:cNvSpPr>
          <p:nvPr/>
        </p:nvSpPr>
        <p:spPr bwMode="black">
          <a:xfrm>
            <a:off x="2493938" y="3574757"/>
            <a:ext cx="4800600" cy="0"/>
          </a:xfrm>
          <a:prstGeom prst="line">
            <a:avLst/>
          </a:prstGeom>
          <a:noFill/>
          <a:ln w="28575" cap="rnd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3" name="Rectangle 10"/>
          <p:cNvSpPr>
            <a:spLocks noChangeArrowheads="1"/>
          </p:cNvSpPr>
          <p:nvPr/>
        </p:nvSpPr>
        <p:spPr bwMode="black">
          <a:xfrm>
            <a:off x="2987824" y="3140968"/>
            <a:ext cx="35528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 eaLnBrk="0" hangingPunct="0"/>
            <a:r>
              <a:rPr lang="en-US" altLang="zh-TW" sz="2800" b="1" dirty="0" smtClean="0">
                <a:solidFill>
                  <a:schemeClr val="tx2">
                    <a:lumMod val="75000"/>
                  </a:schemeClr>
                </a:solidFill>
              </a:rPr>
              <a:t>Android</a:t>
            </a:r>
            <a:endParaRPr lang="zh-TW" altLang="en-US" sz="28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4" name="Line 11"/>
          <p:cNvSpPr>
            <a:spLocks noChangeShapeType="1"/>
          </p:cNvSpPr>
          <p:nvPr/>
        </p:nvSpPr>
        <p:spPr bwMode="black">
          <a:xfrm>
            <a:off x="2689200" y="4300245"/>
            <a:ext cx="4800600" cy="0"/>
          </a:xfrm>
          <a:prstGeom prst="line">
            <a:avLst/>
          </a:prstGeom>
          <a:noFill/>
          <a:ln w="28575" cap="rnd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5" name="Rectangle 12"/>
          <p:cNvSpPr>
            <a:spLocks noChangeArrowheads="1"/>
          </p:cNvSpPr>
          <p:nvPr/>
        </p:nvSpPr>
        <p:spPr bwMode="black">
          <a:xfrm>
            <a:off x="3275856" y="3861048"/>
            <a:ext cx="35528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 eaLnBrk="0" hangingPunct="0"/>
            <a:r>
              <a:rPr lang="en-US" altLang="zh-TW" sz="2800" b="1" dirty="0" err="1" smtClean="0">
                <a:solidFill>
                  <a:schemeClr val="tx2">
                    <a:lumMod val="75000"/>
                  </a:schemeClr>
                </a:solidFill>
                <a:ea typeface="微軟正黑體" pitchFamily="34" charset="-120"/>
              </a:rPr>
              <a:t>OpenCV</a:t>
            </a:r>
            <a:r>
              <a:rPr lang="en-US" altLang="zh-TW" sz="1600" b="1" dirty="0" smtClean="0">
                <a:solidFill>
                  <a:schemeClr val="bg2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zh-TW" sz="1600" b="1" dirty="0" smtClean="0">
              <a:solidFill>
                <a:schemeClr val="bg2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6" name="Line 13"/>
          <p:cNvSpPr>
            <a:spLocks noChangeShapeType="1"/>
          </p:cNvSpPr>
          <p:nvPr/>
        </p:nvSpPr>
        <p:spPr bwMode="black">
          <a:xfrm>
            <a:off x="2493938" y="5022557"/>
            <a:ext cx="4800600" cy="0"/>
          </a:xfrm>
          <a:prstGeom prst="line">
            <a:avLst/>
          </a:prstGeom>
          <a:noFill/>
          <a:ln w="28575" cap="rnd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7" name="Rectangle 14"/>
          <p:cNvSpPr>
            <a:spLocks noChangeArrowheads="1"/>
          </p:cNvSpPr>
          <p:nvPr/>
        </p:nvSpPr>
        <p:spPr bwMode="black">
          <a:xfrm>
            <a:off x="2987824" y="4509120"/>
            <a:ext cx="35528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 eaLnBrk="0" hangingPunct="0"/>
            <a:r>
              <a:rPr lang="en-US" altLang="zh-TW" sz="2800" b="1" dirty="0" smtClean="0">
                <a:solidFill>
                  <a:schemeClr val="tx2">
                    <a:lumMod val="75000"/>
                  </a:schemeClr>
                </a:solidFill>
                <a:ea typeface="微軟正黑體" pitchFamily="34" charset="-120"/>
              </a:rPr>
              <a:t>AR &amp; OpenGL</a:t>
            </a:r>
            <a:r>
              <a:rPr lang="zh-TW" altLang="en-US" sz="1600" dirty="0" smtClean="0">
                <a:solidFill>
                  <a:schemeClr val="bg2"/>
                </a:solidFill>
                <a:latin typeface="微軟正黑體" pitchFamily="34" charset="-120"/>
                <a:ea typeface="微軟正黑體" pitchFamily="34" charset="-120"/>
              </a:rPr>
              <a:t>伴奏</a:t>
            </a:r>
            <a:r>
              <a:rPr lang="en-US" altLang="zh-TW" sz="1600" dirty="0" smtClean="0">
                <a:solidFill>
                  <a:schemeClr val="bg2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zh-TW" sz="1600" dirty="0" smtClean="0">
              <a:solidFill>
                <a:schemeClr val="bg2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68" name="Group 94"/>
          <p:cNvGrpSpPr>
            <a:grpSpLocks/>
          </p:cNvGrpSpPr>
          <p:nvPr/>
        </p:nvGrpSpPr>
        <p:grpSpPr bwMode="auto">
          <a:xfrm>
            <a:off x="1822425" y="2507957"/>
            <a:ext cx="393700" cy="393700"/>
            <a:chOff x="2543" y="1006"/>
            <a:chExt cx="416" cy="416"/>
          </a:xfrm>
        </p:grpSpPr>
        <p:sp>
          <p:nvSpPr>
            <p:cNvPr id="69" name="Oval 52"/>
            <p:cNvSpPr>
              <a:spLocks noChangeArrowheads="1"/>
            </p:cNvSpPr>
            <p:nvPr/>
          </p:nvSpPr>
          <p:spPr bwMode="gray">
            <a:xfrm>
              <a:off x="2543" y="1006"/>
              <a:ext cx="416" cy="416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54118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 w="9525">
              <a:solidFill>
                <a:srgbClr val="DDDDDD"/>
              </a:solidFill>
              <a:round/>
              <a:headEnd/>
              <a:tailEnd/>
            </a:ln>
            <a:effectLst>
              <a:outerShdw dist="35921" dir="2700000" algn="ctr" rotWithShape="0">
                <a:srgbClr val="4D4D4D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70" name="Group 53"/>
            <p:cNvGrpSpPr>
              <a:grpSpLocks/>
            </p:cNvGrpSpPr>
            <p:nvPr/>
          </p:nvGrpSpPr>
          <p:grpSpPr bwMode="auto">
            <a:xfrm rot="-2288454">
              <a:off x="2578" y="1034"/>
              <a:ext cx="348" cy="356"/>
              <a:chOff x="887" y="2040"/>
              <a:chExt cx="433" cy="422"/>
            </a:xfrm>
          </p:grpSpPr>
          <p:pic>
            <p:nvPicPr>
              <p:cNvPr id="72" name="Picture 54" descr="circuler_1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gray">
              <a:xfrm>
                <a:off x="887" y="2040"/>
                <a:ext cx="430" cy="420"/>
              </a:xfrm>
              <a:prstGeom prst="rect">
                <a:avLst/>
              </a:prstGeom>
              <a:noFill/>
            </p:spPr>
          </p:pic>
          <p:sp>
            <p:nvSpPr>
              <p:cNvPr id="73" name="Oval 55"/>
              <p:cNvSpPr>
                <a:spLocks noChangeArrowheads="1"/>
              </p:cNvSpPr>
              <p:nvPr/>
            </p:nvSpPr>
            <p:spPr bwMode="gray">
              <a:xfrm>
                <a:off x="887" y="2040"/>
                <a:ext cx="433" cy="422"/>
              </a:xfrm>
              <a:prstGeom prst="ellipse">
                <a:avLst/>
              </a:prstGeom>
              <a:gradFill rotWithShape="1">
                <a:gsLst>
                  <a:gs pos="0">
                    <a:srgbClr val="F5B80B">
                      <a:gamma/>
                      <a:shade val="34902"/>
                      <a:invGamma/>
                      <a:alpha val="89999"/>
                    </a:srgbClr>
                  </a:gs>
                  <a:gs pos="50000">
                    <a:srgbClr val="F5B80B">
                      <a:alpha val="75000"/>
                    </a:srgbClr>
                  </a:gs>
                  <a:gs pos="100000">
                    <a:srgbClr val="F5B80B">
                      <a:gamma/>
                      <a:shade val="34902"/>
                      <a:invGamma/>
                      <a:alpha val="89999"/>
                    </a:srgbClr>
                  </a:gs>
                </a:gsLst>
                <a:lin ang="189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pic>
            <p:nvPicPr>
              <p:cNvPr id="74" name="Picture 56" descr="Picture2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gray">
              <a:xfrm>
                <a:off x="930" y="2044"/>
                <a:ext cx="345" cy="149"/>
              </a:xfrm>
              <a:prstGeom prst="rect">
                <a:avLst/>
              </a:prstGeom>
              <a:noFill/>
            </p:spPr>
          </p:pic>
        </p:grpSp>
        <p:pic>
          <p:nvPicPr>
            <p:cNvPr id="71" name="Picture 57"/>
            <p:cNvPicPr>
              <a:picLocks noChangeAspect="1" noChangeArrowheads="1"/>
            </p:cNvPicPr>
            <p:nvPr/>
          </p:nvPicPr>
          <p:blipFill>
            <a:blip r:embed="rId10" cstate="print"/>
            <a:srcRect l="12015" t="9302" r="12404" b="12598"/>
            <a:stretch>
              <a:fillRect/>
            </a:stretch>
          </p:blipFill>
          <p:spPr bwMode="gray">
            <a:xfrm>
              <a:off x="2570" y="1020"/>
              <a:ext cx="359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75" name="Group 93"/>
          <p:cNvGrpSpPr>
            <a:grpSpLocks/>
          </p:cNvGrpSpPr>
          <p:nvPr/>
        </p:nvGrpSpPr>
        <p:grpSpPr bwMode="auto">
          <a:xfrm>
            <a:off x="2357413" y="3195345"/>
            <a:ext cx="393700" cy="393700"/>
            <a:chOff x="3071" y="1006"/>
            <a:chExt cx="416" cy="416"/>
          </a:xfrm>
        </p:grpSpPr>
        <p:sp>
          <p:nvSpPr>
            <p:cNvPr id="76" name="Oval 62"/>
            <p:cNvSpPr>
              <a:spLocks noChangeArrowheads="1"/>
            </p:cNvSpPr>
            <p:nvPr/>
          </p:nvSpPr>
          <p:spPr bwMode="gray">
            <a:xfrm>
              <a:off x="3071" y="1006"/>
              <a:ext cx="416" cy="416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54118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 w="9525">
              <a:solidFill>
                <a:srgbClr val="DDDDDD"/>
              </a:solidFill>
              <a:round/>
              <a:headEnd/>
              <a:tailEnd/>
            </a:ln>
            <a:effectLst>
              <a:outerShdw dist="35921" dir="2700000" algn="ctr" rotWithShape="0">
                <a:srgbClr val="4D4D4D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77" name="Group 63"/>
            <p:cNvGrpSpPr>
              <a:grpSpLocks/>
            </p:cNvGrpSpPr>
            <p:nvPr/>
          </p:nvGrpSpPr>
          <p:grpSpPr bwMode="auto">
            <a:xfrm rot="-2288454">
              <a:off x="3106" y="1034"/>
              <a:ext cx="348" cy="356"/>
              <a:chOff x="887" y="2040"/>
              <a:chExt cx="433" cy="422"/>
            </a:xfrm>
          </p:grpSpPr>
          <p:pic>
            <p:nvPicPr>
              <p:cNvPr id="79" name="Picture 64" descr="circuler_1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gray">
              <a:xfrm>
                <a:off x="887" y="2040"/>
                <a:ext cx="430" cy="420"/>
              </a:xfrm>
              <a:prstGeom prst="rect">
                <a:avLst/>
              </a:prstGeom>
              <a:noFill/>
            </p:spPr>
          </p:pic>
          <p:sp>
            <p:nvSpPr>
              <p:cNvPr id="80" name="Oval 65"/>
              <p:cNvSpPr>
                <a:spLocks noChangeArrowheads="1"/>
              </p:cNvSpPr>
              <p:nvPr/>
            </p:nvSpPr>
            <p:spPr bwMode="gray">
              <a:xfrm>
                <a:off x="887" y="2040"/>
                <a:ext cx="433" cy="422"/>
              </a:xfrm>
              <a:prstGeom prst="ellipse">
                <a:avLst/>
              </a:prstGeom>
              <a:gradFill rotWithShape="1">
                <a:gsLst>
                  <a:gs pos="0">
                    <a:srgbClr val="6292C6">
                      <a:gamma/>
                      <a:shade val="34902"/>
                      <a:invGamma/>
                      <a:alpha val="89999"/>
                    </a:srgbClr>
                  </a:gs>
                  <a:gs pos="50000">
                    <a:srgbClr val="6292C6">
                      <a:alpha val="75000"/>
                    </a:srgbClr>
                  </a:gs>
                  <a:gs pos="100000">
                    <a:srgbClr val="6292C6">
                      <a:gamma/>
                      <a:shade val="34902"/>
                      <a:invGamma/>
                      <a:alpha val="89999"/>
                    </a:srgbClr>
                  </a:gs>
                </a:gsLst>
                <a:lin ang="189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pic>
            <p:nvPicPr>
              <p:cNvPr id="81" name="Picture 66" descr="Picture2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gray">
              <a:xfrm>
                <a:off x="930" y="2044"/>
                <a:ext cx="345" cy="149"/>
              </a:xfrm>
              <a:prstGeom prst="rect">
                <a:avLst/>
              </a:prstGeom>
              <a:noFill/>
            </p:spPr>
          </p:pic>
        </p:grpSp>
        <p:pic>
          <p:nvPicPr>
            <p:cNvPr id="78" name="Picture 86"/>
            <p:cNvPicPr>
              <a:picLocks noChangeAspect="1" noChangeArrowheads="1"/>
            </p:cNvPicPr>
            <p:nvPr/>
          </p:nvPicPr>
          <p:blipFill>
            <a:blip r:embed="rId10" cstate="print"/>
            <a:srcRect l="12015" t="9302" r="12404" b="12598"/>
            <a:stretch>
              <a:fillRect/>
            </a:stretch>
          </p:blipFill>
          <p:spPr bwMode="gray">
            <a:xfrm>
              <a:off x="3098" y="1020"/>
              <a:ext cx="359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82" name="Group 92"/>
          <p:cNvGrpSpPr>
            <a:grpSpLocks/>
          </p:cNvGrpSpPr>
          <p:nvPr/>
        </p:nvGrpSpPr>
        <p:grpSpPr bwMode="auto">
          <a:xfrm>
            <a:off x="2525688" y="3917657"/>
            <a:ext cx="393700" cy="393700"/>
            <a:chOff x="3647" y="1006"/>
            <a:chExt cx="416" cy="416"/>
          </a:xfrm>
        </p:grpSpPr>
        <p:sp>
          <p:nvSpPr>
            <p:cNvPr id="83" name="Oval 67"/>
            <p:cNvSpPr>
              <a:spLocks noChangeArrowheads="1"/>
            </p:cNvSpPr>
            <p:nvPr/>
          </p:nvSpPr>
          <p:spPr bwMode="gray">
            <a:xfrm>
              <a:off x="3647" y="1006"/>
              <a:ext cx="416" cy="416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54118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 w="9525">
              <a:solidFill>
                <a:srgbClr val="DDDDDD"/>
              </a:solidFill>
              <a:round/>
              <a:headEnd/>
              <a:tailEnd/>
            </a:ln>
            <a:effectLst>
              <a:outerShdw dist="35921" dir="2700000" algn="ctr" rotWithShape="0">
                <a:srgbClr val="4D4D4D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84" name="Group 68"/>
            <p:cNvGrpSpPr>
              <a:grpSpLocks/>
            </p:cNvGrpSpPr>
            <p:nvPr/>
          </p:nvGrpSpPr>
          <p:grpSpPr bwMode="auto">
            <a:xfrm rot="-2288454">
              <a:off x="3682" y="1034"/>
              <a:ext cx="348" cy="356"/>
              <a:chOff x="887" y="2040"/>
              <a:chExt cx="433" cy="422"/>
            </a:xfrm>
          </p:grpSpPr>
          <p:pic>
            <p:nvPicPr>
              <p:cNvPr id="86" name="Picture 69" descr="circuler_1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gray">
              <a:xfrm>
                <a:off x="887" y="2040"/>
                <a:ext cx="430" cy="420"/>
              </a:xfrm>
              <a:prstGeom prst="rect">
                <a:avLst/>
              </a:prstGeom>
              <a:noFill/>
            </p:spPr>
          </p:pic>
          <p:sp>
            <p:nvSpPr>
              <p:cNvPr id="87" name="Oval 70"/>
              <p:cNvSpPr>
                <a:spLocks noChangeArrowheads="1"/>
              </p:cNvSpPr>
              <p:nvPr/>
            </p:nvSpPr>
            <p:spPr bwMode="gray">
              <a:xfrm>
                <a:off x="887" y="2040"/>
                <a:ext cx="433" cy="422"/>
              </a:xfrm>
              <a:prstGeom prst="ellipse">
                <a:avLst/>
              </a:prstGeom>
              <a:gradFill rotWithShape="1">
                <a:gsLst>
                  <a:gs pos="0">
                    <a:srgbClr val="74BD43">
                      <a:gamma/>
                      <a:shade val="34902"/>
                      <a:invGamma/>
                      <a:alpha val="89999"/>
                    </a:srgbClr>
                  </a:gs>
                  <a:gs pos="50000">
                    <a:srgbClr val="74BD43">
                      <a:alpha val="75000"/>
                    </a:srgbClr>
                  </a:gs>
                  <a:gs pos="100000">
                    <a:srgbClr val="74BD43">
                      <a:gamma/>
                      <a:shade val="34902"/>
                      <a:invGamma/>
                      <a:alpha val="89999"/>
                    </a:srgbClr>
                  </a:gs>
                </a:gsLst>
                <a:lin ang="189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pic>
            <p:nvPicPr>
              <p:cNvPr id="88" name="Picture 71" descr="Picture2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gray">
              <a:xfrm>
                <a:off x="930" y="2044"/>
                <a:ext cx="345" cy="149"/>
              </a:xfrm>
              <a:prstGeom prst="rect">
                <a:avLst/>
              </a:prstGeom>
              <a:noFill/>
            </p:spPr>
          </p:pic>
        </p:grpSp>
        <p:pic>
          <p:nvPicPr>
            <p:cNvPr id="85" name="Picture 87"/>
            <p:cNvPicPr>
              <a:picLocks noChangeAspect="1" noChangeArrowheads="1"/>
            </p:cNvPicPr>
            <p:nvPr/>
          </p:nvPicPr>
          <p:blipFill>
            <a:blip r:embed="rId10" cstate="print"/>
            <a:srcRect l="12015" t="9302" r="12404" b="12598"/>
            <a:stretch>
              <a:fillRect/>
            </a:stretch>
          </p:blipFill>
          <p:spPr bwMode="gray">
            <a:xfrm>
              <a:off x="3676" y="1020"/>
              <a:ext cx="359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89" name="Group 91"/>
          <p:cNvGrpSpPr>
            <a:grpSpLocks/>
          </p:cNvGrpSpPr>
          <p:nvPr/>
        </p:nvGrpSpPr>
        <p:grpSpPr bwMode="auto">
          <a:xfrm>
            <a:off x="2308200" y="4630445"/>
            <a:ext cx="393700" cy="393700"/>
            <a:chOff x="4213" y="1006"/>
            <a:chExt cx="416" cy="416"/>
          </a:xfrm>
        </p:grpSpPr>
        <p:sp>
          <p:nvSpPr>
            <p:cNvPr id="90" name="Oval 72"/>
            <p:cNvSpPr>
              <a:spLocks noChangeArrowheads="1"/>
            </p:cNvSpPr>
            <p:nvPr/>
          </p:nvSpPr>
          <p:spPr bwMode="gray">
            <a:xfrm>
              <a:off x="4213" y="1006"/>
              <a:ext cx="416" cy="416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54118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 w="9525">
              <a:solidFill>
                <a:srgbClr val="DDDDDD"/>
              </a:solidFill>
              <a:round/>
              <a:headEnd/>
              <a:tailEnd/>
            </a:ln>
            <a:effectLst>
              <a:outerShdw dist="35921" dir="2700000" algn="ctr" rotWithShape="0">
                <a:srgbClr val="4D4D4D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91" name="Group 73"/>
            <p:cNvGrpSpPr>
              <a:grpSpLocks/>
            </p:cNvGrpSpPr>
            <p:nvPr/>
          </p:nvGrpSpPr>
          <p:grpSpPr bwMode="auto">
            <a:xfrm rot="-2288454">
              <a:off x="4248" y="1034"/>
              <a:ext cx="348" cy="356"/>
              <a:chOff x="887" y="2040"/>
              <a:chExt cx="433" cy="422"/>
            </a:xfrm>
          </p:grpSpPr>
          <p:pic>
            <p:nvPicPr>
              <p:cNvPr id="93" name="Picture 74" descr="circuler_1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gray">
              <a:xfrm>
                <a:off x="887" y="2040"/>
                <a:ext cx="430" cy="420"/>
              </a:xfrm>
              <a:prstGeom prst="rect">
                <a:avLst/>
              </a:prstGeom>
              <a:noFill/>
            </p:spPr>
          </p:pic>
          <p:sp>
            <p:nvSpPr>
              <p:cNvPr id="94" name="Oval 75"/>
              <p:cNvSpPr>
                <a:spLocks noChangeArrowheads="1"/>
              </p:cNvSpPr>
              <p:nvPr/>
            </p:nvSpPr>
            <p:spPr bwMode="gray">
              <a:xfrm>
                <a:off x="887" y="2040"/>
                <a:ext cx="433" cy="422"/>
              </a:xfrm>
              <a:prstGeom prst="ellipse">
                <a:avLst/>
              </a:prstGeom>
              <a:gradFill rotWithShape="1">
                <a:gsLst>
                  <a:gs pos="0">
                    <a:srgbClr val="C4B798">
                      <a:gamma/>
                      <a:shade val="34902"/>
                      <a:invGamma/>
                      <a:alpha val="89999"/>
                    </a:srgbClr>
                  </a:gs>
                  <a:gs pos="50000">
                    <a:srgbClr val="C4B798">
                      <a:alpha val="75000"/>
                    </a:srgbClr>
                  </a:gs>
                  <a:gs pos="100000">
                    <a:srgbClr val="C4B798">
                      <a:gamma/>
                      <a:shade val="34902"/>
                      <a:invGamma/>
                      <a:alpha val="89999"/>
                    </a:srgbClr>
                  </a:gs>
                </a:gsLst>
                <a:lin ang="189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pic>
            <p:nvPicPr>
              <p:cNvPr id="95" name="Picture 76" descr="Picture2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gray">
              <a:xfrm>
                <a:off x="930" y="2044"/>
                <a:ext cx="345" cy="149"/>
              </a:xfrm>
              <a:prstGeom prst="rect">
                <a:avLst/>
              </a:prstGeom>
              <a:noFill/>
            </p:spPr>
          </p:pic>
        </p:grpSp>
        <p:pic>
          <p:nvPicPr>
            <p:cNvPr id="92" name="Picture 88"/>
            <p:cNvPicPr>
              <a:picLocks noChangeAspect="1" noChangeArrowheads="1"/>
            </p:cNvPicPr>
            <p:nvPr/>
          </p:nvPicPr>
          <p:blipFill>
            <a:blip r:embed="rId10" cstate="print"/>
            <a:srcRect l="12015" t="9302" r="12404" b="12598"/>
            <a:stretch>
              <a:fillRect/>
            </a:stretch>
          </p:blipFill>
          <p:spPr bwMode="gray">
            <a:xfrm>
              <a:off x="4240" y="1020"/>
              <a:ext cx="359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96" name="Group 90"/>
          <p:cNvGrpSpPr>
            <a:grpSpLocks/>
          </p:cNvGrpSpPr>
          <p:nvPr/>
        </p:nvGrpSpPr>
        <p:grpSpPr bwMode="auto">
          <a:xfrm>
            <a:off x="1763688" y="5294020"/>
            <a:ext cx="393700" cy="393700"/>
            <a:chOff x="4803" y="1006"/>
            <a:chExt cx="416" cy="416"/>
          </a:xfrm>
        </p:grpSpPr>
        <p:sp>
          <p:nvSpPr>
            <p:cNvPr id="97" name="Oval 81"/>
            <p:cNvSpPr>
              <a:spLocks noChangeArrowheads="1"/>
            </p:cNvSpPr>
            <p:nvPr/>
          </p:nvSpPr>
          <p:spPr bwMode="gray">
            <a:xfrm>
              <a:off x="4803" y="1006"/>
              <a:ext cx="416" cy="416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54118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 w="9525">
              <a:solidFill>
                <a:srgbClr val="DDDDDD"/>
              </a:solidFill>
              <a:round/>
              <a:headEnd/>
              <a:tailEnd/>
            </a:ln>
            <a:effectLst>
              <a:outerShdw dist="35921" dir="2700000" algn="ctr" rotWithShape="0">
                <a:srgbClr val="4D4D4D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98" name="Group 82"/>
            <p:cNvGrpSpPr>
              <a:grpSpLocks/>
            </p:cNvGrpSpPr>
            <p:nvPr/>
          </p:nvGrpSpPr>
          <p:grpSpPr bwMode="auto">
            <a:xfrm rot="-2288454">
              <a:off x="4838" y="1034"/>
              <a:ext cx="348" cy="356"/>
              <a:chOff x="887" y="2040"/>
              <a:chExt cx="433" cy="422"/>
            </a:xfrm>
          </p:grpSpPr>
          <p:pic>
            <p:nvPicPr>
              <p:cNvPr id="100" name="Picture 83" descr="circuler_1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gray">
              <a:xfrm>
                <a:off x="887" y="2040"/>
                <a:ext cx="430" cy="420"/>
              </a:xfrm>
              <a:prstGeom prst="rect">
                <a:avLst/>
              </a:prstGeom>
              <a:noFill/>
            </p:spPr>
          </p:pic>
          <p:sp>
            <p:nvSpPr>
              <p:cNvPr id="101" name="Oval 84"/>
              <p:cNvSpPr>
                <a:spLocks noChangeArrowheads="1"/>
              </p:cNvSpPr>
              <p:nvPr/>
            </p:nvSpPr>
            <p:spPr bwMode="gray">
              <a:xfrm>
                <a:off x="887" y="2040"/>
                <a:ext cx="433" cy="422"/>
              </a:xfrm>
              <a:prstGeom prst="ellipse">
                <a:avLst/>
              </a:prstGeom>
              <a:solidFill>
                <a:srgbClr val="FB4F2D">
                  <a:alpha val="75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pic>
            <p:nvPicPr>
              <p:cNvPr id="102" name="Picture 85" descr="Picture2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gray">
              <a:xfrm>
                <a:off x="930" y="2044"/>
                <a:ext cx="345" cy="149"/>
              </a:xfrm>
              <a:prstGeom prst="rect">
                <a:avLst/>
              </a:prstGeom>
              <a:noFill/>
            </p:spPr>
          </p:pic>
        </p:grpSp>
        <p:pic>
          <p:nvPicPr>
            <p:cNvPr id="99" name="Picture 89"/>
            <p:cNvPicPr>
              <a:picLocks noChangeAspect="1" noChangeArrowheads="1"/>
            </p:cNvPicPr>
            <p:nvPr/>
          </p:nvPicPr>
          <p:blipFill>
            <a:blip r:embed="rId10" cstate="print"/>
            <a:srcRect l="12015" t="9302" r="12404" b="12598"/>
            <a:stretch>
              <a:fillRect/>
            </a:stretch>
          </p:blipFill>
          <p:spPr bwMode="gray">
            <a:xfrm>
              <a:off x="4830" y="1020"/>
              <a:ext cx="359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0" dur="indefinite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3" dur="indefinite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65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6" dur="indefinite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2" dur="indefinite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5" dur="indefinite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77" dur="indefinite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8" dur="indefinite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80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1" dur="indefinite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mph" presetSubtype="0" grpId="2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85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6" dur="indefinite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88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9" dur="indefinite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91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2" dur="indefinite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94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5" dur="indefinite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97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8" dur="indefinite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00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1" dur="indefinite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mph" presetSubtype="0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03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4" dur="indefinite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mph" presetSubtype="0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06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7" dur="indefinite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mph" presetSubtype="0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09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0" dur="indefinite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12" dur="indefinite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3" dur="indefinite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15" dur="indefinite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6" dur="indefinite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mph" presetSubtype="0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18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9" dur="indefinite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mph" presetSubtype="0" grpId="3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23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4" dur="indefinite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mph" presetSubtype="0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26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7" dur="indefinite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mph" presetSubtype="0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29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0" dur="indefinite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mph" presetSubtype="0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32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3" dur="indefinite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mph" presetSubtype="0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35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6" dur="indefinite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mph" presetSubtype="0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38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9" dur="indefinite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41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2" dur="indefinite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44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5" dur="indefinite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47" dur="indefinite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8" dur="indefinite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9" presetClass="emph" presetSubtype="0" grpId="3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50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1" dur="indefinite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mph" presetSubtype="0" grpId="3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53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4" dur="indefinite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56" dur="indefinite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7" dur="indefinite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9" presetClass="emph" presetSubtype="0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1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2" dur="indefinite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9" presetClass="emph" presetSubtype="0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4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5" dur="indefinite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9" presetClass="emph" presetSubtype="0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7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8" dur="indefinite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9" presetClass="emph" presetSubtype="0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0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1" dur="indefinite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9" presetClass="emph" presetSubtype="0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3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4" dur="indefinite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9" presetClass="emph" presetSubtype="0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6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7" dur="indefinite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9" presetClass="emph" presetSubtype="0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9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0" dur="indefinite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9" presetClass="emph" presetSubtype="0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2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3" dur="indefinite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5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6" dur="indefinite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8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9" dur="indefinite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1" dur="indefinite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2" dur="indefinite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4" dur="indefinite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5" dur="indefinite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8" grpId="1" animBg="1"/>
      <p:bldP spid="58" grpId="2" animBg="1"/>
      <p:bldP spid="58" grpId="3" animBg="1"/>
      <p:bldP spid="59" grpId="0"/>
      <p:bldP spid="59" grpId="1"/>
      <p:bldP spid="59" grpId="2"/>
      <p:bldP spid="59" grpId="3"/>
      <p:bldP spid="60" grpId="0" animBg="1"/>
      <p:bldP spid="60" grpId="1" animBg="1"/>
      <p:bldP spid="60" grpId="2" animBg="1"/>
      <p:bldP spid="60" grpId="3" animBg="1"/>
      <p:bldP spid="60" grpId="4" animBg="1"/>
      <p:bldP spid="61" grpId="0"/>
      <p:bldP spid="61" grpId="1"/>
      <p:bldP spid="61" grpId="2"/>
      <p:bldP spid="61" grpId="3"/>
      <p:bldP spid="62" grpId="0" animBg="1"/>
      <p:bldP spid="62" grpId="1" animBg="1"/>
      <p:bldP spid="62" grpId="2" animBg="1"/>
      <p:bldP spid="62" grpId="3" animBg="1"/>
      <p:bldP spid="63" grpId="0"/>
      <p:bldP spid="63" grpId="1"/>
      <p:bldP spid="63" grpId="2"/>
      <p:bldP spid="63" grpId="3"/>
      <p:bldP spid="64" grpId="0" animBg="1"/>
      <p:bldP spid="64" grpId="1" animBg="1"/>
      <p:bldP spid="64" grpId="2" animBg="1"/>
      <p:bldP spid="64" grpId="3" animBg="1"/>
      <p:bldP spid="65" grpId="0"/>
      <p:bldP spid="65" grpId="1"/>
      <p:bldP spid="65" grpId="2"/>
      <p:bldP spid="65" grpId="3"/>
      <p:bldP spid="66" grpId="0" animBg="1"/>
      <p:bldP spid="66" grpId="1" animBg="1"/>
      <p:bldP spid="66" grpId="2" animBg="1"/>
      <p:bldP spid="66" grpId="3" animBg="1"/>
      <p:bldP spid="67" grpId="0"/>
      <p:bldP spid="67" grpId="1"/>
      <p:bldP spid="67" grpId="2"/>
      <p:bldP spid="67" grpId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" name="Picture 102" descr="Untitled-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" y="116632"/>
            <a:ext cx="9182100" cy="6886575"/>
          </a:xfrm>
          <a:prstGeom prst="rect">
            <a:avLst/>
          </a:prstGeom>
          <a:noFill/>
        </p:spPr>
      </p:pic>
      <p:pic>
        <p:nvPicPr>
          <p:cNvPr id="2149" name="Picture 101" descr="card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9050" y="116632"/>
            <a:ext cx="9182100" cy="6886575"/>
          </a:xfrm>
          <a:prstGeom prst="rect">
            <a:avLst/>
          </a:prstGeom>
          <a:noFill/>
        </p:spPr>
      </p:pic>
      <p:pic>
        <p:nvPicPr>
          <p:cNvPr id="2148" name="Picture 100" descr="card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9050" y="116632"/>
            <a:ext cx="9182100" cy="6886575"/>
          </a:xfrm>
          <a:prstGeom prst="rect">
            <a:avLst/>
          </a:prstGeom>
          <a:noFill/>
        </p:spPr>
      </p:pic>
      <p:pic>
        <p:nvPicPr>
          <p:cNvPr id="2147" name="Picture 99" descr="card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9050" y="116632"/>
            <a:ext cx="9182100" cy="6886575"/>
          </a:xfrm>
          <a:prstGeom prst="rect">
            <a:avLst/>
          </a:prstGeom>
          <a:noFill/>
        </p:spPr>
      </p:pic>
      <p:sp>
        <p:nvSpPr>
          <p:cNvPr id="2141" name="Text Box 93"/>
          <p:cNvSpPr txBox="1">
            <a:spLocks noChangeArrowheads="1"/>
          </p:cNvSpPr>
          <p:nvPr/>
        </p:nvSpPr>
        <p:spPr bwMode="auto">
          <a:xfrm>
            <a:off x="3124200" y="588120"/>
            <a:ext cx="5105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9600" b="1">
                <a:solidFill>
                  <a:srgbClr val="FF0080"/>
                </a:solidFill>
                <a:ea typeface="新細明體" charset="-120"/>
              </a:rPr>
              <a:t>WINTER</a:t>
            </a:r>
            <a:endParaRPr lang="en-US" altLang="zh-TW" sz="9600">
              <a:solidFill>
                <a:srgbClr val="FF0080"/>
              </a:solidFill>
              <a:ea typeface="新細明體" charset="-120"/>
            </a:endParaRPr>
          </a:p>
        </p:txBody>
      </p:sp>
      <p:pic>
        <p:nvPicPr>
          <p:cNvPr id="2146" name="Picture 98" descr="card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</p:spPr>
      </p:pic>
      <p:sp>
        <p:nvSpPr>
          <p:cNvPr id="2153" name="Rectangle 105"/>
          <p:cNvSpPr>
            <a:spLocks noChangeArrowheads="1"/>
          </p:cNvSpPr>
          <p:nvPr/>
        </p:nvSpPr>
        <p:spPr bwMode="auto">
          <a:xfrm>
            <a:off x="5715000" y="311895"/>
            <a:ext cx="1447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2156" name="Text Box 108"/>
          <p:cNvSpPr txBox="1">
            <a:spLocks noChangeArrowheads="1"/>
          </p:cNvSpPr>
          <p:nvPr/>
        </p:nvSpPr>
        <p:spPr bwMode="auto">
          <a:xfrm>
            <a:off x="3131840" y="333847"/>
            <a:ext cx="46085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6000" dirty="0" smtClean="0">
                <a:solidFill>
                  <a:srgbClr val="F2FDF7"/>
                </a:solidFill>
                <a:ea typeface="新細明體" charset="-120"/>
              </a:rPr>
              <a:t>Infrastructure</a:t>
            </a:r>
            <a:endParaRPr lang="en-US" altLang="zh-TW" dirty="0">
              <a:ea typeface="新細明體" charset="-120"/>
            </a:endParaRPr>
          </a:p>
        </p:txBody>
      </p:sp>
      <p:sp>
        <p:nvSpPr>
          <p:cNvPr id="65" name="圓角矩形 64"/>
          <p:cNvSpPr/>
          <p:nvPr/>
        </p:nvSpPr>
        <p:spPr>
          <a:xfrm>
            <a:off x="611560" y="1628800"/>
            <a:ext cx="2088232" cy="1872208"/>
          </a:xfrm>
          <a:prstGeom prst="round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 dirty="0"/>
          </a:p>
        </p:txBody>
      </p:sp>
      <p:sp>
        <p:nvSpPr>
          <p:cNvPr id="64" name="圓角矩形 63"/>
          <p:cNvSpPr/>
          <p:nvPr/>
        </p:nvSpPr>
        <p:spPr>
          <a:xfrm>
            <a:off x="827584" y="1844824"/>
            <a:ext cx="158417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 smtClean="0"/>
              <a:t>Hardware</a:t>
            </a:r>
            <a:endParaRPr lang="zh-TW" altLang="en-US" sz="2400" b="1" dirty="0"/>
          </a:p>
        </p:txBody>
      </p:sp>
      <p:sp>
        <p:nvSpPr>
          <p:cNvPr id="54" name="圓角矩形 53"/>
          <p:cNvSpPr/>
          <p:nvPr/>
        </p:nvSpPr>
        <p:spPr>
          <a:xfrm>
            <a:off x="827584" y="2492896"/>
            <a:ext cx="1584176" cy="79208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/>
              <a:t>Open camera</a:t>
            </a:r>
            <a:endParaRPr lang="zh-TW" altLang="en-US" b="1" dirty="0"/>
          </a:p>
        </p:txBody>
      </p:sp>
      <p:sp>
        <p:nvSpPr>
          <p:cNvPr id="66" name="圓角矩形 65"/>
          <p:cNvSpPr/>
          <p:nvPr/>
        </p:nvSpPr>
        <p:spPr>
          <a:xfrm>
            <a:off x="2843808" y="1628800"/>
            <a:ext cx="4968552" cy="1872208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圓角矩形 57"/>
          <p:cNvSpPr/>
          <p:nvPr/>
        </p:nvSpPr>
        <p:spPr>
          <a:xfrm>
            <a:off x="3059832" y="1844824"/>
            <a:ext cx="446449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 smtClean="0"/>
              <a:t>Augmented reality</a:t>
            </a:r>
            <a:endParaRPr lang="zh-TW" altLang="en-US" sz="2400" b="1" dirty="0"/>
          </a:p>
        </p:txBody>
      </p:sp>
      <p:sp>
        <p:nvSpPr>
          <p:cNvPr id="56" name="圓角矩形 55"/>
          <p:cNvSpPr/>
          <p:nvPr/>
        </p:nvSpPr>
        <p:spPr>
          <a:xfrm>
            <a:off x="6012160" y="2492896"/>
            <a:ext cx="1512168" cy="79208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/>
              <a:t>OpenGL</a:t>
            </a:r>
          </a:p>
        </p:txBody>
      </p:sp>
      <p:sp>
        <p:nvSpPr>
          <p:cNvPr id="57" name="圓角矩形 56"/>
          <p:cNvSpPr/>
          <p:nvPr/>
        </p:nvSpPr>
        <p:spPr>
          <a:xfrm>
            <a:off x="3059832" y="2492896"/>
            <a:ext cx="2808312" cy="79208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/>
              <a:t>Qualcomm token recognition</a:t>
            </a:r>
            <a:endParaRPr lang="zh-TW" altLang="en-US" b="1" dirty="0"/>
          </a:p>
        </p:txBody>
      </p:sp>
      <p:sp>
        <p:nvSpPr>
          <p:cNvPr id="67" name="圓角矩形 66"/>
          <p:cNvSpPr/>
          <p:nvPr/>
        </p:nvSpPr>
        <p:spPr>
          <a:xfrm>
            <a:off x="539552" y="3645024"/>
            <a:ext cx="7272808" cy="93610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圓角矩形 58"/>
          <p:cNvSpPr/>
          <p:nvPr/>
        </p:nvSpPr>
        <p:spPr>
          <a:xfrm>
            <a:off x="5004048" y="3861048"/>
            <a:ext cx="252028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 err="1" smtClean="0"/>
              <a:t>OpenCV</a:t>
            </a:r>
            <a:endParaRPr lang="zh-TW" altLang="en-US" sz="2400" b="1" dirty="0"/>
          </a:p>
        </p:txBody>
      </p:sp>
      <p:sp>
        <p:nvSpPr>
          <p:cNvPr id="112" name="圓角矩形 111"/>
          <p:cNvSpPr/>
          <p:nvPr/>
        </p:nvSpPr>
        <p:spPr>
          <a:xfrm>
            <a:off x="539552" y="4725144"/>
            <a:ext cx="7272808" cy="158417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3" name="圓角矩形 62"/>
          <p:cNvSpPr/>
          <p:nvPr/>
        </p:nvSpPr>
        <p:spPr>
          <a:xfrm>
            <a:off x="755576" y="4941168"/>
            <a:ext cx="30963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 smtClean="0"/>
              <a:t>Android</a:t>
            </a:r>
            <a:endParaRPr lang="zh-TW" altLang="en-US" sz="2400" b="1" dirty="0"/>
          </a:p>
        </p:txBody>
      </p:sp>
      <p:sp>
        <p:nvSpPr>
          <p:cNvPr id="69" name="圓角矩形 68"/>
          <p:cNvSpPr/>
          <p:nvPr/>
        </p:nvSpPr>
        <p:spPr>
          <a:xfrm>
            <a:off x="4067944" y="4941168"/>
            <a:ext cx="3528392" cy="122413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VIEWS</a:t>
            </a:r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zh-TW" altLang="en-US" dirty="0"/>
          </a:p>
        </p:txBody>
      </p:sp>
      <p:sp>
        <p:nvSpPr>
          <p:cNvPr id="60" name="圓角矩形 59"/>
          <p:cNvSpPr/>
          <p:nvPr/>
        </p:nvSpPr>
        <p:spPr>
          <a:xfrm>
            <a:off x="3563888" y="3861048"/>
            <a:ext cx="1368152" cy="50405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/>
              <a:t>Color Filter</a:t>
            </a:r>
            <a:endParaRPr lang="zh-TW" altLang="en-US" b="1" dirty="0"/>
          </a:p>
        </p:txBody>
      </p:sp>
      <p:sp>
        <p:nvSpPr>
          <p:cNvPr id="61" name="圓角矩形 60"/>
          <p:cNvSpPr/>
          <p:nvPr/>
        </p:nvSpPr>
        <p:spPr>
          <a:xfrm>
            <a:off x="1691680" y="3861048"/>
            <a:ext cx="1800200" cy="50405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/>
              <a:t>Image Process</a:t>
            </a:r>
            <a:endParaRPr lang="zh-TW" altLang="en-US" b="1" dirty="0"/>
          </a:p>
        </p:txBody>
      </p:sp>
      <p:sp>
        <p:nvSpPr>
          <p:cNvPr id="62" name="圓角矩形 61"/>
          <p:cNvSpPr/>
          <p:nvPr/>
        </p:nvSpPr>
        <p:spPr>
          <a:xfrm>
            <a:off x="683568" y="3861048"/>
            <a:ext cx="936104" cy="50405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/>
              <a:t>detect</a:t>
            </a:r>
            <a:endParaRPr lang="zh-TW" altLang="en-US" b="1" dirty="0"/>
          </a:p>
        </p:txBody>
      </p:sp>
      <p:sp>
        <p:nvSpPr>
          <p:cNvPr id="68" name="圓角矩形 67"/>
          <p:cNvSpPr/>
          <p:nvPr/>
        </p:nvSpPr>
        <p:spPr>
          <a:xfrm>
            <a:off x="5796136" y="5373216"/>
            <a:ext cx="1728192" cy="64807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err="1" smtClean="0"/>
              <a:t>GLSurfaceView</a:t>
            </a:r>
            <a:endParaRPr lang="zh-TW" altLang="en-US" b="1" dirty="0"/>
          </a:p>
        </p:txBody>
      </p:sp>
      <p:sp>
        <p:nvSpPr>
          <p:cNvPr id="113" name="圓角矩形 112"/>
          <p:cNvSpPr/>
          <p:nvPr/>
        </p:nvSpPr>
        <p:spPr>
          <a:xfrm>
            <a:off x="4211960" y="5373216"/>
            <a:ext cx="1440160" cy="64807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/>
              <a:t>GUI Views</a:t>
            </a:r>
            <a:endParaRPr lang="zh-TW" altLang="en-US" b="1" dirty="0"/>
          </a:p>
        </p:txBody>
      </p:sp>
      <p:sp>
        <p:nvSpPr>
          <p:cNvPr id="114" name="圓角矩形 113"/>
          <p:cNvSpPr/>
          <p:nvPr/>
        </p:nvSpPr>
        <p:spPr>
          <a:xfrm>
            <a:off x="755576" y="5517232"/>
            <a:ext cx="3096344" cy="57606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/>
              <a:t>UI handler</a:t>
            </a:r>
            <a:endParaRPr lang="zh-TW" altLang="en-US" b="1" dirty="0"/>
          </a:p>
        </p:txBody>
      </p:sp>
      <p:sp>
        <p:nvSpPr>
          <p:cNvPr id="115" name="向右箭號 114"/>
          <p:cNvSpPr/>
          <p:nvPr/>
        </p:nvSpPr>
        <p:spPr>
          <a:xfrm>
            <a:off x="2483768" y="2348880"/>
            <a:ext cx="504056" cy="288032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6" name="向下箭號 115"/>
          <p:cNvSpPr/>
          <p:nvPr/>
        </p:nvSpPr>
        <p:spPr>
          <a:xfrm>
            <a:off x="6588224" y="3356992"/>
            <a:ext cx="288032" cy="432048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7" name="向下箭號 116"/>
          <p:cNvSpPr/>
          <p:nvPr/>
        </p:nvSpPr>
        <p:spPr>
          <a:xfrm>
            <a:off x="7668344" y="2924944"/>
            <a:ext cx="288032" cy="2736304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8" name="向下箭號 117"/>
          <p:cNvSpPr/>
          <p:nvPr/>
        </p:nvSpPr>
        <p:spPr>
          <a:xfrm>
            <a:off x="5004048" y="4509120"/>
            <a:ext cx="288032" cy="792088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9" name="矩形 118"/>
          <p:cNvSpPr/>
          <p:nvPr/>
        </p:nvSpPr>
        <p:spPr>
          <a:xfrm>
            <a:off x="7596336" y="2924944"/>
            <a:ext cx="288032" cy="14401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58" grpId="0" animBg="1"/>
      <p:bldP spid="56" grpId="0" animBg="1"/>
      <p:bldP spid="57" grpId="0" animBg="1"/>
      <p:bldP spid="67" grpId="0" animBg="1"/>
      <p:bldP spid="59" grpId="0" animBg="1"/>
      <p:bldP spid="60" grpId="0" animBg="1"/>
      <p:bldP spid="61" grpId="0" animBg="1"/>
      <p:bldP spid="62" grpId="0" animBg="1"/>
      <p:bldP spid="115" grpId="0" animBg="1"/>
      <p:bldP spid="116" grpId="0" animBg="1"/>
      <p:bldP spid="117" grpId="0" animBg="1"/>
      <p:bldP spid="118" grpId="0" animBg="1"/>
      <p:bldP spid="1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4" name="Picture 54" descr="Untitled-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0817"/>
            <a:ext cx="9182100" cy="6886575"/>
          </a:xfrm>
          <a:prstGeom prst="rect">
            <a:avLst/>
          </a:prstGeom>
          <a:noFill/>
        </p:spPr>
      </p:pic>
      <p:pic>
        <p:nvPicPr>
          <p:cNvPr id="10295" name="Picture 55" descr="card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70817"/>
            <a:ext cx="9182100" cy="6886575"/>
          </a:xfrm>
          <a:prstGeom prst="rect">
            <a:avLst/>
          </a:prstGeom>
          <a:noFill/>
        </p:spPr>
      </p:pic>
      <p:pic>
        <p:nvPicPr>
          <p:cNvPr id="10296" name="Picture 56" descr="card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70817"/>
            <a:ext cx="9182100" cy="6886575"/>
          </a:xfrm>
          <a:prstGeom prst="rect">
            <a:avLst/>
          </a:prstGeom>
          <a:noFill/>
        </p:spPr>
      </p:pic>
      <p:pic>
        <p:nvPicPr>
          <p:cNvPr id="10297" name="Picture 57" descr="card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70817"/>
            <a:ext cx="9182100" cy="6886575"/>
          </a:xfrm>
          <a:prstGeom prst="rect">
            <a:avLst/>
          </a:prstGeom>
          <a:noFill/>
        </p:spPr>
      </p:pic>
      <p:pic>
        <p:nvPicPr>
          <p:cNvPr id="10298" name="Picture 58" descr="card1"/>
          <p:cNvPicPr>
            <a:picLocks noChangeAspect="1" noChangeArrowheads="1"/>
          </p:cNvPicPr>
          <p:nvPr/>
        </p:nvPicPr>
        <p:blipFill>
          <a:blip r:embed="rId7" cstate="print"/>
          <a:srcRect l="78838"/>
          <a:stretch>
            <a:fillRect/>
          </a:stretch>
        </p:blipFill>
        <p:spPr bwMode="auto">
          <a:xfrm>
            <a:off x="0" y="70817"/>
            <a:ext cx="1943100" cy="6886575"/>
          </a:xfrm>
          <a:prstGeom prst="rect">
            <a:avLst/>
          </a:prstGeom>
          <a:noFill/>
        </p:spPr>
      </p:pic>
      <p:sp>
        <p:nvSpPr>
          <p:cNvPr id="10300" name="Text Box 60"/>
          <p:cNvSpPr txBox="1">
            <a:spLocks noChangeArrowheads="1"/>
          </p:cNvSpPr>
          <p:nvPr/>
        </p:nvSpPr>
        <p:spPr bwMode="auto">
          <a:xfrm>
            <a:off x="5004048" y="237505"/>
            <a:ext cx="276835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6000" dirty="0" smtClean="0">
                <a:solidFill>
                  <a:srgbClr val="F2FDF7"/>
                </a:solidFill>
                <a:ea typeface="新細明體" charset="-120"/>
              </a:rPr>
              <a:t>Android</a:t>
            </a:r>
            <a:endParaRPr lang="en-US" altLang="zh-TW" dirty="0">
              <a:ea typeface="新細明體" charset="-120"/>
            </a:endParaRPr>
          </a:p>
        </p:txBody>
      </p:sp>
      <p:sp>
        <p:nvSpPr>
          <p:cNvPr id="55" name="文字方塊 54"/>
          <p:cNvSpPr txBox="1"/>
          <p:nvPr/>
        </p:nvSpPr>
        <p:spPr>
          <a:xfrm>
            <a:off x="1259632" y="1772816"/>
            <a:ext cx="2595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TCP socket (P2P)</a:t>
            </a:r>
            <a:endParaRPr lang="zh-TW" altLang="en-US" sz="2800" dirty="0"/>
          </a:p>
        </p:txBody>
      </p:sp>
      <p:pic>
        <p:nvPicPr>
          <p:cNvPr id="56" name="圖片 55" descr="PhotoView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31840" y="3284984"/>
            <a:ext cx="1440160" cy="1440160"/>
          </a:xfrm>
          <a:prstGeom prst="rect">
            <a:avLst/>
          </a:prstGeom>
        </p:spPr>
      </p:pic>
      <p:pic>
        <p:nvPicPr>
          <p:cNvPr id="57" name="圖片 56" descr="PhotoView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60232" y="1988840"/>
            <a:ext cx="1440160" cy="1440160"/>
          </a:xfrm>
          <a:prstGeom prst="rect">
            <a:avLst/>
          </a:prstGeom>
        </p:spPr>
      </p:pic>
      <p:pic>
        <p:nvPicPr>
          <p:cNvPr id="58" name="圖片 57" descr="PhotoView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35696" y="4365104"/>
            <a:ext cx="1440160" cy="1440160"/>
          </a:xfrm>
          <a:prstGeom prst="rect">
            <a:avLst/>
          </a:prstGeom>
        </p:spPr>
      </p:pic>
      <p:pic>
        <p:nvPicPr>
          <p:cNvPr id="59" name="圖片 58" descr="PhotoView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35696" y="2636912"/>
            <a:ext cx="1440160" cy="1440160"/>
          </a:xfrm>
          <a:prstGeom prst="rect">
            <a:avLst/>
          </a:prstGeom>
        </p:spPr>
      </p:pic>
      <p:pic>
        <p:nvPicPr>
          <p:cNvPr id="60" name="圖片 59" descr="PhotoView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60232" y="4653136"/>
            <a:ext cx="1440160" cy="1440160"/>
          </a:xfrm>
          <a:prstGeom prst="rect">
            <a:avLst/>
          </a:prstGeom>
        </p:spPr>
      </p:pic>
      <p:pic>
        <p:nvPicPr>
          <p:cNvPr id="61" name="圖片 60" descr="PhotoView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24128" y="3356992"/>
            <a:ext cx="1440160" cy="1440160"/>
          </a:xfrm>
          <a:prstGeom prst="rect">
            <a:avLst/>
          </a:prstGeom>
        </p:spPr>
      </p:pic>
      <p:sp>
        <p:nvSpPr>
          <p:cNvPr id="62" name="文字方塊 61"/>
          <p:cNvSpPr txBox="1"/>
          <p:nvPr/>
        </p:nvSpPr>
        <p:spPr>
          <a:xfrm>
            <a:off x="2627784" y="5949280"/>
            <a:ext cx="1342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Team Yellow</a:t>
            </a:r>
            <a:endParaRPr lang="zh-TW" altLang="en-US" dirty="0">
              <a:solidFill>
                <a:srgbClr val="FFC000"/>
              </a:solidFill>
            </a:endParaRPr>
          </a:p>
        </p:txBody>
      </p:sp>
      <p:sp>
        <p:nvSpPr>
          <p:cNvPr id="63" name="文字方塊 62"/>
          <p:cNvSpPr txBox="1"/>
          <p:nvPr/>
        </p:nvSpPr>
        <p:spPr>
          <a:xfrm>
            <a:off x="5652120" y="5949280"/>
            <a:ext cx="115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3399FF"/>
                </a:solidFill>
              </a:rPr>
              <a:t>Team Blue</a:t>
            </a:r>
            <a:endParaRPr lang="zh-TW" altLang="en-US" dirty="0">
              <a:solidFill>
                <a:srgbClr val="3399FF"/>
              </a:solidFill>
            </a:endParaRPr>
          </a:p>
        </p:txBody>
      </p:sp>
      <p:cxnSp>
        <p:nvCxnSpPr>
          <p:cNvPr id="65" name="直線接點 64"/>
          <p:cNvCxnSpPr/>
          <p:nvPr/>
        </p:nvCxnSpPr>
        <p:spPr>
          <a:xfrm>
            <a:off x="2915816" y="3284984"/>
            <a:ext cx="576064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接點 66"/>
          <p:cNvCxnSpPr/>
          <p:nvPr/>
        </p:nvCxnSpPr>
        <p:spPr>
          <a:xfrm flipV="1">
            <a:off x="2915816" y="4293096"/>
            <a:ext cx="576064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接點 68"/>
          <p:cNvCxnSpPr/>
          <p:nvPr/>
        </p:nvCxnSpPr>
        <p:spPr>
          <a:xfrm flipV="1">
            <a:off x="4211960" y="2636912"/>
            <a:ext cx="2808312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接點 70"/>
          <p:cNvCxnSpPr/>
          <p:nvPr/>
        </p:nvCxnSpPr>
        <p:spPr>
          <a:xfrm>
            <a:off x="4211960" y="4077072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接點 72"/>
          <p:cNvCxnSpPr/>
          <p:nvPr/>
        </p:nvCxnSpPr>
        <p:spPr>
          <a:xfrm>
            <a:off x="4211960" y="4365104"/>
            <a:ext cx="2808312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文字方塊 73"/>
          <p:cNvSpPr txBox="1"/>
          <p:nvPr/>
        </p:nvSpPr>
        <p:spPr>
          <a:xfrm>
            <a:off x="3491880" y="4653136"/>
            <a:ext cx="769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server</a:t>
            </a:r>
            <a:endParaRPr lang="zh-TW" altLang="en-US" dirty="0"/>
          </a:p>
        </p:txBody>
      </p:sp>
      <p:cxnSp>
        <p:nvCxnSpPr>
          <p:cNvPr id="76" name="直線接點 75"/>
          <p:cNvCxnSpPr/>
          <p:nvPr/>
        </p:nvCxnSpPr>
        <p:spPr>
          <a:xfrm flipV="1">
            <a:off x="2915816" y="2276872"/>
            <a:ext cx="4104456" cy="57606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8" name="直線接點 77"/>
          <p:cNvCxnSpPr>
            <a:endCxn id="61" idx="0"/>
          </p:cNvCxnSpPr>
          <p:nvPr/>
        </p:nvCxnSpPr>
        <p:spPr>
          <a:xfrm>
            <a:off x="2915816" y="2852936"/>
            <a:ext cx="3528392" cy="50405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0" name="直線接點 79"/>
          <p:cNvCxnSpPr>
            <a:endCxn id="60" idx="0"/>
          </p:cNvCxnSpPr>
          <p:nvPr/>
        </p:nvCxnSpPr>
        <p:spPr>
          <a:xfrm>
            <a:off x="2915816" y="2852936"/>
            <a:ext cx="4464496" cy="18002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2" name="直線接點 81"/>
          <p:cNvCxnSpPr/>
          <p:nvPr/>
        </p:nvCxnSpPr>
        <p:spPr>
          <a:xfrm flipV="1">
            <a:off x="4211960" y="2636912"/>
            <a:ext cx="2808312" cy="1368152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4" name="直線接點 83"/>
          <p:cNvCxnSpPr/>
          <p:nvPr/>
        </p:nvCxnSpPr>
        <p:spPr>
          <a:xfrm>
            <a:off x="4211960" y="4005064"/>
            <a:ext cx="1872208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6" name="直線接點 85"/>
          <p:cNvCxnSpPr/>
          <p:nvPr/>
        </p:nvCxnSpPr>
        <p:spPr>
          <a:xfrm>
            <a:off x="4211960" y="4005064"/>
            <a:ext cx="2808312" cy="1512168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8" name="直線接點 87"/>
          <p:cNvCxnSpPr/>
          <p:nvPr/>
        </p:nvCxnSpPr>
        <p:spPr>
          <a:xfrm flipV="1">
            <a:off x="2915816" y="2852936"/>
            <a:ext cx="4032448" cy="252028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0" name="直線接點 89"/>
          <p:cNvCxnSpPr/>
          <p:nvPr/>
        </p:nvCxnSpPr>
        <p:spPr>
          <a:xfrm flipV="1">
            <a:off x="2915816" y="4293096"/>
            <a:ext cx="3168352" cy="108012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2" name="直線接點 91"/>
          <p:cNvCxnSpPr/>
          <p:nvPr/>
        </p:nvCxnSpPr>
        <p:spPr>
          <a:xfrm>
            <a:off x="2915816" y="5373216"/>
            <a:ext cx="410445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4" name="Picture 54" descr="Untitled-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0817"/>
            <a:ext cx="9182100" cy="6886575"/>
          </a:xfrm>
          <a:prstGeom prst="rect">
            <a:avLst/>
          </a:prstGeom>
          <a:noFill/>
        </p:spPr>
      </p:pic>
      <p:pic>
        <p:nvPicPr>
          <p:cNvPr id="10295" name="Picture 55" descr="card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70817"/>
            <a:ext cx="9182100" cy="6886575"/>
          </a:xfrm>
          <a:prstGeom prst="rect">
            <a:avLst/>
          </a:prstGeom>
          <a:noFill/>
        </p:spPr>
      </p:pic>
      <p:pic>
        <p:nvPicPr>
          <p:cNvPr id="10296" name="Picture 56" descr="card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70817"/>
            <a:ext cx="9182100" cy="6886575"/>
          </a:xfrm>
          <a:prstGeom prst="rect">
            <a:avLst/>
          </a:prstGeom>
          <a:noFill/>
        </p:spPr>
      </p:pic>
      <p:pic>
        <p:nvPicPr>
          <p:cNvPr id="10297" name="Picture 57" descr="card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70817"/>
            <a:ext cx="9182100" cy="6886575"/>
          </a:xfrm>
          <a:prstGeom prst="rect">
            <a:avLst/>
          </a:prstGeom>
          <a:noFill/>
        </p:spPr>
      </p:pic>
      <p:pic>
        <p:nvPicPr>
          <p:cNvPr id="10298" name="Picture 58" descr="card1"/>
          <p:cNvPicPr>
            <a:picLocks noChangeAspect="1" noChangeArrowheads="1"/>
          </p:cNvPicPr>
          <p:nvPr/>
        </p:nvPicPr>
        <p:blipFill>
          <a:blip r:embed="rId7" cstate="print"/>
          <a:srcRect l="78838"/>
          <a:stretch>
            <a:fillRect/>
          </a:stretch>
        </p:blipFill>
        <p:spPr bwMode="auto">
          <a:xfrm>
            <a:off x="0" y="70817"/>
            <a:ext cx="1943100" cy="6886575"/>
          </a:xfrm>
          <a:prstGeom prst="rect">
            <a:avLst/>
          </a:prstGeom>
          <a:noFill/>
        </p:spPr>
      </p:pic>
      <p:sp>
        <p:nvSpPr>
          <p:cNvPr id="10300" name="Text Box 60"/>
          <p:cNvSpPr txBox="1">
            <a:spLocks noChangeArrowheads="1"/>
          </p:cNvSpPr>
          <p:nvPr/>
        </p:nvSpPr>
        <p:spPr bwMode="auto">
          <a:xfrm>
            <a:off x="5004048" y="237505"/>
            <a:ext cx="276835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6000" dirty="0" smtClean="0">
                <a:solidFill>
                  <a:srgbClr val="F2FDF7"/>
                </a:solidFill>
                <a:ea typeface="新細明體" charset="-120"/>
              </a:rPr>
              <a:t>Android</a:t>
            </a:r>
            <a:endParaRPr lang="en-US" altLang="zh-TW" dirty="0">
              <a:ea typeface="新細明體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265502" y="1772816"/>
            <a:ext cx="22983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Views </a:t>
            </a:r>
            <a:r>
              <a:rPr lang="en-US" altLang="zh-TW" sz="2800" dirty="0" err="1" smtClean="0"/>
              <a:t>OverLay</a:t>
            </a:r>
            <a:endParaRPr lang="zh-TW" altLang="en-US" sz="2800" dirty="0"/>
          </a:p>
        </p:txBody>
      </p:sp>
      <p:sp>
        <p:nvSpPr>
          <p:cNvPr id="11" name="流程圖: 資料 10"/>
          <p:cNvSpPr/>
          <p:nvPr/>
        </p:nvSpPr>
        <p:spPr>
          <a:xfrm>
            <a:off x="3131840" y="2780928"/>
            <a:ext cx="2160240" cy="3384376"/>
          </a:xfrm>
          <a:prstGeom prst="flowChartInputOutput">
            <a:avLst/>
          </a:prstGeom>
          <a:solidFill>
            <a:srgbClr val="33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流程圖: 資料 9"/>
          <p:cNvSpPr/>
          <p:nvPr/>
        </p:nvSpPr>
        <p:spPr>
          <a:xfrm>
            <a:off x="2771800" y="2636912"/>
            <a:ext cx="2160240" cy="3384376"/>
          </a:xfrm>
          <a:prstGeom prst="flowChartInputOutput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流程圖: 資料 8"/>
          <p:cNvSpPr/>
          <p:nvPr/>
        </p:nvSpPr>
        <p:spPr>
          <a:xfrm>
            <a:off x="2267744" y="2492896"/>
            <a:ext cx="2160240" cy="3384376"/>
          </a:xfrm>
          <a:prstGeom prst="flowChartInputOutpu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直線圖說文字 2 12"/>
          <p:cNvSpPr/>
          <p:nvPr/>
        </p:nvSpPr>
        <p:spPr>
          <a:xfrm>
            <a:off x="5580112" y="5445224"/>
            <a:ext cx="1656184" cy="576064"/>
          </a:xfrm>
          <a:prstGeom prst="borderCallout2">
            <a:avLst>
              <a:gd name="adj1" fmla="val 49549"/>
              <a:gd name="adj2" fmla="val -6685"/>
              <a:gd name="adj3" fmla="val 49549"/>
              <a:gd name="adj4" fmla="val -19139"/>
              <a:gd name="adj5" fmla="val 91179"/>
              <a:gd name="adj6" fmla="val -384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Qualcomm AR</a:t>
            </a:r>
            <a:endParaRPr lang="zh-TW" altLang="en-US" dirty="0"/>
          </a:p>
        </p:txBody>
      </p:sp>
      <p:sp>
        <p:nvSpPr>
          <p:cNvPr id="14" name="直線圖說文字 2 13"/>
          <p:cNvSpPr/>
          <p:nvPr/>
        </p:nvSpPr>
        <p:spPr>
          <a:xfrm>
            <a:off x="5796136" y="4581128"/>
            <a:ext cx="1656184" cy="576064"/>
          </a:xfrm>
          <a:prstGeom prst="borderCallout2">
            <a:avLst>
              <a:gd name="adj1" fmla="val 49549"/>
              <a:gd name="adj2" fmla="val -6685"/>
              <a:gd name="adj3" fmla="val 49549"/>
              <a:gd name="adj4" fmla="val -19139"/>
              <a:gd name="adj5" fmla="val 145669"/>
              <a:gd name="adj6" fmla="val -713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Android UI</a:t>
            </a:r>
            <a:endParaRPr lang="zh-TW" altLang="en-US" dirty="0"/>
          </a:p>
        </p:txBody>
      </p:sp>
      <p:sp>
        <p:nvSpPr>
          <p:cNvPr id="15" name="直線圖說文字 2 14"/>
          <p:cNvSpPr/>
          <p:nvPr/>
        </p:nvSpPr>
        <p:spPr>
          <a:xfrm>
            <a:off x="6084168" y="3789040"/>
            <a:ext cx="1656184" cy="576064"/>
          </a:xfrm>
          <a:prstGeom prst="borderCallout2">
            <a:avLst>
              <a:gd name="adj1" fmla="val 49549"/>
              <a:gd name="adj2" fmla="val -6685"/>
              <a:gd name="adj3" fmla="val 49549"/>
              <a:gd name="adj4" fmla="val -19139"/>
              <a:gd name="adj5" fmla="val 249911"/>
              <a:gd name="adj6" fmla="val -1150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Special Effect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9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22" name="Picture 58" descr="Untitled-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0817"/>
            <a:ext cx="9182100" cy="6886575"/>
          </a:xfrm>
          <a:prstGeom prst="rect">
            <a:avLst/>
          </a:prstGeom>
          <a:noFill/>
        </p:spPr>
      </p:pic>
      <p:pic>
        <p:nvPicPr>
          <p:cNvPr id="11323" name="Picture 59" descr="card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70817"/>
            <a:ext cx="9182100" cy="6886575"/>
          </a:xfrm>
          <a:prstGeom prst="rect">
            <a:avLst/>
          </a:prstGeom>
          <a:noFill/>
        </p:spPr>
      </p:pic>
      <p:pic>
        <p:nvPicPr>
          <p:cNvPr id="11324" name="Picture 60" descr="card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</p:spPr>
      </p:pic>
      <p:pic>
        <p:nvPicPr>
          <p:cNvPr id="11325" name="Picture 61" descr="card2"/>
          <p:cNvPicPr>
            <a:picLocks noChangeAspect="1" noChangeArrowheads="1"/>
          </p:cNvPicPr>
          <p:nvPr/>
        </p:nvPicPr>
        <p:blipFill>
          <a:blip r:embed="rId6" cstate="print"/>
          <a:srcRect l="79668"/>
          <a:stretch>
            <a:fillRect/>
          </a:stretch>
        </p:blipFill>
        <p:spPr bwMode="auto">
          <a:xfrm>
            <a:off x="0" y="70817"/>
            <a:ext cx="1866900" cy="6886575"/>
          </a:xfrm>
          <a:prstGeom prst="rect">
            <a:avLst/>
          </a:prstGeom>
          <a:noFill/>
        </p:spPr>
      </p:pic>
      <p:pic>
        <p:nvPicPr>
          <p:cNvPr id="11326" name="Picture 62" descr="card1"/>
          <p:cNvPicPr>
            <a:picLocks noChangeAspect="1" noChangeArrowheads="1"/>
          </p:cNvPicPr>
          <p:nvPr/>
        </p:nvPicPr>
        <p:blipFill>
          <a:blip r:embed="rId7" cstate="print"/>
          <a:srcRect l="80498"/>
          <a:stretch>
            <a:fillRect/>
          </a:stretch>
        </p:blipFill>
        <p:spPr bwMode="auto">
          <a:xfrm>
            <a:off x="0" y="70817"/>
            <a:ext cx="1790700" cy="6886575"/>
          </a:xfrm>
          <a:prstGeom prst="rect">
            <a:avLst/>
          </a:prstGeom>
          <a:noFill/>
        </p:spPr>
      </p:pic>
      <p:sp>
        <p:nvSpPr>
          <p:cNvPr id="11336" name="Text Box 72"/>
          <p:cNvSpPr txBox="1">
            <a:spLocks noChangeArrowheads="1"/>
          </p:cNvSpPr>
          <p:nvPr/>
        </p:nvSpPr>
        <p:spPr bwMode="auto">
          <a:xfrm>
            <a:off x="5076056" y="237505"/>
            <a:ext cx="292494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6000" dirty="0" smtClean="0">
                <a:solidFill>
                  <a:srgbClr val="F2FDF7"/>
                </a:solidFill>
                <a:ea typeface="新細明體" charset="-120"/>
              </a:rPr>
              <a:t>OPENCV</a:t>
            </a:r>
            <a:endParaRPr lang="en-US" altLang="zh-TW" dirty="0">
              <a:ea typeface="新細明體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259632" y="1628800"/>
            <a:ext cx="31302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COLOR EXTRACTION</a:t>
            </a:r>
            <a:endParaRPr lang="zh-TW" altLang="en-US" sz="2800" dirty="0"/>
          </a:p>
        </p:txBody>
      </p:sp>
      <p:pic>
        <p:nvPicPr>
          <p:cNvPr id="11" name="圖片 10" descr="a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59632" y="2420888"/>
            <a:ext cx="1008112" cy="1008112"/>
          </a:xfrm>
          <a:prstGeom prst="rect">
            <a:avLst/>
          </a:prstGeom>
        </p:spPr>
      </p:pic>
      <p:sp>
        <p:nvSpPr>
          <p:cNvPr id="12" name="向右箭號 11"/>
          <p:cNvSpPr/>
          <p:nvPr/>
        </p:nvSpPr>
        <p:spPr>
          <a:xfrm>
            <a:off x="2339752" y="2636912"/>
            <a:ext cx="1152128" cy="432048"/>
          </a:xfrm>
          <a:prstGeom prst="rightArrow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字方塊 12"/>
          <p:cNvSpPr txBox="1"/>
          <p:nvPr/>
        </p:nvSpPr>
        <p:spPr>
          <a:xfrm>
            <a:off x="2339752" y="2924944"/>
            <a:ext cx="954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/>
              <a:t>GetPixel</a:t>
            </a:r>
            <a:endParaRPr lang="zh-TW" altLang="en-US" dirty="0"/>
          </a:p>
        </p:txBody>
      </p:sp>
      <p:sp>
        <p:nvSpPr>
          <p:cNvPr id="14" name="向下箭號 13"/>
          <p:cNvSpPr/>
          <p:nvPr/>
        </p:nvSpPr>
        <p:spPr>
          <a:xfrm>
            <a:off x="4283968" y="3573016"/>
            <a:ext cx="432048" cy="1008112"/>
          </a:xfrm>
          <a:prstGeom prst="downArrow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/>
          <p:cNvSpPr txBox="1"/>
          <p:nvPr/>
        </p:nvSpPr>
        <p:spPr>
          <a:xfrm>
            <a:off x="3203848" y="3861048"/>
            <a:ext cx="1219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Color Filter</a:t>
            </a:r>
            <a:endParaRPr lang="zh-TW" altLang="en-US" dirty="0"/>
          </a:p>
        </p:txBody>
      </p:sp>
      <p:sp>
        <p:nvSpPr>
          <p:cNvPr id="16" name="向右箭號 15"/>
          <p:cNvSpPr/>
          <p:nvPr/>
        </p:nvSpPr>
        <p:spPr>
          <a:xfrm>
            <a:off x="5364088" y="5085184"/>
            <a:ext cx="1152128" cy="432048"/>
          </a:xfrm>
          <a:prstGeom prst="rightArrow">
            <a:avLst/>
          </a:prstGeom>
          <a:solidFill>
            <a:srgbClr val="33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文字方塊 16"/>
          <p:cNvSpPr txBox="1"/>
          <p:nvPr/>
        </p:nvSpPr>
        <p:spPr>
          <a:xfrm>
            <a:off x="5580112" y="5373216"/>
            <a:ext cx="731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Dilate</a:t>
            </a:r>
            <a:endParaRPr lang="zh-TW" altLang="en-US" dirty="0"/>
          </a:p>
        </p:txBody>
      </p:sp>
      <p:pic>
        <p:nvPicPr>
          <p:cNvPr id="18" name="圖片 17" descr="影像807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635896" y="2276872"/>
            <a:ext cx="1632181" cy="1224136"/>
          </a:xfrm>
          <a:prstGeom prst="rect">
            <a:avLst/>
          </a:prstGeom>
        </p:spPr>
      </p:pic>
      <p:pic>
        <p:nvPicPr>
          <p:cNvPr id="19" name="圖片 18" descr="123.jpg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19872" y="4581129"/>
            <a:ext cx="2048283" cy="1440160"/>
          </a:xfrm>
          <a:prstGeom prst="rect">
            <a:avLst/>
          </a:prstGeom>
        </p:spPr>
      </p:pic>
      <p:pic>
        <p:nvPicPr>
          <p:cNvPr id="20" name="圖片 19" descr="untitled.jpg"/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44208" y="4581128"/>
            <a:ext cx="2088232" cy="1468248"/>
          </a:xfrm>
          <a:prstGeom prst="rect">
            <a:avLst/>
          </a:prstGeom>
        </p:spPr>
      </p:pic>
      <p:pic>
        <p:nvPicPr>
          <p:cNvPr id="21" name="圖片 20" descr="untitled.jpg"/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44208" y="2204864"/>
            <a:ext cx="2088232" cy="1468248"/>
          </a:xfrm>
          <a:prstGeom prst="rect">
            <a:avLst/>
          </a:prstGeom>
        </p:spPr>
      </p:pic>
      <p:sp>
        <p:nvSpPr>
          <p:cNvPr id="23" name="向下箭號 22"/>
          <p:cNvSpPr/>
          <p:nvPr/>
        </p:nvSpPr>
        <p:spPr>
          <a:xfrm flipV="1">
            <a:off x="7308304" y="3573016"/>
            <a:ext cx="432048" cy="1008112"/>
          </a:xfrm>
          <a:prstGeom prst="downArrow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6300192" y="3861048"/>
            <a:ext cx="12110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Contour &amp; </a:t>
            </a:r>
            <a:br>
              <a:rPr lang="en-US" altLang="zh-TW" dirty="0" smtClean="0"/>
            </a:br>
            <a:r>
              <a:rPr lang="en-US" altLang="zh-TW" dirty="0" err="1" smtClean="0"/>
              <a:t>Cendroid</a:t>
            </a:r>
            <a:endParaRPr lang="zh-TW" altLang="en-US" dirty="0"/>
          </a:p>
        </p:txBody>
      </p:sp>
      <p:sp>
        <p:nvSpPr>
          <p:cNvPr id="25" name="加號 24"/>
          <p:cNvSpPr/>
          <p:nvPr/>
        </p:nvSpPr>
        <p:spPr>
          <a:xfrm>
            <a:off x="7092280" y="3284984"/>
            <a:ext cx="144016" cy="14401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加號 25"/>
          <p:cNvSpPr/>
          <p:nvPr/>
        </p:nvSpPr>
        <p:spPr>
          <a:xfrm>
            <a:off x="7524328" y="3356992"/>
            <a:ext cx="144016" cy="14401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加號 26"/>
          <p:cNvSpPr/>
          <p:nvPr/>
        </p:nvSpPr>
        <p:spPr>
          <a:xfrm>
            <a:off x="8100392" y="3284984"/>
            <a:ext cx="144016" cy="14401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47" name="Picture 59" descr="Untitled-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0817"/>
            <a:ext cx="9182100" cy="6886575"/>
          </a:xfrm>
          <a:prstGeom prst="rect">
            <a:avLst/>
          </a:prstGeom>
          <a:noFill/>
        </p:spPr>
      </p:pic>
      <p:pic>
        <p:nvPicPr>
          <p:cNvPr id="12348" name="Picture 60" descr="card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</p:spPr>
      </p:pic>
      <p:pic>
        <p:nvPicPr>
          <p:cNvPr id="12349" name="Picture 61" descr="card4"/>
          <p:cNvPicPr>
            <a:picLocks noChangeAspect="1" noChangeArrowheads="1"/>
          </p:cNvPicPr>
          <p:nvPr/>
        </p:nvPicPr>
        <p:blipFill>
          <a:blip r:embed="rId5" cstate="print"/>
          <a:srcRect l="80498"/>
          <a:stretch>
            <a:fillRect/>
          </a:stretch>
        </p:blipFill>
        <p:spPr bwMode="auto">
          <a:xfrm>
            <a:off x="0" y="70817"/>
            <a:ext cx="1790700" cy="6886575"/>
          </a:xfrm>
          <a:prstGeom prst="rect">
            <a:avLst/>
          </a:prstGeom>
          <a:noFill/>
        </p:spPr>
      </p:pic>
      <p:pic>
        <p:nvPicPr>
          <p:cNvPr id="12350" name="Picture 62" descr="card2"/>
          <p:cNvPicPr>
            <a:picLocks noChangeAspect="1" noChangeArrowheads="1"/>
          </p:cNvPicPr>
          <p:nvPr/>
        </p:nvPicPr>
        <p:blipFill>
          <a:blip r:embed="rId6" cstate="print"/>
          <a:srcRect l="81328" r="6224"/>
          <a:stretch>
            <a:fillRect/>
          </a:stretch>
        </p:blipFill>
        <p:spPr bwMode="auto">
          <a:xfrm>
            <a:off x="0" y="70817"/>
            <a:ext cx="1143000" cy="6886575"/>
          </a:xfrm>
          <a:prstGeom prst="rect">
            <a:avLst/>
          </a:prstGeom>
          <a:noFill/>
        </p:spPr>
      </p:pic>
      <p:pic>
        <p:nvPicPr>
          <p:cNvPr id="12351" name="Picture 63" descr="card1"/>
          <p:cNvPicPr>
            <a:picLocks noChangeAspect="1" noChangeArrowheads="1"/>
          </p:cNvPicPr>
          <p:nvPr/>
        </p:nvPicPr>
        <p:blipFill>
          <a:blip r:embed="rId7" cstate="print"/>
          <a:srcRect l="82158" r="8714"/>
          <a:stretch>
            <a:fillRect/>
          </a:stretch>
        </p:blipFill>
        <p:spPr bwMode="auto">
          <a:xfrm>
            <a:off x="0" y="70817"/>
            <a:ext cx="838200" cy="6886575"/>
          </a:xfrm>
          <a:prstGeom prst="rect">
            <a:avLst/>
          </a:prstGeom>
          <a:noFill/>
        </p:spPr>
      </p:pic>
      <p:sp>
        <p:nvSpPr>
          <p:cNvPr id="12354" name="Text Box 66"/>
          <p:cNvSpPr txBox="1">
            <a:spLocks noChangeArrowheads="1"/>
          </p:cNvSpPr>
          <p:nvPr/>
        </p:nvSpPr>
        <p:spPr bwMode="auto">
          <a:xfrm>
            <a:off x="1475656" y="260648"/>
            <a:ext cx="712879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5400" dirty="0" smtClean="0">
                <a:solidFill>
                  <a:srgbClr val="F2FDF7"/>
                </a:solidFill>
                <a:ea typeface="新細明體" charset="-120"/>
              </a:rPr>
              <a:t>AR &amp; OpenGL </a:t>
            </a:r>
            <a:r>
              <a:rPr lang="en-US" altLang="zh-TW" sz="5400" dirty="0" smtClean="0">
                <a:solidFill>
                  <a:srgbClr val="F2FDF7"/>
                </a:solidFill>
                <a:ea typeface="新細明體" charset="-120"/>
              </a:rPr>
              <a:t>&amp; </a:t>
            </a:r>
            <a:r>
              <a:rPr lang="en-US" altLang="zh-TW" sz="5400" dirty="0" err="1" smtClean="0">
                <a:solidFill>
                  <a:srgbClr val="F2FDF7"/>
                </a:solidFill>
                <a:ea typeface="新細明體" charset="-120"/>
              </a:rPr>
              <a:t>OpenCV</a:t>
            </a:r>
            <a:endParaRPr lang="en-US" altLang="zh-TW" sz="5400" dirty="0">
              <a:ea typeface="新細明體" charset="-120"/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1547664" y="1628800"/>
            <a:ext cx="3883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Camera for AR: C++ code</a:t>
            </a:r>
            <a:endParaRPr lang="zh-TW" altLang="en-US" sz="2800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1547664" y="2132856"/>
            <a:ext cx="5999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Camera for </a:t>
            </a:r>
            <a:r>
              <a:rPr lang="en-US" altLang="zh-TW" sz="2800" dirty="0" err="1" smtClean="0"/>
              <a:t>OpenCV</a:t>
            </a:r>
            <a:r>
              <a:rPr lang="en-US" altLang="zh-TW" sz="2800" dirty="0" smtClean="0"/>
              <a:t>: call </a:t>
            </a:r>
            <a:r>
              <a:rPr lang="en-US" altLang="zh-TW" sz="2800" dirty="0" err="1" smtClean="0"/>
              <a:t>OpenCV</a:t>
            </a:r>
            <a:r>
              <a:rPr lang="en-US" altLang="zh-TW" sz="2800" dirty="0" smtClean="0"/>
              <a:t> library</a:t>
            </a:r>
            <a:endParaRPr lang="zh-TW" altLang="en-US" sz="2800" dirty="0"/>
          </a:p>
        </p:txBody>
      </p:sp>
      <p:sp>
        <p:nvSpPr>
          <p:cNvPr id="31" name="圓角矩形 30"/>
          <p:cNvSpPr/>
          <p:nvPr/>
        </p:nvSpPr>
        <p:spPr>
          <a:xfrm>
            <a:off x="1835696" y="3068960"/>
            <a:ext cx="1440160" cy="86409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/>
              <a:t>AR</a:t>
            </a:r>
            <a:endParaRPr lang="zh-TW" altLang="en-US" sz="3600" dirty="0"/>
          </a:p>
        </p:txBody>
      </p:sp>
      <p:sp>
        <p:nvSpPr>
          <p:cNvPr id="32" name="圓角矩形 31"/>
          <p:cNvSpPr/>
          <p:nvPr/>
        </p:nvSpPr>
        <p:spPr>
          <a:xfrm>
            <a:off x="5724128" y="3068960"/>
            <a:ext cx="1800200" cy="86409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/>
              <a:t>OpenGL</a:t>
            </a:r>
            <a:endParaRPr lang="zh-TW" altLang="en-US" sz="3600" dirty="0"/>
          </a:p>
        </p:txBody>
      </p:sp>
      <p:sp>
        <p:nvSpPr>
          <p:cNvPr id="33" name="圓角矩形 32"/>
          <p:cNvSpPr/>
          <p:nvPr/>
        </p:nvSpPr>
        <p:spPr>
          <a:xfrm>
            <a:off x="1835696" y="4653136"/>
            <a:ext cx="3240360" cy="1296144"/>
          </a:xfrm>
          <a:prstGeom prst="roundRect">
            <a:avLst/>
          </a:prstGeom>
          <a:solidFill>
            <a:srgbClr val="33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err="1" smtClean="0"/>
              <a:t>OpenCV</a:t>
            </a:r>
            <a:endParaRPr lang="zh-TW" altLang="en-US" sz="3600" dirty="0"/>
          </a:p>
        </p:txBody>
      </p:sp>
      <p:sp>
        <p:nvSpPr>
          <p:cNvPr id="35" name="向右箭號 34"/>
          <p:cNvSpPr/>
          <p:nvPr/>
        </p:nvSpPr>
        <p:spPr>
          <a:xfrm>
            <a:off x="3491880" y="3356992"/>
            <a:ext cx="20162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文字方塊 35"/>
          <p:cNvSpPr txBox="1"/>
          <p:nvPr/>
        </p:nvSpPr>
        <p:spPr>
          <a:xfrm>
            <a:off x="3563888" y="3068960"/>
            <a:ext cx="1863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Qualcomm library</a:t>
            </a:r>
            <a:endParaRPr lang="zh-TW" altLang="en-US" dirty="0"/>
          </a:p>
        </p:txBody>
      </p:sp>
      <p:sp>
        <p:nvSpPr>
          <p:cNvPr id="37" name="右彎箭號 36"/>
          <p:cNvSpPr/>
          <p:nvPr/>
        </p:nvSpPr>
        <p:spPr>
          <a:xfrm rot="10800000">
            <a:off x="5364088" y="4149080"/>
            <a:ext cx="792088" cy="1368152"/>
          </a:xfrm>
          <a:prstGeom prst="bentArrow">
            <a:avLst/>
          </a:prstGeom>
          <a:solidFill>
            <a:srgbClr val="33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38" name="文字方塊 37"/>
          <p:cNvSpPr txBox="1"/>
          <p:nvPr/>
        </p:nvSpPr>
        <p:spPr>
          <a:xfrm>
            <a:off x="6372200" y="4077072"/>
            <a:ext cx="70724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8800" b="1" dirty="0" smtClean="0"/>
              <a:t>?</a:t>
            </a:r>
            <a:endParaRPr lang="zh-TW" altLang="en-US" sz="8800" b="1" dirty="0"/>
          </a:p>
        </p:txBody>
      </p:sp>
      <p:sp>
        <p:nvSpPr>
          <p:cNvPr id="39" name="圓角矩形 38"/>
          <p:cNvSpPr/>
          <p:nvPr/>
        </p:nvSpPr>
        <p:spPr>
          <a:xfrm>
            <a:off x="6300192" y="4221088"/>
            <a:ext cx="1872208" cy="1440160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 err="1" smtClean="0"/>
              <a:t>Gl</a:t>
            </a:r>
            <a:r>
              <a:rPr lang="en-US" altLang="zh-TW" sz="2400" b="1" dirty="0" smtClean="0"/>
              <a:t> View </a:t>
            </a:r>
            <a:br>
              <a:rPr lang="en-US" altLang="zh-TW" sz="2400" b="1" dirty="0" smtClean="0"/>
            </a:br>
            <a:r>
              <a:rPr lang="en-US" altLang="zh-TW" sz="2400" b="1" dirty="0" smtClean="0"/>
              <a:t>print screen</a:t>
            </a:r>
            <a:endParaRPr lang="zh-TW" altLang="en-US" sz="2400" b="1" dirty="0"/>
          </a:p>
        </p:txBody>
      </p:sp>
      <p:sp>
        <p:nvSpPr>
          <p:cNvPr id="40" name="上-下雙向箭號 39"/>
          <p:cNvSpPr/>
          <p:nvPr/>
        </p:nvSpPr>
        <p:spPr>
          <a:xfrm>
            <a:off x="2339752" y="4005064"/>
            <a:ext cx="504056" cy="648072"/>
          </a:xfrm>
          <a:prstGeom prst="upDownArrow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1" name="文字方塊 40"/>
          <p:cNvSpPr txBox="1"/>
          <p:nvPr/>
        </p:nvSpPr>
        <p:spPr>
          <a:xfrm>
            <a:off x="2843808" y="3933056"/>
            <a:ext cx="16610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Can not use the</a:t>
            </a:r>
            <a:br>
              <a:rPr lang="en-US" altLang="zh-TW" dirty="0" smtClean="0"/>
            </a:br>
            <a:r>
              <a:rPr lang="en-US" altLang="zh-TW" dirty="0" smtClean="0"/>
              <a:t>same camera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8" grpId="1"/>
      <p:bldP spid="39" grpId="0" animBg="1"/>
      <p:bldP spid="40" grpId="0" animBg="1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47" name="Picture 59" descr="Untitled-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0817"/>
            <a:ext cx="9182100" cy="6886575"/>
          </a:xfrm>
          <a:prstGeom prst="rect">
            <a:avLst/>
          </a:prstGeom>
          <a:noFill/>
        </p:spPr>
      </p:pic>
      <p:pic>
        <p:nvPicPr>
          <p:cNvPr id="12348" name="Picture 60" descr="card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</p:spPr>
      </p:pic>
      <p:pic>
        <p:nvPicPr>
          <p:cNvPr id="12349" name="Picture 61" descr="card4"/>
          <p:cNvPicPr>
            <a:picLocks noChangeAspect="1" noChangeArrowheads="1"/>
          </p:cNvPicPr>
          <p:nvPr/>
        </p:nvPicPr>
        <p:blipFill>
          <a:blip r:embed="rId5" cstate="print"/>
          <a:srcRect l="80498"/>
          <a:stretch>
            <a:fillRect/>
          </a:stretch>
        </p:blipFill>
        <p:spPr bwMode="auto">
          <a:xfrm>
            <a:off x="0" y="70817"/>
            <a:ext cx="1790700" cy="6886575"/>
          </a:xfrm>
          <a:prstGeom prst="rect">
            <a:avLst/>
          </a:prstGeom>
          <a:noFill/>
        </p:spPr>
      </p:pic>
      <p:pic>
        <p:nvPicPr>
          <p:cNvPr id="12350" name="Picture 62" descr="card2"/>
          <p:cNvPicPr>
            <a:picLocks noChangeAspect="1" noChangeArrowheads="1"/>
          </p:cNvPicPr>
          <p:nvPr/>
        </p:nvPicPr>
        <p:blipFill>
          <a:blip r:embed="rId6" cstate="print"/>
          <a:srcRect l="81328" r="6224"/>
          <a:stretch>
            <a:fillRect/>
          </a:stretch>
        </p:blipFill>
        <p:spPr bwMode="auto">
          <a:xfrm>
            <a:off x="0" y="70817"/>
            <a:ext cx="1143000" cy="6886575"/>
          </a:xfrm>
          <a:prstGeom prst="rect">
            <a:avLst/>
          </a:prstGeom>
          <a:noFill/>
        </p:spPr>
      </p:pic>
      <p:pic>
        <p:nvPicPr>
          <p:cNvPr id="12351" name="Picture 63" descr="card1"/>
          <p:cNvPicPr>
            <a:picLocks noChangeAspect="1" noChangeArrowheads="1"/>
          </p:cNvPicPr>
          <p:nvPr/>
        </p:nvPicPr>
        <p:blipFill>
          <a:blip r:embed="rId7" cstate="print"/>
          <a:srcRect l="82158" r="8714"/>
          <a:stretch>
            <a:fillRect/>
          </a:stretch>
        </p:blipFill>
        <p:spPr bwMode="auto">
          <a:xfrm>
            <a:off x="0" y="70817"/>
            <a:ext cx="838200" cy="6886575"/>
          </a:xfrm>
          <a:prstGeom prst="rect">
            <a:avLst/>
          </a:prstGeom>
          <a:noFill/>
        </p:spPr>
      </p:pic>
      <p:sp>
        <p:nvSpPr>
          <p:cNvPr id="12354" name="Text Box 66"/>
          <p:cNvSpPr txBox="1">
            <a:spLocks noChangeArrowheads="1"/>
          </p:cNvSpPr>
          <p:nvPr/>
        </p:nvSpPr>
        <p:spPr bwMode="auto">
          <a:xfrm>
            <a:off x="3707904" y="237505"/>
            <a:ext cx="452169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6000" dirty="0" smtClean="0">
                <a:solidFill>
                  <a:srgbClr val="F2FDF7"/>
                </a:solidFill>
                <a:ea typeface="新細明體" charset="-120"/>
              </a:rPr>
              <a:t>OpenGL &amp; AR</a:t>
            </a:r>
            <a:endParaRPr lang="en-US" altLang="zh-TW" dirty="0">
              <a:ea typeface="新細明體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3563888" y="2636912"/>
            <a:ext cx="16626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400" dirty="0" smtClean="0"/>
              <a:t>Token</a:t>
            </a:r>
            <a:br>
              <a:rPr lang="en-US" altLang="zh-TW" sz="2400" dirty="0" smtClean="0"/>
            </a:br>
            <a:r>
              <a:rPr lang="en-US" altLang="zh-TW" sz="2400" dirty="0" smtClean="0"/>
              <a:t>Recognition</a:t>
            </a:r>
            <a:endParaRPr lang="zh-TW" altLang="en-US" sz="24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1475656" y="1628800"/>
            <a:ext cx="4477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Use Qualcomm AR &amp; OpenGL</a:t>
            </a:r>
            <a:endParaRPr lang="zh-TW" alt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/>
          <a:srcRect l="15216" t="39000" r="70948" b="37375"/>
          <a:stretch>
            <a:fillRect/>
          </a:stretch>
        </p:blipFill>
        <p:spPr bwMode="auto">
          <a:xfrm>
            <a:off x="1979712" y="2636912"/>
            <a:ext cx="135015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向右箭號 14"/>
          <p:cNvSpPr/>
          <p:nvPr/>
        </p:nvSpPr>
        <p:spPr>
          <a:xfrm>
            <a:off x="3563888" y="3356992"/>
            <a:ext cx="1728192" cy="360040"/>
          </a:xfrm>
          <a:prstGeom prst="rightArrow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6" name="圖片 15" descr="model_530_aaa.jpg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D8D8D8"/>
              </a:clrFrom>
              <a:clrTo>
                <a:srgbClr val="D8D8D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48064" y="2060848"/>
            <a:ext cx="2160240" cy="2160240"/>
          </a:xfrm>
          <a:prstGeom prst="rect">
            <a:avLst/>
          </a:prstGeom>
        </p:spPr>
      </p:pic>
      <p:sp>
        <p:nvSpPr>
          <p:cNvPr id="17" name="文字方塊 16"/>
          <p:cNvSpPr txBox="1"/>
          <p:nvPr/>
        </p:nvSpPr>
        <p:spPr>
          <a:xfrm>
            <a:off x="2267744" y="4005064"/>
            <a:ext cx="732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Token</a:t>
            </a:r>
            <a:endParaRPr lang="zh-TW" altLang="en-US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5148064" y="3933056"/>
            <a:ext cx="110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3D Model</a:t>
            </a:r>
            <a:endParaRPr lang="zh-TW" altLang="en-US" dirty="0"/>
          </a:p>
        </p:txBody>
      </p:sp>
      <p:sp>
        <p:nvSpPr>
          <p:cNvPr id="20" name="平行四邊形 19"/>
          <p:cNvSpPr/>
          <p:nvPr/>
        </p:nvSpPr>
        <p:spPr>
          <a:xfrm>
            <a:off x="2267744" y="4715852"/>
            <a:ext cx="1944216" cy="1296144"/>
          </a:xfrm>
          <a:prstGeom prst="parallelogram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1" name="圖片 20" descr="model_530_aaa.jpg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D8D8D8"/>
              </a:clrFrom>
              <a:clrTo>
                <a:srgbClr val="D8D8D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27784" y="4643844"/>
            <a:ext cx="1224136" cy="1224136"/>
          </a:xfrm>
          <a:prstGeom prst="rect">
            <a:avLst/>
          </a:prstGeom>
        </p:spPr>
      </p:pic>
      <p:sp>
        <p:nvSpPr>
          <p:cNvPr id="22" name="文字方塊 21"/>
          <p:cNvSpPr txBox="1"/>
          <p:nvPr/>
        </p:nvSpPr>
        <p:spPr>
          <a:xfrm>
            <a:off x="2195736" y="5949280"/>
            <a:ext cx="1450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Android View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4283968" y="5589240"/>
            <a:ext cx="1189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400" dirty="0" smtClean="0"/>
              <a:t>OpenGL</a:t>
            </a:r>
            <a:endParaRPr lang="zh-TW" altLang="en-US" sz="2400" dirty="0"/>
          </a:p>
        </p:txBody>
      </p:sp>
      <p:sp>
        <p:nvSpPr>
          <p:cNvPr id="24" name="向右箭號 23"/>
          <p:cNvSpPr/>
          <p:nvPr/>
        </p:nvSpPr>
        <p:spPr>
          <a:xfrm flipH="1">
            <a:off x="4139952" y="5373216"/>
            <a:ext cx="1368152" cy="360040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圓角矩形 24"/>
          <p:cNvSpPr/>
          <p:nvPr/>
        </p:nvSpPr>
        <p:spPr>
          <a:xfrm>
            <a:off x="5724128" y="4653136"/>
            <a:ext cx="2664296" cy="1584176"/>
          </a:xfrm>
          <a:prstGeom prst="roundRect">
            <a:avLst/>
          </a:prstGeom>
          <a:solidFill>
            <a:srgbClr val="33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altLang="zh-TW" sz="2000" dirty="0" smtClean="0"/>
              <a:t>Vertex</a:t>
            </a:r>
          </a:p>
          <a:p>
            <a:pPr marL="342900" indent="-342900">
              <a:buAutoNum type="arabicPeriod"/>
            </a:pPr>
            <a:r>
              <a:rPr lang="en-US" altLang="zh-TW" sz="2000" dirty="0" smtClean="0"/>
              <a:t>Normal</a:t>
            </a:r>
          </a:p>
          <a:p>
            <a:pPr marL="342900" indent="-342900">
              <a:buAutoNum type="arabicPeriod"/>
            </a:pPr>
            <a:r>
              <a:rPr lang="en-US" altLang="zh-TW" sz="2000" dirty="0" smtClean="0"/>
              <a:t>Texture Coordinate</a:t>
            </a:r>
          </a:p>
          <a:p>
            <a:pPr marL="342900" indent="-342900">
              <a:buAutoNum type="arabicPeriod"/>
            </a:pPr>
            <a:r>
              <a:rPr lang="en-US" altLang="zh-TW" sz="2000" dirty="0" smtClean="0"/>
              <a:t>Texture Map</a:t>
            </a:r>
            <a:endParaRPr lang="zh-TW" altLang="en-US" sz="2000" dirty="0"/>
          </a:p>
        </p:txBody>
      </p:sp>
      <p:sp>
        <p:nvSpPr>
          <p:cNvPr id="26" name="右彎箭號 25"/>
          <p:cNvSpPr/>
          <p:nvPr/>
        </p:nvSpPr>
        <p:spPr>
          <a:xfrm rot="5400000">
            <a:off x="7099481" y="3637823"/>
            <a:ext cx="1065718" cy="648072"/>
          </a:xfrm>
          <a:prstGeom prst="ben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7380312" y="3861048"/>
            <a:ext cx="785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400" dirty="0" smtClean="0"/>
              <a:t>Load</a:t>
            </a:r>
            <a:endParaRPr lang="zh-TW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802" name="Picture 34" descr="Untitled-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0817"/>
            <a:ext cx="9182100" cy="6886575"/>
          </a:xfrm>
          <a:prstGeom prst="rect">
            <a:avLst/>
          </a:prstGeom>
          <a:noFill/>
        </p:spPr>
      </p:pic>
      <p:pic>
        <p:nvPicPr>
          <p:cNvPr id="32803" name="Picture 35" descr="card5"/>
          <p:cNvPicPr>
            <a:picLocks noChangeAspect="1" noChangeArrowheads="1"/>
          </p:cNvPicPr>
          <p:nvPr/>
        </p:nvPicPr>
        <p:blipFill>
          <a:blip r:embed="rId4" cstate="print"/>
          <a:srcRect l="82158"/>
          <a:stretch>
            <a:fillRect/>
          </a:stretch>
        </p:blipFill>
        <p:spPr bwMode="auto">
          <a:xfrm>
            <a:off x="0" y="42242"/>
            <a:ext cx="1638300" cy="6886575"/>
          </a:xfrm>
          <a:prstGeom prst="rect">
            <a:avLst/>
          </a:prstGeom>
          <a:noFill/>
        </p:spPr>
      </p:pic>
      <p:pic>
        <p:nvPicPr>
          <p:cNvPr id="32804" name="Picture 36" descr="card4"/>
          <p:cNvPicPr>
            <a:picLocks noChangeAspect="1" noChangeArrowheads="1"/>
          </p:cNvPicPr>
          <p:nvPr/>
        </p:nvPicPr>
        <p:blipFill>
          <a:blip r:embed="rId5" cstate="print"/>
          <a:srcRect l="82158"/>
          <a:stretch>
            <a:fillRect/>
          </a:stretch>
        </p:blipFill>
        <p:spPr bwMode="auto">
          <a:xfrm>
            <a:off x="0" y="70817"/>
            <a:ext cx="1638300" cy="6886575"/>
          </a:xfrm>
          <a:prstGeom prst="rect">
            <a:avLst/>
          </a:prstGeom>
          <a:noFill/>
        </p:spPr>
      </p:pic>
      <p:pic>
        <p:nvPicPr>
          <p:cNvPr id="32805" name="Picture 37" descr="card2"/>
          <p:cNvPicPr>
            <a:picLocks noChangeAspect="1" noChangeArrowheads="1"/>
          </p:cNvPicPr>
          <p:nvPr/>
        </p:nvPicPr>
        <p:blipFill>
          <a:blip r:embed="rId6" cstate="print"/>
          <a:srcRect l="82988" r="6224"/>
          <a:stretch>
            <a:fillRect/>
          </a:stretch>
        </p:blipFill>
        <p:spPr bwMode="auto">
          <a:xfrm>
            <a:off x="0" y="70817"/>
            <a:ext cx="990600" cy="6886575"/>
          </a:xfrm>
          <a:prstGeom prst="rect">
            <a:avLst/>
          </a:prstGeom>
          <a:noFill/>
        </p:spPr>
      </p:pic>
      <p:pic>
        <p:nvPicPr>
          <p:cNvPr id="32806" name="Picture 38" descr="card1"/>
          <p:cNvPicPr>
            <a:picLocks noChangeAspect="1" noChangeArrowheads="1"/>
          </p:cNvPicPr>
          <p:nvPr/>
        </p:nvPicPr>
        <p:blipFill>
          <a:blip r:embed="rId7" cstate="print"/>
          <a:srcRect l="83818" r="8714"/>
          <a:stretch>
            <a:fillRect/>
          </a:stretch>
        </p:blipFill>
        <p:spPr bwMode="auto">
          <a:xfrm>
            <a:off x="0" y="70817"/>
            <a:ext cx="685800" cy="6886575"/>
          </a:xfrm>
          <a:prstGeom prst="rect">
            <a:avLst/>
          </a:prstGeom>
          <a:noFill/>
        </p:spPr>
      </p:pic>
      <p:sp>
        <p:nvSpPr>
          <p:cNvPr id="32807" name="Text Box 39"/>
          <p:cNvSpPr txBox="1">
            <a:spLocks noChangeArrowheads="1"/>
          </p:cNvSpPr>
          <p:nvPr/>
        </p:nvSpPr>
        <p:spPr bwMode="auto">
          <a:xfrm>
            <a:off x="4860032" y="237505"/>
            <a:ext cx="360451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6000" dirty="0" smtClean="0">
                <a:solidFill>
                  <a:srgbClr val="F2FDF7"/>
                </a:solidFill>
                <a:ea typeface="新細明體" charset="-120"/>
              </a:rPr>
              <a:t>Live Demo</a:t>
            </a:r>
            <a:endParaRPr lang="en-US" altLang="zh-TW" dirty="0">
              <a:ea typeface="新細明體" charset="-120"/>
            </a:endParaRPr>
          </a:p>
        </p:txBody>
      </p:sp>
      <p:sp>
        <p:nvSpPr>
          <p:cNvPr id="32808" name="Rectangle 40"/>
          <p:cNvSpPr>
            <a:spLocks noChangeArrowheads="1"/>
          </p:cNvSpPr>
          <p:nvPr/>
        </p:nvSpPr>
        <p:spPr bwMode="auto">
          <a:xfrm>
            <a:off x="755650" y="1339230"/>
            <a:ext cx="8208963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153</Words>
  <Application>Microsoft Office PowerPoint</Application>
  <PresentationFormat>如螢幕大小 (4:3)</PresentationFormat>
  <Paragraphs>82</Paragraphs>
  <Slides>10</Slides>
  <Notes>10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eternal0815</dc:creator>
  <cp:lastModifiedBy>eternal0815</cp:lastModifiedBy>
  <cp:revision>34</cp:revision>
  <dcterms:created xsi:type="dcterms:W3CDTF">2012-06-27T18:56:55Z</dcterms:created>
  <dcterms:modified xsi:type="dcterms:W3CDTF">2012-06-28T08:07:56Z</dcterms:modified>
</cp:coreProperties>
</file>