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42"/>
  </p:notesMasterIdLst>
  <p:sldIdLst>
    <p:sldId id="256" r:id="rId2"/>
    <p:sldId id="285" r:id="rId3"/>
    <p:sldId id="257" r:id="rId4"/>
    <p:sldId id="264" r:id="rId5"/>
    <p:sldId id="289" r:id="rId6"/>
    <p:sldId id="290" r:id="rId7"/>
    <p:sldId id="312" r:id="rId8"/>
    <p:sldId id="319" r:id="rId9"/>
    <p:sldId id="293" r:id="rId10"/>
    <p:sldId id="309" r:id="rId11"/>
    <p:sldId id="261" r:id="rId12"/>
    <p:sldId id="265" r:id="rId13"/>
    <p:sldId id="316" r:id="rId14"/>
    <p:sldId id="277" r:id="rId15"/>
    <p:sldId id="294" r:id="rId16"/>
    <p:sldId id="276" r:id="rId17"/>
    <p:sldId id="317" r:id="rId18"/>
    <p:sldId id="315" r:id="rId19"/>
    <p:sldId id="314" r:id="rId20"/>
    <p:sldId id="308" r:id="rId21"/>
    <p:sldId id="287" r:id="rId22"/>
    <p:sldId id="318" r:id="rId23"/>
    <p:sldId id="268" r:id="rId24"/>
    <p:sldId id="269" r:id="rId25"/>
    <p:sldId id="313" r:id="rId26"/>
    <p:sldId id="271" r:id="rId27"/>
    <p:sldId id="286" r:id="rId28"/>
    <p:sldId id="272" r:id="rId29"/>
    <p:sldId id="259" r:id="rId30"/>
    <p:sldId id="262" r:id="rId31"/>
    <p:sldId id="266" r:id="rId32"/>
    <p:sldId id="311" r:id="rId33"/>
    <p:sldId id="291" r:id="rId34"/>
    <p:sldId id="300" r:id="rId35"/>
    <p:sldId id="301" r:id="rId36"/>
    <p:sldId id="302" r:id="rId37"/>
    <p:sldId id="303" r:id="rId38"/>
    <p:sldId id="304" r:id="rId39"/>
    <p:sldId id="267" r:id="rId40"/>
    <p:sldId id="258" r:id="rId41"/>
  </p:sldIdLst>
  <p:sldSz cx="9144000" cy="6858000" type="screen4x3"/>
  <p:notesSz cx="6797675" cy="992822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7F7F7F"/>
    <a:srgbClr val="000000"/>
    <a:srgbClr val="5F5F5F"/>
    <a:srgbClr val="7FD1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51" autoAdjust="0"/>
    <p:restoredTop sz="84830" autoAdjust="0"/>
  </p:normalViewPr>
  <p:slideViewPr>
    <p:cSldViewPr>
      <p:cViewPr>
        <p:scale>
          <a:sx n="80" d="100"/>
          <a:sy n="80" d="100"/>
        </p:scale>
        <p:origin x="-2076" y="-4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02100A8-DF58-41E6-8706-BBAEBA9664A4}" type="datetimeFigureOut">
              <a:rPr lang="zh-TW" altLang="en-US" smtClean="0"/>
              <a:pPr/>
              <a:t>2013/8/22</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398B74B-F5B8-4CC9-A7B5-255CDD67E763}" type="slidenum">
              <a:rPr lang="zh-TW" altLang="en-US" smtClean="0"/>
              <a:pPr/>
              <a:t>‹#›</a:t>
            </a:fld>
            <a:endParaRPr lang="zh-TW" altLang="en-US"/>
          </a:p>
        </p:txBody>
      </p:sp>
    </p:spTree>
    <p:extLst>
      <p:ext uri="{BB962C8B-B14F-4D97-AF65-F5344CB8AC3E}">
        <p14:creationId xmlns:p14="http://schemas.microsoft.com/office/powerpoint/2010/main" val="264891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Good afternoon</a:t>
            </a:r>
            <a:r>
              <a:rPr lang="en-US" altLang="zh-TW" baseline="0" dirty="0" smtClean="0"/>
              <a:t> everyone, </a:t>
            </a:r>
          </a:p>
          <a:p>
            <a:r>
              <a:rPr lang="en-US" altLang="zh-TW" baseline="0" dirty="0" smtClean="0"/>
              <a:t>Today I will talk about our </a:t>
            </a:r>
            <a:r>
              <a:rPr lang="en-US" altLang="zh-TW" baseline="0" dirty="0" err="1" smtClean="0"/>
              <a:t>work“</a:t>
            </a:r>
            <a:r>
              <a:rPr lang="en-US" altLang="zh-TW" sz="1200" cap="none" dirty="0" err="1" smtClean="0"/>
              <a:t>Supervised</a:t>
            </a:r>
            <a:r>
              <a:rPr lang="en-US" altLang="zh-TW" sz="1200" cap="none" dirty="0" smtClean="0"/>
              <a:t> Spoken Document Summarization Based on Structured Support Vector Machine with Utterance Clusters as Hidden Variables</a:t>
            </a:r>
            <a:r>
              <a:rPr lang="en-US" altLang="zh-TW" baseline="0" dirty="0" smtClean="0"/>
              <a:t>”</a:t>
            </a:r>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1</a:t>
            </a:fld>
            <a:endParaRPr lang="zh-TW" altLang="en-US"/>
          </a:p>
        </p:txBody>
      </p:sp>
    </p:spTree>
    <p:extLst>
      <p:ext uri="{BB962C8B-B14F-4D97-AF65-F5344CB8AC3E}">
        <p14:creationId xmlns:p14="http://schemas.microsoft.com/office/powerpoint/2010/main" val="3034020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dirty="0" smtClean="0"/>
              <a:t>We observe that in the spontaneous speech,</a:t>
            </a:r>
            <a:r>
              <a:rPr lang="en-US" altLang="zh-TW" baseline="0" dirty="0" smtClean="0"/>
              <a:t> such as course and meeting, </a:t>
            </a:r>
            <a:r>
              <a:rPr lang="en-US" altLang="zh-TW" sz="2000" dirty="0" smtClean="0"/>
              <a:t>consecutive utterances are more likely to be selected as long summary</a:t>
            </a:r>
            <a:r>
              <a:rPr lang="en-US" altLang="zh-TW" sz="2000" baseline="0" dirty="0" smtClean="0"/>
              <a:t> and o</a:t>
            </a:r>
            <a:r>
              <a:rPr lang="en-US" altLang="zh-TW" sz="2000" dirty="0" smtClean="0"/>
              <a:t>ne utterance is selected on behalf of a paragraph as short summary.</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sz="2000" dirty="0" smtClean="0"/>
              <a:t>To model this</a:t>
            </a:r>
            <a:r>
              <a:rPr lang="en-US" altLang="zh-TW" sz="2000" baseline="0" dirty="0" smtClean="0"/>
              <a:t> characteristic, we</a:t>
            </a:r>
            <a:r>
              <a:rPr lang="en-US" altLang="zh-TW" sz="2000" dirty="0" smtClean="0"/>
              <a:t> take “cluster of consecutive utterances” into consideration.</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zh-TW"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sz="2000" dirty="0" smtClean="0"/>
              <a:t>However,</a:t>
            </a:r>
            <a:r>
              <a:rPr lang="en-US" altLang="zh-TW" sz="2000" baseline="0" dirty="0" smtClean="0"/>
              <a:t> “cluster” is not labeled in the corpus, and is very hard to define.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sz="2000" dirty="0" smtClean="0"/>
              <a:t>To put it in our work</a:t>
            </a:r>
            <a:r>
              <a:rPr lang="en-US" altLang="zh-TW" sz="2000" baseline="0" dirty="0" smtClean="0"/>
              <a:t>, we regard the cluster as </a:t>
            </a:r>
            <a:r>
              <a:rPr lang="en-US" altLang="zh-TW" sz="2000" dirty="0" smtClean="0"/>
              <a:t>(*) hidden</a:t>
            </a:r>
            <a:r>
              <a:rPr lang="en-US" altLang="zh-TW" sz="2000" baseline="0" dirty="0" smtClean="0"/>
              <a:t> variables which can be jointly learn from this method.</a:t>
            </a:r>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12</a:t>
            </a:fld>
            <a:endParaRPr lang="zh-TW" altLang="en-US"/>
          </a:p>
        </p:txBody>
      </p:sp>
    </p:spTree>
    <p:extLst>
      <p:ext uri="{BB962C8B-B14F-4D97-AF65-F5344CB8AC3E}">
        <p14:creationId xmlns:p14="http://schemas.microsoft.com/office/powerpoint/2010/main" val="1153016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13</a:t>
            </a:fld>
            <a:endParaRPr lang="zh-TW" altLang="en-US"/>
          </a:p>
        </p:txBody>
      </p:sp>
    </p:spTree>
    <p:extLst>
      <p:ext uri="{BB962C8B-B14F-4D97-AF65-F5344CB8AC3E}">
        <p14:creationId xmlns:p14="http://schemas.microsoft.com/office/powerpoint/2010/main" val="208069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Now, I will</a:t>
            </a:r>
            <a:r>
              <a:rPr lang="en-US" altLang="zh-TW" baseline="0" dirty="0" smtClean="0"/>
              <a:t> show you how we define cluster and some symbols in our work.</a:t>
            </a:r>
          </a:p>
          <a:p>
            <a:endParaRPr lang="en-US" altLang="zh-TW" baseline="0" dirty="0" smtClean="0"/>
          </a:p>
          <a:p>
            <a:r>
              <a:rPr lang="en-US" altLang="zh-TW" dirty="0" smtClean="0"/>
              <a:t>In a</a:t>
            </a:r>
            <a:r>
              <a:rPr lang="en-US" altLang="zh-TW" baseline="0" dirty="0" smtClean="0"/>
              <a:t> spoken document d, there are many utterance x, and xi means the </a:t>
            </a:r>
            <a:r>
              <a:rPr lang="en-US" altLang="zh-TW" baseline="0" dirty="0" err="1" smtClean="0"/>
              <a:t>i-th</a:t>
            </a:r>
            <a:r>
              <a:rPr lang="en-US" altLang="zh-TW" baseline="0" dirty="0" smtClean="0"/>
              <a:t> utterance in the document.</a:t>
            </a:r>
          </a:p>
          <a:p>
            <a:r>
              <a:rPr lang="en-US" altLang="zh-TW" baseline="0" dirty="0" smtClean="0"/>
              <a:t>Then we get cluster of consecutive utterances, h.</a:t>
            </a:r>
          </a:p>
          <a:p>
            <a:r>
              <a:rPr lang="en-US" altLang="zh-TW" baseline="0" dirty="0" smtClean="0"/>
              <a:t>All the clusters in the document d form the cluster set upper </a:t>
            </a:r>
            <a:r>
              <a:rPr lang="en-US" altLang="zh-TW" baseline="0" dirty="0" err="1" smtClean="0"/>
              <a:t>Hd</a:t>
            </a:r>
            <a:endParaRPr lang="en-US" altLang="zh-TW" baseline="0" dirty="0" smtClean="0"/>
          </a:p>
          <a:p>
            <a:endParaRPr lang="en-US" altLang="zh-TW" baseline="0" dirty="0" smtClean="0"/>
          </a:p>
          <a:p>
            <a:r>
              <a:rPr lang="en-US" altLang="zh-TW" baseline="0" dirty="0" smtClean="0"/>
              <a:t>And the generated summary </a:t>
            </a:r>
            <a:r>
              <a:rPr lang="en-US" altLang="zh-TW" baseline="0" dirty="0" err="1" smtClean="0"/>
              <a:t>sd</a:t>
            </a:r>
            <a:r>
              <a:rPr lang="en-US" altLang="zh-TW" baseline="0" dirty="0" smtClean="0"/>
              <a:t> is the utterance subset.</a:t>
            </a:r>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14</a:t>
            </a:fld>
            <a:endParaRPr lang="zh-TW" altLang="en-US"/>
          </a:p>
        </p:txBody>
      </p:sp>
    </p:spTree>
    <p:extLst>
      <p:ext uri="{BB962C8B-B14F-4D97-AF65-F5344CB8AC3E}">
        <p14:creationId xmlns:p14="http://schemas.microsoft.com/office/powerpoint/2010/main" val="537538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so for</a:t>
            </a:r>
            <a:r>
              <a:rPr lang="en-US" altLang="zh-TW" baseline="0" dirty="0" smtClean="0"/>
              <a:t> a document with 3 utterances, we enumerate all the possible utterance subset.</a:t>
            </a:r>
          </a:p>
          <a:p>
            <a:r>
              <a:rPr lang="en-US" altLang="zh-TW" baseline="0" dirty="0" smtClean="0"/>
              <a:t>This step is the same as the one in the structured SVM.</a:t>
            </a:r>
          </a:p>
          <a:p>
            <a:endParaRPr lang="en-US" altLang="zh-TW" baseline="0" dirty="0" smtClean="0"/>
          </a:p>
          <a:p>
            <a:r>
              <a:rPr lang="en-US" altLang="zh-TW" baseline="0" dirty="0" smtClean="0"/>
              <a:t>And then we enumerate all the possible cluster set for each possible utterance subset.</a:t>
            </a:r>
          </a:p>
          <a:p>
            <a:endParaRPr lang="en-US" altLang="zh-TW" dirty="0" smtClean="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15</a:t>
            </a:fld>
            <a:endParaRPr lang="zh-TW" altLang="en-US"/>
          </a:p>
        </p:txBody>
      </p:sp>
    </p:spTree>
    <p:extLst>
      <p:ext uri="{BB962C8B-B14F-4D97-AF65-F5344CB8AC3E}">
        <p14:creationId xmlns:p14="http://schemas.microsoft.com/office/powerpoint/2010/main" val="2414134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So based on the previous work using structured SVM,</a:t>
            </a:r>
            <a:r>
              <a:rPr lang="en-US" altLang="zh-TW" baseline="0" dirty="0" smtClean="0"/>
              <a:t> we add cluster as hidden variables</a:t>
            </a:r>
          </a:p>
          <a:p>
            <a:endParaRPr lang="en-US" altLang="zh-TW" baseline="0" dirty="0" smtClean="0"/>
          </a:p>
          <a:p>
            <a:r>
              <a:rPr lang="en-US" altLang="zh-TW" baseline="0" dirty="0" smtClean="0"/>
              <a:t>Here is the objective function</a:t>
            </a:r>
          </a:p>
          <a:p>
            <a:r>
              <a:rPr lang="en-US" altLang="zh-TW" baseline="0" dirty="0" smtClean="0"/>
              <a:t>The first two terms are the same as those of structured SVM, the importance score and the redundancy score.</a:t>
            </a:r>
          </a:p>
          <a:p>
            <a:r>
              <a:rPr lang="en-US" altLang="zh-TW" baseline="0" dirty="0" smtClean="0"/>
              <a:t>And the third term is the features for relation between cluster and selected summary, such as the consecutiveness</a:t>
            </a:r>
          </a:p>
          <a:p>
            <a:r>
              <a:rPr lang="en-US" altLang="zh-TW" baseline="0" dirty="0" smtClean="0"/>
              <a:t>And the forth term is the features for the quality of the cluster, such as the similarity between the cluster.</a:t>
            </a:r>
          </a:p>
          <a:p>
            <a:endParaRPr lang="en-US" altLang="zh-TW" baseline="0" dirty="0" smtClean="0"/>
          </a:p>
          <a:p>
            <a:r>
              <a:rPr lang="en-US" altLang="zh-TW" baseline="0" dirty="0" smtClean="0"/>
              <a:t>Of course, there is a constraint of length. </a:t>
            </a:r>
          </a:p>
          <a:p>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16</a:t>
            </a:fld>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17</a:t>
            </a:fld>
            <a:endParaRPr lang="zh-TW" altLang="en-US"/>
          </a:p>
        </p:txBody>
      </p:sp>
    </p:spTree>
    <p:extLst>
      <p:ext uri="{BB962C8B-B14F-4D97-AF65-F5344CB8AC3E}">
        <p14:creationId xmlns:p14="http://schemas.microsoft.com/office/powerpoint/2010/main" val="8409978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And to give a clearer</a:t>
            </a:r>
            <a:r>
              <a:rPr lang="en-US" altLang="zh-TW" baseline="0" dirty="0" smtClean="0"/>
              <a:t> example, we enumerate all the possible summary and cluster set, and we can get output of the objective function</a:t>
            </a:r>
          </a:p>
          <a:p>
            <a:endParaRPr lang="en-US" altLang="zh-TW" baseline="0" dirty="0" smtClean="0"/>
          </a:p>
          <a:p>
            <a:r>
              <a:rPr lang="en-US" altLang="zh-TW" baseline="0" dirty="0" smtClean="0"/>
              <a:t>According to the second constraint, the one using the reference summary and oracle cluster will have the highest score, and it will be larger than others with a variant margin</a:t>
            </a:r>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20</a:t>
            </a:fld>
            <a:endParaRPr lang="zh-TW" altLang="en-US"/>
          </a:p>
        </p:txBody>
      </p:sp>
    </p:spTree>
    <p:extLst>
      <p:ext uri="{BB962C8B-B14F-4D97-AF65-F5344CB8AC3E}">
        <p14:creationId xmlns:p14="http://schemas.microsoft.com/office/powerpoint/2010/main" val="3533219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The</a:t>
            </a:r>
            <a:r>
              <a:rPr lang="en-US" altLang="zh-TW" baseline="0" dirty="0" smtClean="0"/>
              <a:t> loss function we used in the training process is defined as 1 minus ROUGE(</a:t>
            </a:r>
            <a:r>
              <a:rPr lang="en-US" altLang="zh-TW" baseline="0" dirty="0" err="1" smtClean="0"/>
              <a:t>sdi</a:t>
            </a:r>
            <a:r>
              <a:rPr lang="en-US" altLang="zh-TW" baseline="0" dirty="0" smtClean="0"/>
              <a:t>)</a:t>
            </a:r>
          </a:p>
          <a:p>
            <a:r>
              <a:rPr lang="en-US" altLang="zh-TW" baseline="0" dirty="0" smtClean="0"/>
              <a:t>ROUGE(</a:t>
            </a:r>
            <a:r>
              <a:rPr lang="en-US" altLang="zh-TW" baseline="0" dirty="0" err="1" smtClean="0"/>
              <a:t>sdi</a:t>
            </a:r>
            <a:r>
              <a:rPr lang="en-US" altLang="zh-TW" baseline="0" dirty="0" smtClean="0"/>
              <a:t>) is the ROUGE 1-F measure comparing the automatic generated summary </a:t>
            </a:r>
            <a:r>
              <a:rPr lang="en-US" altLang="zh-TW" baseline="0" dirty="0" err="1" smtClean="0"/>
              <a:t>sdi</a:t>
            </a:r>
            <a:r>
              <a:rPr lang="en-US" altLang="zh-TW" baseline="0" dirty="0" smtClean="0"/>
              <a:t> with the reference summary </a:t>
            </a:r>
            <a:r>
              <a:rPr lang="en-US" altLang="zh-TW" baseline="0" dirty="0" err="1" smtClean="0"/>
              <a:t>sdi</a:t>
            </a:r>
            <a:r>
              <a:rPr lang="en-US" altLang="zh-TW" baseline="0" dirty="0" smtClean="0"/>
              <a:t> head.</a:t>
            </a:r>
          </a:p>
          <a:p>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21</a:t>
            </a:fld>
            <a:endParaRPr lang="zh-TW"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22</a:t>
            </a:fld>
            <a:endParaRPr lang="zh-TW" altLang="en-US"/>
          </a:p>
        </p:txBody>
      </p:sp>
    </p:spTree>
    <p:extLst>
      <p:ext uri="{BB962C8B-B14F-4D97-AF65-F5344CB8AC3E}">
        <p14:creationId xmlns:p14="http://schemas.microsoft.com/office/powerpoint/2010/main" val="38746962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First I</a:t>
            </a:r>
            <a:r>
              <a:rPr lang="en-US" altLang="zh-TW" baseline="0" dirty="0" smtClean="0"/>
              <a:t> will introduce you the features used for describing an utterance.</a:t>
            </a:r>
          </a:p>
          <a:p>
            <a:endParaRPr lang="en-US" altLang="zh-TW" baseline="0" dirty="0" smtClean="0"/>
          </a:p>
          <a:p>
            <a:r>
              <a:rPr lang="en-US" altLang="zh-TW" baseline="0" dirty="0" smtClean="0"/>
              <a:t>we used </a:t>
            </a:r>
            <a:r>
              <a:rPr lang="en-US" altLang="zh-TW" baseline="0" dirty="0" err="1" smtClean="0"/>
              <a:t>plsa</a:t>
            </a:r>
            <a:r>
              <a:rPr lang="en-US" altLang="zh-TW" baseline="0" dirty="0" smtClean="0"/>
              <a:t> distribution with 32 topics for each utterance as the semantic features</a:t>
            </a:r>
          </a:p>
          <a:p>
            <a:endParaRPr lang="en-US" altLang="zh-TW" dirty="0" smtClean="0"/>
          </a:p>
          <a:p>
            <a:r>
              <a:rPr lang="en-US" altLang="zh-TW" dirty="0" smtClean="0"/>
              <a:t>And</a:t>
            </a:r>
            <a:r>
              <a:rPr lang="en-US" altLang="zh-TW" baseline="0" dirty="0" smtClean="0"/>
              <a:t> the second one is the similarity of each utterance and the whole document.</a:t>
            </a:r>
          </a:p>
          <a:p>
            <a:r>
              <a:rPr lang="en-US" altLang="zh-TW" baseline="0" dirty="0" smtClean="0"/>
              <a:t>The similarity score is calculated by inner product of </a:t>
            </a:r>
            <a:r>
              <a:rPr lang="en-US" altLang="zh-TW" baseline="0" dirty="0" err="1" smtClean="0"/>
              <a:t>plsa</a:t>
            </a:r>
            <a:r>
              <a:rPr lang="en-US" altLang="zh-TW" baseline="0" dirty="0" smtClean="0"/>
              <a:t> of each utterance and </a:t>
            </a:r>
            <a:r>
              <a:rPr lang="en-US" altLang="zh-TW" baseline="0" dirty="0" err="1" smtClean="0"/>
              <a:t>plsa</a:t>
            </a:r>
            <a:r>
              <a:rPr lang="en-US" altLang="zh-TW" baseline="0" dirty="0" smtClean="0"/>
              <a:t> of the whole document.</a:t>
            </a:r>
          </a:p>
          <a:p>
            <a:endParaRPr lang="en-US" altLang="zh-TW" baseline="0" dirty="0" smtClean="0"/>
          </a:p>
          <a:p>
            <a:r>
              <a:rPr lang="en-US" altLang="zh-TW" baseline="0" dirty="0" smtClean="0"/>
              <a:t>The third one is prosodic feature.</a:t>
            </a:r>
          </a:p>
          <a:p>
            <a:r>
              <a:rPr lang="en-US" altLang="zh-TW" dirty="0" smtClean="0"/>
              <a:t>we</a:t>
            </a:r>
            <a:r>
              <a:rPr lang="en-US" altLang="zh-TW" baseline="0" dirty="0" smtClean="0"/>
              <a:t> used pause, duration, pitch and energy to describe the prosodic characteristic of each utterance.</a:t>
            </a:r>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24</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Here</a:t>
            </a:r>
            <a:r>
              <a:rPr lang="en-US" altLang="zh-TW" baseline="0" dirty="0" smtClean="0"/>
              <a:t> is my outline, </a:t>
            </a:r>
          </a:p>
          <a:p>
            <a:r>
              <a:rPr lang="en-US" altLang="zh-TW" dirty="0" smtClean="0"/>
              <a:t>First, I will introduce you what extractive summarization</a:t>
            </a:r>
            <a:r>
              <a:rPr lang="en-US" altLang="zh-TW" baseline="0" dirty="0" smtClean="0"/>
              <a:t> is and the related work “structured support vector machine”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baseline="0" dirty="0" smtClean="0"/>
              <a:t>Then I will show you our proposed method, that is, </a:t>
            </a:r>
            <a:r>
              <a:rPr lang="en-US" altLang="zh-TW" dirty="0" smtClean="0"/>
              <a:t>Structured support vector machine with hidden variables </a:t>
            </a:r>
          </a:p>
          <a:p>
            <a:r>
              <a:rPr lang="en-US" altLang="zh-TW" dirty="0" smtClean="0"/>
              <a:t>And</a:t>
            </a:r>
            <a:r>
              <a:rPr lang="en-US" altLang="zh-TW" baseline="0" dirty="0" smtClean="0"/>
              <a:t> then I will talk about some experimental setup and results.</a:t>
            </a:r>
          </a:p>
          <a:p>
            <a:r>
              <a:rPr lang="en-US" altLang="zh-TW" baseline="0" dirty="0" smtClean="0"/>
              <a:t>Finally, I will give a short conclusion to our work.</a:t>
            </a:r>
            <a:endParaRPr lang="en-US" altLang="zh-TW" dirty="0" smtClean="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2</a:t>
            </a:fld>
            <a:endParaRPr lang="zh-TW" altLang="en-US"/>
          </a:p>
        </p:txBody>
      </p:sp>
    </p:spTree>
    <p:extLst>
      <p:ext uri="{BB962C8B-B14F-4D97-AF65-F5344CB8AC3E}">
        <p14:creationId xmlns:p14="http://schemas.microsoft.com/office/powerpoint/2010/main" val="3969800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And we used key</a:t>
            </a:r>
            <a:r>
              <a:rPr lang="en-US" altLang="zh-TW" baseline="0" dirty="0" smtClean="0"/>
              <a:t> term related feature to describing </a:t>
            </a:r>
          </a:p>
          <a:p>
            <a:r>
              <a:rPr lang="en-US" altLang="zh-TW" baseline="0" dirty="0" smtClean="0"/>
              <a:t>The key terms are automatically extracted by the approach developed previously for course lecture.</a:t>
            </a:r>
          </a:p>
          <a:p>
            <a:r>
              <a:rPr lang="en-US" altLang="zh-TW" baseline="0" dirty="0" smtClean="0"/>
              <a:t>The first one is the total number of key terms in an utterance and the second one is the total number of key terms appearing first time in the document in an utterance.</a:t>
            </a:r>
          </a:p>
          <a:p>
            <a:endParaRPr lang="en-US" altLang="zh-TW" baseline="0" dirty="0" smtClean="0"/>
          </a:p>
          <a:p>
            <a:r>
              <a:rPr lang="en-US" altLang="zh-TW" dirty="0" smtClean="0"/>
              <a:t>Other features like the utterance</a:t>
            </a:r>
            <a:r>
              <a:rPr lang="en-US" altLang="zh-TW" baseline="0" dirty="0" smtClean="0"/>
              <a:t> length, normalized position and significance score are also included in our work.</a:t>
            </a:r>
          </a:p>
          <a:p>
            <a:r>
              <a:rPr lang="en-US" altLang="zh-TW" baseline="0" dirty="0" smtClean="0"/>
              <a:t>The utterance length is the number of English words and Chinese characters.</a:t>
            </a:r>
          </a:p>
          <a:p>
            <a:r>
              <a:rPr lang="en-US" altLang="zh-TW" baseline="0" dirty="0" smtClean="0"/>
              <a:t>The value of the normalized position of utterance is 0.1 if the utterance is the first one in the document with 10 utterances, and 1 for the last utterance.</a:t>
            </a:r>
          </a:p>
          <a:p>
            <a:endParaRPr lang="en-US" altLang="zh-TW" baseline="0" dirty="0" smtClean="0"/>
          </a:p>
          <a:p>
            <a:r>
              <a:rPr lang="en-US" altLang="zh-TW" baseline="0" dirty="0" smtClean="0"/>
              <a:t>The significance score is the summation of each dimension of TF-IDF vector. </a:t>
            </a:r>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25</a:t>
            </a:fld>
            <a:endParaRPr lang="zh-TW"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Now</a:t>
            </a:r>
            <a:r>
              <a:rPr lang="en-US" altLang="zh-TW" baseline="0" dirty="0" smtClean="0"/>
              <a:t> I will explain the features related to summary and utterance clusters.</a:t>
            </a:r>
          </a:p>
          <a:p>
            <a:r>
              <a:rPr lang="en-US" altLang="zh-TW" dirty="0" smtClean="0"/>
              <a:t>The first one</a:t>
            </a:r>
            <a:r>
              <a:rPr lang="en-US" altLang="zh-TW" baseline="0" dirty="0" smtClean="0"/>
              <a:t> is inclusion completeness.</a:t>
            </a:r>
          </a:p>
          <a:p>
            <a:r>
              <a:rPr lang="en-US" altLang="zh-TW" baseline="0" dirty="0" smtClean="0"/>
              <a:t>The first one is the ratio of utterance included in the summary</a:t>
            </a:r>
          </a:p>
          <a:p>
            <a:r>
              <a:rPr lang="en-US" altLang="zh-TW" baseline="0" dirty="0" smtClean="0"/>
              <a:t>For example, ¾ for the first cluster and 1/3 for the second cluster.</a:t>
            </a:r>
          </a:p>
          <a:p>
            <a:endParaRPr lang="en-US" altLang="zh-TW"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baseline="0" dirty="0" smtClean="0"/>
              <a:t>And the second one is the ratio of utterance not included in the summary</a:t>
            </a:r>
          </a:p>
          <a:p>
            <a:r>
              <a:rPr lang="en-US" altLang="zh-TW" dirty="0" smtClean="0"/>
              <a:t>It</a:t>
            </a:r>
            <a:r>
              <a:rPr lang="en-US" altLang="zh-TW" baseline="0" dirty="0" smtClean="0"/>
              <a:t> is obvious that the value is 1 minus the first one feature.(*)</a:t>
            </a:r>
          </a:p>
          <a:p>
            <a:r>
              <a:rPr lang="en-US" altLang="zh-TW" baseline="0" dirty="0" smtClean="0"/>
              <a:t>The first cluster is ¼ and the second cluster is 2/3</a:t>
            </a:r>
          </a:p>
          <a:p>
            <a:endParaRPr lang="en-US" altLang="zh-TW" baseline="0" dirty="0" smtClean="0"/>
          </a:p>
          <a:p>
            <a:r>
              <a:rPr lang="en-US" altLang="zh-TW" baseline="0" dirty="0" smtClean="0"/>
              <a:t>Then the third one is the maxima of the first and the second one.</a:t>
            </a:r>
          </a:p>
          <a:p>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26</a:t>
            </a:fld>
            <a:endParaRPr lang="zh-TW" altLang="en-US"/>
          </a:p>
        </p:txBody>
      </p:sp>
    </p:spTree>
    <p:extLst>
      <p:ext uri="{BB962C8B-B14F-4D97-AF65-F5344CB8AC3E}">
        <p14:creationId xmlns:p14="http://schemas.microsoft.com/office/powerpoint/2010/main" val="13186547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And the second</a:t>
            </a:r>
            <a:r>
              <a:rPr lang="en-US" altLang="zh-TW" baseline="0" dirty="0" smtClean="0"/>
              <a:t> feature we used for F1 is the consecutiveness which means that for any utterance already included in the summary, is there any neighbor utterance also included in the summary.</a:t>
            </a:r>
          </a:p>
          <a:p>
            <a:endParaRPr lang="en-US" altLang="zh-TW" baseline="0" dirty="0" smtClean="0"/>
          </a:p>
          <a:p>
            <a:r>
              <a:rPr lang="en-US" altLang="zh-TW" baseline="0" dirty="0" smtClean="0"/>
              <a:t>For example, the green node is an utterance included in the summary and the orange one not included in the summary.</a:t>
            </a:r>
          </a:p>
          <a:p>
            <a:r>
              <a:rPr lang="en-US" altLang="zh-TW" baseline="0" dirty="0" smtClean="0"/>
              <a:t>For a cluster in the green frame, it contains three utterances included in the summary, and two of them have neighbor in the same cluster also included in the summary.</a:t>
            </a:r>
          </a:p>
          <a:p>
            <a:r>
              <a:rPr lang="en-US" altLang="zh-TW" baseline="0" dirty="0" smtClean="0"/>
              <a:t>Therefore, the value of the consecutiveness is 2 for the cluster.</a:t>
            </a:r>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27</a:t>
            </a:fld>
            <a:endParaRPr lang="zh-TW" altLang="en-US"/>
          </a:p>
        </p:txBody>
      </p:sp>
    </p:spTree>
    <p:extLst>
      <p:ext uri="{BB962C8B-B14F-4D97-AF65-F5344CB8AC3E}">
        <p14:creationId xmlns:p14="http://schemas.microsoft.com/office/powerpoint/2010/main" val="8610701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The</a:t>
            </a:r>
            <a:r>
              <a:rPr lang="en-US" altLang="zh-TW" baseline="0" dirty="0" smtClean="0"/>
              <a:t> following is the features vector F2 we used to describe the quality of a cluster.</a:t>
            </a:r>
          </a:p>
          <a:p>
            <a:r>
              <a:rPr lang="en-US" altLang="zh-TW" baseline="0" dirty="0" smtClean="0"/>
              <a:t>The first one is the similarity within a cluster, we calculate similarity based on PLSA for every pair of utterances</a:t>
            </a:r>
          </a:p>
          <a:p>
            <a:r>
              <a:rPr lang="en-US" altLang="zh-TW" baseline="0" dirty="0" smtClean="0"/>
              <a:t>And the second one is the similarity between the cluster and an utterance. We used </a:t>
            </a:r>
            <a:r>
              <a:rPr lang="en-US" altLang="zh-TW" baseline="0" dirty="0" err="1" smtClean="0"/>
              <a:t>plsa</a:t>
            </a:r>
            <a:r>
              <a:rPr lang="en-US" altLang="zh-TW" baseline="0" dirty="0" smtClean="0"/>
              <a:t> based similarity measure, too.</a:t>
            </a:r>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28</a:t>
            </a:fld>
            <a:endParaRPr lang="zh-TW" altLang="en-US"/>
          </a:p>
        </p:txBody>
      </p:sp>
    </p:spTree>
    <p:extLst>
      <p:ext uri="{BB962C8B-B14F-4D97-AF65-F5344CB8AC3E}">
        <p14:creationId xmlns:p14="http://schemas.microsoft.com/office/powerpoint/2010/main" val="41743048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The next</a:t>
            </a:r>
            <a:r>
              <a:rPr lang="en-US" altLang="zh-TW" baseline="0" dirty="0" smtClean="0"/>
              <a:t> part I will talk about our </a:t>
            </a:r>
            <a:r>
              <a:rPr lang="en-US" altLang="zh-TW" baseline="0" dirty="0" err="1" smtClean="0"/>
              <a:t>expeiments</a:t>
            </a:r>
            <a:r>
              <a:rPr lang="en-US" altLang="zh-TW" baseline="0" dirty="0" smtClean="0"/>
              <a:t>.</a:t>
            </a:r>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29</a:t>
            </a:fld>
            <a:endParaRPr lang="zh-TW" altLang="en-US"/>
          </a:p>
        </p:txBody>
      </p:sp>
    </p:spTree>
    <p:extLst>
      <p:ext uri="{BB962C8B-B14F-4D97-AF65-F5344CB8AC3E}">
        <p14:creationId xmlns:p14="http://schemas.microsoft.com/office/powerpoint/2010/main" val="9713578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First</a:t>
            </a:r>
            <a:r>
              <a:rPr lang="en-US" altLang="zh-TW" baseline="0" dirty="0" smtClean="0"/>
              <a:t> is the experimental setup. </a:t>
            </a:r>
          </a:p>
          <a:p>
            <a:endParaRPr lang="en-US" altLang="zh-TW" baseline="0" dirty="0" smtClean="0"/>
          </a:p>
          <a:p>
            <a:r>
              <a:rPr lang="en-US" altLang="zh-TW" baseline="0" dirty="0" smtClean="0"/>
              <a:t>The corpus we used is the record of a course offered in National Taiwan University.</a:t>
            </a:r>
          </a:p>
          <a:p>
            <a:r>
              <a:rPr lang="en-US" altLang="zh-TW" baseline="0" dirty="0" smtClean="0"/>
              <a:t>this corpus is largely composed of  Mandarin Chinese and embedded by some English words.</a:t>
            </a:r>
          </a:p>
          <a:p>
            <a:r>
              <a:rPr lang="en-US" altLang="zh-TW" baseline="0" dirty="0" smtClean="0"/>
              <a:t>And the total length is about 45.2 hours.</a:t>
            </a:r>
          </a:p>
          <a:p>
            <a:endParaRPr lang="en-US" altLang="zh-TW" baseline="0" dirty="0" smtClean="0"/>
          </a:p>
          <a:p>
            <a:r>
              <a:rPr lang="en-US" altLang="zh-TW" baseline="0" dirty="0" smtClean="0"/>
              <a:t>We used an ASR system with 88% accuracy to generate transcript for this corpus.</a:t>
            </a:r>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30</a:t>
            </a:fld>
            <a:endParaRPr lang="zh-TW" altLang="en-US"/>
          </a:p>
        </p:txBody>
      </p:sp>
    </p:spTree>
    <p:extLst>
      <p:ext uri="{BB962C8B-B14F-4D97-AF65-F5344CB8AC3E}">
        <p14:creationId xmlns:p14="http://schemas.microsoft.com/office/powerpoint/2010/main" val="18174241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After generating</a:t>
            </a:r>
            <a:r>
              <a:rPr lang="en-US" altLang="zh-TW" baseline="0" dirty="0" smtClean="0"/>
              <a:t> transcript, we segment the corpus into 193 documents according to the slides used in the course.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baseline="0" dirty="0" smtClean="0"/>
              <a:t>And </a:t>
            </a:r>
            <a:r>
              <a:rPr lang="en-US" altLang="zh-TW" sz="2000" baseline="0" dirty="0" smtClean="0"/>
              <a:t>t</a:t>
            </a:r>
            <a:r>
              <a:rPr lang="en-US" altLang="zh-TW" sz="2000" dirty="0" smtClean="0"/>
              <a:t>he average length of each document was about 17.5 minutes</a:t>
            </a:r>
          </a:p>
          <a:p>
            <a:endParaRPr lang="en-US" altLang="zh-TW" dirty="0" smtClean="0"/>
          </a:p>
          <a:p>
            <a:r>
              <a:rPr lang="en-US" altLang="zh-TW" dirty="0" smtClean="0"/>
              <a:t>we</a:t>
            </a:r>
            <a:r>
              <a:rPr lang="en-US" altLang="zh-TW" baseline="0" dirty="0" smtClean="0"/>
              <a:t> </a:t>
            </a:r>
          </a:p>
          <a:p>
            <a:endParaRPr lang="en-US" altLang="zh-TW" baseline="0" dirty="0" smtClean="0"/>
          </a:p>
          <a:p>
            <a:r>
              <a:rPr lang="en-US" altLang="zh-TW" baseline="0" dirty="0" smtClean="0"/>
              <a:t>The evaluation we used in this task is ROUGE 1-F measure, ROUGE 2-F measure and ROUGE-L, which is used longest common sequence to estimate the summary.</a:t>
            </a:r>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31</a:t>
            </a:fld>
            <a:endParaRPr lang="zh-TW" altLang="en-US"/>
          </a:p>
        </p:txBody>
      </p:sp>
    </p:spTree>
    <p:extLst>
      <p:ext uri="{BB962C8B-B14F-4D97-AF65-F5344CB8AC3E}">
        <p14:creationId xmlns:p14="http://schemas.microsoft.com/office/powerpoint/2010/main" val="8423937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aseline="0" dirty="0" smtClean="0"/>
              <a:t>We implement our experiments with 10% and 30% constraint and ROUGE evaluation is listed. </a:t>
            </a:r>
          </a:p>
          <a:p>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33</a:t>
            </a:fld>
            <a:endParaRPr lang="zh-TW" altLang="en-US"/>
          </a:p>
        </p:txBody>
      </p:sp>
    </p:spTree>
    <p:extLst>
      <p:ext uri="{BB962C8B-B14F-4D97-AF65-F5344CB8AC3E}">
        <p14:creationId xmlns:p14="http://schemas.microsoft.com/office/powerpoint/2010/main" val="37082860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And</a:t>
            </a:r>
            <a:r>
              <a:rPr lang="en-US" altLang="zh-TW" baseline="0" dirty="0" smtClean="0"/>
              <a:t> this two columns compare between MMR and SVM, we can find out that SVM beats MMR in short summary and otherwise in the long summary.</a:t>
            </a:r>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34</a:t>
            </a:fld>
            <a:endParaRPr lang="zh-TW" altLang="en-US"/>
          </a:p>
        </p:txBody>
      </p:sp>
    </p:spTree>
    <p:extLst>
      <p:ext uri="{BB962C8B-B14F-4D97-AF65-F5344CB8AC3E}">
        <p14:creationId xmlns:p14="http://schemas.microsoft.com/office/powerpoint/2010/main" val="37082860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And the following</a:t>
            </a:r>
            <a:r>
              <a:rPr lang="en-US" altLang="zh-TW" baseline="0" dirty="0" smtClean="0"/>
              <a:t> that structured SVM outperforms MMR and SVM.</a:t>
            </a:r>
          </a:p>
          <a:p>
            <a:r>
              <a:rPr lang="en-US" altLang="zh-TW" baseline="0" dirty="0" smtClean="0"/>
              <a:t>It can be considered to be a combination of the benefits of MMR and SVM</a:t>
            </a:r>
          </a:p>
          <a:p>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35</a:t>
            </a:fld>
            <a:endParaRPr lang="zh-TW" altLang="en-US"/>
          </a:p>
        </p:txBody>
      </p:sp>
    </p:spTree>
    <p:extLst>
      <p:ext uri="{BB962C8B-B14F-4D97-AF65-F5344CB8AC3E}">
        <p14:creationId xmlns:p14="http://schemas.microsoft.com/office/powerpoint/2010/main" val="3708286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So, what is extractive</a:t>
            </a:r>
            <a:r>
              <a:rPr lang="en-US" altLang="zh-TW" baseline="0" dirty="0" smtClean="0"/>
              <a:t> summarization?</a:t>
            </a:r>
          </a:p>
          <a:p>
            <a:r>
              <a:rPr lang="en-US" altLang="zh-TW" baseline="0" dirty="0" smtClean="0"/>
              <a:t>First we split a spoken document into a number of sentences.</a:t>
            </a:r>
          </a:p>
          <a:p>
            <a:r>
              <a:rPr lang="en-US" altLang="zh-TW" baseline="0" dirty="0" smtClean="0"/>
              <a:t>then we select the indicative sentences out of the document.</a:t>
            </a:r>
          </a:p>
          <a:p>
            <a:r>
              <a:rPr lang="en-US" altLang="zh-TW" baseline="0" dirty="0" smtClean="0"/>
              <a:t>And then we cascade these selected sentences to form a summary</a:t>
            </a:r>
          </a:p>
          <a:p>
            <a:r>
              <a:rPr lang="en-US" altLang="zh-TW" dirty="0" smtClean="0"/>
              <a:t>Of course,</a:t>
            </a:r>
            <a:r>
              <a:rPr lang="en-US" altLang="zh-TW" baseline="0" dirty="0" smtClean="0"/>
              <a:t> we can not select all of the sentences as summary; the number of sentences should be taken as summary is decided by a predefined ratio, for example, 10% or 30%. </a:t>
            </a:r>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4</a:t>
            </a:fld>
            <a:endParaRPr lang="zh-TW" altLang="en-US"/>
          </a:p>
        </p:txBody>
      </p:sp>
    </p:spTree>
    <p:extLst>
      <p:ext uri="{BB962C8B-B14F-4D97-AF65-F5344CB8AC3E}">
        <p14:creationId xmlns:p14="http://schemas.microsoft.com/office/powerpoint/2010/main" val="34898905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The proposed star is the proposed method without inclusion completeness</a:t>
            </a:r>
          </a:p>
          <a:p>
            <a:r>
              <a:rPr lang="en-US" altLang="zh-TW" dirty="0" smtClean="0"/>
              <a:t>And</a:t>
            </a:r>
            <a:r>
              <a:rPr lang="en-US" altLang="zh-TW" baseline="0" dirty="0" smtClean="0"/>
              <a:t> we can figure out that the ROUGE-1 and ROUGE-L have slight improvement and the ROUGE-2 have obvious progress.</a:t>
            </a:r>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36</a:t>
            </a:fld>
            <a:endParaRPr lang="zh-TW" altLang="en-US"/>
          </a:p>
        </p:txBody>
      </p:sp>
    </p:spTree>
    <p:extLst>
      <p:ext uri="{BB962C8B-B14F-4D97-AF65-F5344CB8AC3E}">
        <p14:creationId xmlns:p14="http://schemas.microsoft.com/office/powerpoint/2010/main" val="37082860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And</a:t>
            </a:r>
            <a:r>
              <a:rPr lang="en-US" altLang="zh-TW" baseline="0" dirty="0" smtClean="0"/>
              <a:t> the proposed method has an improvement on ROUGE 1 and ROUGE-L.</a:t>
            </a:r>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37</a:t>
            </a:fld>
            <a:endParaRPr lang="zh-TW" altLang="en-US"/>
          </a:p>
        </p:txBody>
      </p:sp>
    </p:spTree>
    <p:extLst>
      <p:ext uri="{BB962C8B-B14F-4D97-AF65-F5344CB8AC3E}">
        <p14:creationId xmlns:p14="http://schemas.microsoft.com/office/powerpoint/2010/main" val="37082860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And we can find</a:t>
            </a:r>
            <a:r>
              <a:rPr lang="en-US" altLang="zh-TW" baseline="0" dirty="0" smtClean="0"/>
              <a:t> out that the our proposed method has the best performance in this work.</a:t>
            </a:r>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38</a:t>
            </a:fld>
            <a:endParaRPr lang="zh-TW" altLang="en-US"/>
          </a:p>
        </p:txBody>
      </p:sp>
    </p:spTree>
    <p:extLst>
      <p:ext uri="{BB962C8B-B14F-4D97-AF65-F5344CB8AC3E}">
        <p14:creationId xmlns:p14="http://schemas.microsoft.com/office/powerpoint/2010/main" val="37082860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Finally,</a:t>
            </a:r>
            <a:r>
              <a:rPr lang="en-US" altLang="zh-TW" baseline="0" dirty="0" smtClean="0"/>
              <a:t> I have a short conclusion to the this work.</a:t>
            </a:r>
          </a:p>
          <a:p>
            <a:r>
              <a:rPr lang="en-US" altLang="zh-TW" sz="1200" dirty="0" smtClean="0"/>
              <a:t>The performance</a:t>
            </a:r>
            <a:r>
              <a:rPr lang="zh-TW" altLang="en-US" sz="1200" dirty="0" smtClean="0"/>
              <a:t> </a:t>
            </a:r>
            <a:r>
              <a:rPr lang="en-US" altLang="zh-TW" sz="1200" dirty="0" smtClean="0"/>
              <a:t>of summarization can be improved by considering utterance cluster.</a:t>
            </a:r>
          </a:p>
          <a:p>
            <a:r>
              <a:rPr lang="en-US" altLang="zh-TW" sz="1200" dirty="0" smtClean="0"/>
              <a:t>And the structure of document is beneficial to summarization.</a:t>
            </a:r>
          </a:p>
          <a:p>
            <a:r>
              <a:rPr lang="en-US" altLang="zh-TW" dirty="0" smtClean="0"/>
              <a:t>Other</a:t>
            </a:r>
            <a:r>
              <a:rPr lang="en-US" altLang="zh-TW" baseline="0" dirty="0" smtClean="0"/>
              <a:t> kinds of structure may be helpful too.</a:t>
            </a:r>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39</a:t>
            </a:fld>
            <a:endParaRPr lang="zh-TW" altLang="en-US"/>
          </a:p>
        </p:txBody>
      </p:sp>
    </p:spTree>
    <p:extLst>
      <p:ext uri="{BB962C8B-B14F-4D97-AF65-F5344CB8AC3E}">
        <p14:creationId xmlns:p14="http://schemas.microsoft.com/office/powerpoint/2010/main" val="2148161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5</a:t>
            </a:fld>
            <a:endParaRPr lang="zh-TW" altLang="en-US"/>
          </a:p>
        </p:txBody>
      </p:sp>
    </p:spTree>
    <p:extLst>
      <p:ext uri="{BB962C8B-B14F-4D97-AF65-F5344CB8AC3E}">
        <p14:creationId xmlns:p14="http://schemas.microsoft.com/office/powerpoint/2010/main" val="3147302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t>However, even though we select the utterances with highest score, these utterances may not be the best summary.</a:t>
            </a:r>
          </a:p>
          <a:p>
            <a:endParaRPr lang="en-US" altLang="zh-TW"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dirty="0" smtClean="0"/>
              <a:t>Problem</a:t>
            </a:r>
            <a:r>
              <a:rPr lang="en-US" altLang="zh-TW" baseline="0" dirty="0" smtClean="0"/>
              <a:t> rises that </a:t>
            </a:r>
            <a:r>
              <a:rPr lang="en-US" altLang="zh-TW" sz="2000" dirty="0" smtClean="0"/>
              <a:t>Similar utterances are prone to be selected at the same time. And therefore Selected utterances can not cover all the information in the original document.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zh-TW"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sz="2000" dirty="0" smtClean="0"/>
              <a:t>As a result, it</a:t>
            </a:r>
            <a:r>
              <a:rPr lang="en-US" altLang="zh-TW" sz="2000" baseline="0" dirty="0" smtClean="0"/>
              <a:t> is necessary to add redundancy to the selection of summary</a:t>
            </a:r>
            <a:endParaRPr lang="en-US" altLang="zh-TW"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zh-TW" sz="2000" dirty="0" smtClean="0"/>
          </a:p>
          <a:p>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6</a:t>
            </a:fld>
            <a:endParaRPr lang="zh-TW" altLang="en-US"/>
          </a:p>
        </p:txBody>
      </p:sp>
    </p:spTree>
    <p:extLst>
      <p:ext uri="{BB962C8B-B14F-4D97-AF65-F5344CB8AC3E}">
        <p14:creationId xmlns:p14="http://schemas.microsoft.com/office/powerpoint/2010/main" val="2592714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7</a:t>
            </a:fld>
            <a:endParaRPr lang="zh-TW" altLang="en-US"/>
          </a:p>
        </p:txBody>
      </p:sp>
    </p:spTree>
    <p:extLst>
      <p:ext uri="{BB962C8B-B14F-4D97-AF65-F5344CB8AC3E}">
        <p14:creationId xmlns:p14="http://schemas.microsoft.com/office/powerpoint/2010/main" val="2229075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And I</a:t>
            </a:r>
            <a:r>
              <a:rPr lang="en-US" altLang="zh-TW" baseline="0" dirty="0" smtClean="0"/>
              <a:t> will show you a simple example.</a:t>
            </a:r>
          </a:p>
          <a:p>
            <a:endParaRPr lang="en-US" altLang="zh-TW" baseline="0" dirty="0" smtClean="0"/>
          </a:p>
          <a:p>
            <a:r>
              <a:rPr lang="en-US" altLang="zh-TW" baseline="0" dirty="0" smtClean="0"/>
              <a:t>For a document d with 3 utterances, we enumerate all the possible utterance subset.</a:t>
            </a:r>
          </a:p>
          <a:p>
            <a:r>
              <a:rPr lang="en-US" altLang="zh-TW" baseline="0" dirty="0" smtClean="0"/>
              <a:t>And the green node is the utterance included in the summary and the orange one not included.</a:t>
            </a:r>
          </a:p>
          <a:p>
            <a:r>
              <a:rPr lang="en-US" altLang="zh-TW" dirty="0" smtClean="0"/>
              <a:t>So</a:t>
            </a:r>
            <a:r>
              <a:rPr lang="en-US" altLang="zh-TW" baseline="0" dirty="0" smtClean="0"/>
              <a:t> in this case, we will have 8 possible summary.</a:t>
            </a:r>
          </a:p>
          <a:p>
            <a:endParaRPr lang="en-US" altLang="zh-TW" baseline="0" dirty="0" smtClean="0"/>
          </a:p>
          <a:p>
            <a:r>
              <a:rPr lang="en-US" altLang="zh-TW" baseline="0" dirty="0" smtClean="0"/>
              <a:t>And then we select the one that can generate the maximum of the objective function as summary</a:t>
            </a:r>
            <a:endParaRPr lang="en-US" altLang="zh-TW" dirty="0" smtClean="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9</a:t>
            </a:fld>
            <a:endParaRPr lang="zh-TW" altLang="en-US"/>
          </a:p>
        </p:txBody>
      </p:sp>
    </p:spTree>
    <p:extLst>
      <p:ext uri="{BB962C8B-B14F-4D97-AF65-F5344CB8AC3E}">
        <p14:creationId xmlns:p14="http://schemas.microsoft.com/office/powerpoint/2010/main" val="1179604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baseline="0" dirty="0" smtClean="0"/>
              <a:t>As mentioned before, </a:t>
            </a:r>
            <a:r>
              <a:rPr lang="en-US" altLang="zh-TW" sz="1200" dirty="0" smtClean="0"/>
              <a:t>we select the utterance set as summary based on </a:t>
            </a:r>
            <a:r>
              <a:rPr lang="en-US" altLang="zh-TW" sz="2000" dirty="0" smtClean="0"/>
              <a:t>Importance of the utterance and Redundancy.</a:t>
            </a:r>
          </a:p>
          <a:p>
            <a:endParaRPr lang="en-US" altLang="zh-TW" baseline="0" dirty="0" smtClean="0"/>
          </a:p>
          <a:p>
            <a:r>
              <a:rPr lang="en-US" altLang="zh-TW" baseline="0" dirty="0" smtClean="0"/>
              <a:t>Here is the objective function.</a:t>
            </a:r>
          </a:p>
          <a:p>
            <a:r>
              <a:rPr lang="en-US" altLang="zh-TW" baseline="0" dirty="0" smtClean="0"/>
              <a:t>It is calculated by summation of all the importance of the selected utterances and balance with the redundancy, which is defined as the similarity within the selected summary</a:t>
            </a:r>
          </a:p>
          <a:p>
            <a:r>
              <a:rPr lang="en-US" altLang="zh-TW" baseline="0" dirty="0" smtClean="0"/>
              <a:t>(*) (*) And the parameter lambda is jointly learned with the weights in importance score</a:t>
            </a:r>
          </a:p>
          <a:p>
            <a:endParaRPr lang="en-US" altLang="zh-TW" baseline="0" dirty="0" smtClean="0"/>
          </a:p>
          <a:p>
            <a:r>
              <a:rPr lang="en-US" altLang="zh-TW" baseline="0" dirty="0" smtClean="0"/>
              <a:t>(*)Of course, it has to select utterances under a predefined ratio.</a:t>
            </a:r>
          </a:p>
          <a:p>
            <a:r>
              <a:rPr lang="en-US" altLang="zh-TW" baseline="0" dirty="0" smtClean="0"/>
              <a:t>(*)The left term is the total length of the selected utterances, (*)and the right term is the predefined constraint.</a:t>
            </a:r>
          </a:p>
          <a:p>
            <a:endParaRPr lang="en-US" altLang="zh-TW" baseline="0" dirty="0" smtClean="0"/>
          </a:p>
          <a:p>
            <a:r>
              <a:rPr lang="en-US" altLang="zh-TW" baseline="0" dirty="0" smtClean="0"/>
              <a:t>Using this objective function, we take the utterance subset that can generate the highest score of the objective function as summary </a:t>
            </a:r>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10</a:t>
            </a:fld>
            <a:endParaRPr lang="zh-TW" altLang="en-US"/>
          </a:p>
        </p:txBody>
      </p:sp>
    </p:spTree>
    <p:extLst>
      <p:ext uri="{BB962C8B-B14F-4D97-AF65-F5344CB8AC3E}">
        <p14:creationId xmlns:p14="http://schemas.microsoft.com/office/powerpoint/2010/main" val="2053434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And</a:t>
            </a:r>
            <a:r>
              <a:rPr lang="en-US" altLang="zh-TW" baseline="0" dirty="0" smtClean="0"/>
              <a:t> the following is our proposed method.</a:t>
            </a:r>
            <a:endParaRPr lang="zh-TW" altLang="en-US" dirty="0"/>
          </a:p>
        </p:txBody>
      </p:sp>
      <p:sp>
        <p:nvSpPr>
          <p:cNvPr id="4" name="投影片編號版面配置區 3"/>
          <p:cNvSpPr>
            <a:spLocks noGrp="1"/>
          </p:cNvSpPr>
          <p:nvPr>
            <p:ph type="sldNum" sz="quarter" idx="10"/>
          </p:nvPr>
        </p:nvSpPr>
        <p:spPr/>
        <p:txBody>
          <a:bodyPr/>
          <a:lstStyle/>
          <a:p>
            <a:fld id="{8398B74B-F5B8-4CC9-A7B5-255CDD67E763}" type="slidenum">
              <a:rPr lang="zh-TW" altLang="en-US" smtClean="0"/>
              <a:pPr/>
              <a:t>11</a:t>
            </a:fld>
            <a:endParaRPr lang="zh-TW" altLang="en-US"/>
          </a:p>
        </p:txBody>
      </p:sp>
    </p:spTree>
    <p:extLst>
      <p:ext uri="{BB962C8B-B14F-4D97-AF65-F5344CB8AC3E}">
        <p14:creationId xmlns:p14="http://schemas.microsoft.com/office/powerpoint/2010/main" val="4290636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8F401A8-FC21-4E96-A262-13D31F7B8945}" type="datetimeFigureOut">
              <a:rPr lang="zh-TW" altLang="en-US" smtClean="0"/>
              <a:pPr/>
              <a:t>2013/8/22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normAutofit/>
          </a:bodyPr>
          <a:lstStyle/>
          <a:p>
            <a:fld id="{A1A1A8C2-6FF1-4C0F-BBFF-26D927B29B06}"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88F401A8-FC21-4E96-A262-13D31F7B8945}" type="datetimeFigureOut">
              <a:rPr lang="zh-TW" altLang="en-US" smtClean="0"/>
              <a:pPr/>
              <a:t>2013/8/22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1A1A8C2-6FF1-4C0F-BBFF-26D927B29B06}"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88F401A8-FC21-4E96-A262-13D31F7B8945}" type="datetimeFigureOut">
              <a:rPr lang="zh-TW" altLang="en-US" smtClean="0"/>
              <a:pPr/>
              <a:t>2013/8/22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1A1A8C2-6FF1-4C0F-BBFF-26D927B29B06}"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a:xfrm>
            <a:off x="685800" y="1600201"/>
            <a:ext cx="7772400" cy="3733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8F401A8-FC21-4E96-A262-13D31F7B8945}" type="datetimeFigureOut">
              <a:rPr lang="zh-TW" altLang="en-US" smtClean="0"/>
              <a:pPr/>
              <a:t>2013/8/22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1A1A8C2-6FF1-4C0F-BBFF-26D927B29B06}"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8F401A8-FC21-4E96-A262-13D31F7B8945}" type="datetimeFigureOut">
              <a:rPr lang="zh-TW" altLang="en-US" smtClean="0"/>
              <a:pPr/>
              <a:t>2013/8/22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1A1A8C2-6FF1-4C0F-BBFF-26D927B29B06}"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zh-TW" altLang="en-US" smtClean="0"/>
              <a:t>按一下以編輯母片標題樣式</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8F401A8-FC21-4E96-A262-13D31F7B8945}" type="datetimeFigureOut">
              <a:rPr lang="zh-TW" altLang="en-US" smtClean="0"/>
              <a:pPr/>
              <a:t>2013/8/22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1A1A8C2-6FF1-4C0F-BBFF-26D927B29B06}" type="slidenum">
              <a:rPr lang="zh-TW" altLang="en-US" smtClean="0"/>
              <a:pPr/>
              <a:t>‹#›</a:t>
            </a:fld>
            <a:endParaRPr lang="zh-TW" altLang="en-US"/>
          </a:p>
        </p:txBody>
      </p:sp>
      <p:sp>
        <p:nvSpPr>
          <p:cNvPr id="13" name="Content Placeholder 12"/>
          <p:cNvSpPr>
            <a:spLocks noGrp="1"/>
          </p:cNvSpPr>
          <p:nvPr>
            <p:ph sz="quarter" idx="13"/>
          </p:nvPr>
        </p:nvSpPr>
        <p:spPr>
          <a:xfrm>
            <a:off x="685800" y="1536192"/>
            <a:ext cx="3657600" cy="387705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88F401A8-FC21-4E96-A262-13D31F7B8945}" type="datetimeFigureOut">
              <a:rPr lang="zh-TW" altLang="en-US" smtClean="0"/>
              <a:pPr/>
              <a:t>2013/8/22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1A1A8C2-6FF1-4C0F-BBFF-26D927B29B06}" type="slidenum">
              <a:rPr lang="zh-TW" altLang="en-US" smtClean="0"/>
              <a:pPr/>
              <a:t>‹#›</a:t>
            </a:fld>
            <a:endParaRPr lang="zh-TW" altLang="en-US"/>
          </a:p>
        </p:txBody>
      </p:sp>
      <p:sp>
        <p:nvSpPr>
          <p:cNvPr id="15" name="Content Placeholder 14"/>
          <p:cNvSpPr>
            <a:spLocks noGrp="1"/>
          </p:cNvSpPr>
          <p:nvPr>
            <p:ph sz="quarter" idx="13"/>
          </p:nvPr>
        </p:nvSpPr>
        <p:spPr>
          <a:xfrm>
            <a:off x="685800" y="2209800"/>
            <a:ext cx="3657600" cy="32004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zh-TW" altLang="en-US" smtClean="0"/>
              <a:t>按一下以編輯母片標題樣式</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88F401A8-FC21-4E96-A262-13D31F7B8945}" type="datetimeFigureOut">
              <a:rPr lang="zh-TW" altLang="en-US" smtClean="0"/>
              <a:pPr/>
              <a:t>2013/8/22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1A1A8C2-6FF1-4C0F-BBFF-26D927B29B06}"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8F401A8-FC21-4E96-A262-13D31F7B8945}" type="datetimeFigureOut">
              <a:rPr lang="zh-TW" altLang="en-US" smtClean="0"/>
              <a:pPr/>
              <a:t>2013/8/22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1A1A8C2-6FF1-4C0F-BBFF-26D927B29B06}"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zh-TW" altLang="en-US" smtClean="0"/>
              <a:t>按一下以編輯母片標題樣式</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8F401A8-FC21-4E96-A262-13D31F7B8945}" type="datetimeFigureOut">
              <a:rPr lang="zh-TW" altLang="en-US" smtClean="0"/>
              <a:pPr/>
              <a:t>2013/8/22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1A1A8C2-6FF1-4C0F-BBFF-26D927B29B06}" type="slidenum">
              <a:rPr lang="zh-TW" altLang="en-US" smtClean="0"/>
              <a:pPr/>
              <a:t>‹#›</a:t>
            </a:fld>
            <a:endParaRPr lang="zh-TW" altLang="en-US"/>
          </a:p>
        </p:txBody>
      </p:sp>
      <p:sp>
        <p:nvSpPr>
          <p:cNvPr id="13" name="Content Placeholder 12"/>
          <p:cNvSpPr>
            <a:spLocks noGrp="1"/>
          </p:cNvSpPr>
          <p:nvPr>
            <p:ph sz="quarter" idx="13"/>
          </p:nvPr>
        </p:nvSpPr>
        <p:spPr>
          <a:xfrm>
            <a:off x="4572000" y="609600"/>
            <a:ext cx="3886200" cy="4191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8F401A8-FC21-4E96-A262-13D31F7B8945}" type="datetimeFigureOut">
              <a:rPr lang="zh-TW" altLang="en-US" smtClean="0"/>
              <a:pPr/>
              <a:t>2013/8/22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1A1A8C2-6FF1-4C0F-BBFF-26D927B29B06}" type="slidenum">
              <a:rPr lang="zh-TW" altLang="en-US" smtClean="0"/>
              <a:pPr/>
              <a:t>‹#›</a:t>
            </a:fld>
            <a:endParaRPr lang="zh-TW" alt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zh-TW" altLang="en-US" smtClean="0"/>
              <a:t>按一下以編輯母片標題樣式</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cstate="print">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88F401A8-FC21-4E96-A262-13D31F7B8945}" type="datetimeFigureOut">
              <a:rPr lang="zh-TW" altLang="en-US" smtClean="0"/>
              <a:pPr/>
              <a:t>2013/8/22</a:t>
            </a:fld>
            <a:endParaRPr lang="zh-TW" alt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zh-TW" alt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A1A1A8C2-6FF1-4C0F-BBFF-26D927B29B06}" type="slidenum">
              <a:rPr lang="zh-TW" altLang="en-US" smtClean="0"/>
              <a:pPr/>
              <a:t>‹#›</a:t>
            </a:fld>
            <a:endParaRPr lang="zh-TW" altLang="en-US"/>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1.png"/><Relationship Id="rId10" Type="http://schemas.openxmlformats.org/officeDocument/2006/relationships/image" Target="../media/image12.png"/><Relationship Id="rId4" Type="http://schemas.openxmlformats.org/officeDocument/2006/relationships/image" Target="../media/image8.png"/><Relationship Id="rId9"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1.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png"/><Relationship Id="rId3" Type="http://schemas.openxmlformats.org/officeDocument/2006/relationships/notesSlide" Target="../notesSlides/notesSlide21.xml"/><Relationship Id="rId7" Type="http://schemas.openxmlformats.org/officeDocument/2006/relationships/image" Target="../media/image32.png"/><Relationship Id="rId12" Type="http://schemas.openxmlformats.org/officeDocument/2006/relationships/image" Target="../media/image37.png"/><Relationship Id="rId2" Type="http://schemas.openxmlformats.org/officeDocument/2006/relationships/slideLayout" Target="../slideLayouts/slideLayout2.xml"/><Relationship Id="rId16" Type="http://schemas.openxmlformats.org/officeDocument/2006/relationships/image" Target="../media/image13.wmf"/><Relationship Id="rId1" Type="http://schemas.openxmlformats.org/officeDocument/2006/relationships/vmlDrawing" Target="../drawings/vmlDrawing1.v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5" Type="http://schemas.openxmlformats.org/officeDocument/2006/relationships/oleObject" Target="../embeddings/oleObject1.bin"/><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 Id="rId14" Type="http://schemas.openxmlformats.org/officeDocument/2006/relationships/image" Target="../media/image39.png"/></Relationships>
</file>

<file path=ppt/slides/_rels/slide27.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40.png"/><Relationship Id="rId7" Type="http://schemas.openxmlformats.org/officeDocument/2006/relationships/image" Target="../media/image44.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43.png"/><Relationship Id="rId5" Type="http://schemas.openxmlformats.org/officeDocument/2006/relationships/image" Target="../media/image42.png"/><Relationship Id="rId10" Type="http://schemas.openxmlformats.org/officeDocument/2006/relationships/image" Target="../media/image47.png"/><Relationship Id="rId4" Type="http://schemas.openxmlformats.org/officeDocument/2006/relationships/image" Target="../media/image41.png"/><Relationship Id="rId9" Type="http://schemas.openxmlformats.org/officeDocument/2006/relationships/image" Target="../media/image46.png"/></Relationships>
</file>

<file path=ppt/slides/_rels/slide28.xml.rels><?xml version="1.0" encoding="UTF-8" standalone="yes"?>
<Relationships xmlns="http://schemas.openxmlformats.org/package/2006/relationships"><Relationship Id="rId8" Type="http://schemas.openxmlformats.org/officeDocument/2006/relationships/image" Target="../media/image53.png"/><Relationship Id="rId3" Type="http://schemas.openxmlformats.org/officeDocument/2006/relationships/image" Target="../media/image48.png"/><Relationship Id="rId7" Type="http://schemas.openxmlformats.org/officeDocument/2006/relationships/image" Target="../media/image52.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 Id="rId9" Type="http://schemas.openxmlformats.org/officeDocument/2006/relationships/image" Target="../media/image54.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87624" y="1484784"/>
            <a:ext cx="7270576" cy="1524000"/>
          </a:xfrm>
        </p:spPr>
        <p:txBody>
          <a:bodyPr>
            <a:noAutofit/>
          </a:bodyPr>
          <a:lstStyle/>
          <a:p>
            <a:r>
              <a:rPr lang="en-US" altLang="zh-TW" sz="3000" cap="none" dirty="0" smtClean="0"/>
              <a:t>Supervised Spoken Document Summarization Based on Structured Support Vector Machine with Utterance Clusters as Hidden Variables</a:t>
            </a:r>
            <a:endParaRPr lang="zh-TW" altLang="en-US" sz="3000" cap="none" dirty="0"/>
          </a:p>
        </p:txBody>
      </p:sp>
      <p:sp>
        <p:nvSpPr>
          <p:cNvPr id="3" name="副標題 2"/>
          <p:cNvSpPr>
            <a:spLocks noGrp="1"/>
          </p:cNvSpPr>
          <p:nvPr>
            <p:ph type="subTitle" idx="1"/>
          </p:nvPr>
        </p:nvSpPr>
        <p:spPr>
          <a:xfrm>
            <a:off x="1835696" y="3203574"/>
            <a:ext cx="6622504" cy="1825625"/>
          </a:xfrm>
        </p:spPr>
        <p:txBody>
          <a:bodyPr>
            <a:normAutofit/>
          </a:bodyPr>
          <a:lstStyle/>
          <a:p>
            <a:r>
              <a:rPr lang="en-US" altLang="zh-TW" sz="2400" dirty="0" smtClean="0"/>
              <a:t>Author: </a:t>
            </a:r>
            <a:r>
              <a:rPr lang="en-US" altLang="zh-TW" sz="2400" dirty="0" err="1" smtClean="0"/>
              <a:t>Sz</a:t>
            </a:r>
            <a:r>
              <a:rPr lang="en-US" altLang="zh-TW" sz="2400" dirty="0" smtClean="0"/>
              <a:t>-rung </a:t>
            </a:r>
            <a:r>
              <a:rPr lang="en-US" altLang="zh-TW" sz="2400" dirty="0" err="1" smtClean="0"/>
              <a:t>Shiang</a:t>
            </a:r>
            <a:r>
              <a:rPr lang="en-US" altLang="zh-TW" sz="2400" dirty="0" smtClean="0"/>
              <a:t>, Hung-YI Lee, Lin-</a:t>
            </a:r>
            <a:r>
              <a:rPr lang="en-US" altLang="zh-TW" sz="2400" dirty="0" err="1" smtClean="0"/>
              <a:t>shan</a:t>
            </a:r>
            <a:r>
              <a:rPr lang="en-US" altLang="zh-TW" sz="2400" dirty="0"/>
              <a:t> </a:t>
            </a:r>
            <a:r>
              <a:rPr lang="en-US" altLang="zh-TW" sz="2400" dirty="0" smtClean="0"/>
              <a:t>Lee</a:t>
            </a:r>
          </a:p>
          <a:p>
            <a:r>
              <a:rPr lang="en-US" altLang="zh-TW" sz="2400" dirty="0" smtClean="0"/>
              <a:t>Speaker: </a:t>
            </a:r>
            <a:r>
              <a:rPr lang="en-US" altLang="zh-TW" sz="2400" dirty="0" err="1" smtClean="0"/>
              <a:t>Sz</a:t>
            </a:r>
            <a:r>
              <a:rPr lang="en-US" altLang="zh-TW" sz="2400" dirty="0" smtClean="0"/>
              <a:t>-rung </a:t>
            </a:r>
            <a:r>
              <a:rPr lang="en-US" altLang="zh-TW" sz="2400" dirty="0" err="1" smtClean="0"/>
              <a:t>Shiang</a:t>
            </a:r>
            <a:endParaRPr lang="zh-TW" altLang="en-US" sz="2400" dirty="0"/>
          </a:p>
        </p:txBody>
      </p:sp>
      <p:pic>
        <p:nvPicPr>
          <p:cNvPr id="5" name="Picture 160" descr="C:\Users\ugoc\Desktop\gal_081_01.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88224" y="5660194"/>
            <a:ext cx="1368152" cy="591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61" descr="C:\Users\ugoc\Desktop\Emblem72.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00392" y="5517232"/>
            <a:ext cx="792088" cy="792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文字方塊 3"/>
          <p:cNvSpPr txBox="1">
            <a:spLocks noChangeArrowheads="1"/>
          </p:cNvSpPr>
          <p:nvPr/>
        </p:nvSpPr>
        <p:spPr bwMode="auto">
          <a:xfrm>
            <a:off x="5580112" y="6341258"/>
            <a:ext cx="374441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kumimoji="0" lang="en-US" altLang="zh-TW" sz="2200" i="1" dirty="0">
                <a:solidFill>
                  <a:schemeClr val="bg1"/>
                </a:solidFill>
                <a:latin typeface="Arial" pitchFamily="34" charset="0"/>
                <a:ea typeface="標楷體" pitchFamily="65" charset="-120"/>
                <a:cs typeface="Arial" pitchFamily="34" charset="0"/>
              </a:rPr>
              <a:t>National </a:t>
            </a:r>
            <a:r>
              <a:rPr kumimoji="0" lang="en-US" altLang="zh-TW" sz="2200" i="1" dirty="0" smtClean="0">
                <a:solidFill>
                  <a:schemeClr val="bg1"/>
                </a:solidFill>
                <a:latin typeface="Arial" pitchFamily="34" charset="0"/>
                <a:ea typeface="標楷體" pitchFamily="65" charset="-120"/>
                <a:cs typeface="Arial" pitchFamily="34" charset="0"/>
              </a:rPr>
              <a:t>Taiwan University</a:t>
            </a:r>
            <a:endParaRPr kumimoji="0" lang="zh-TW" altLang="en-US" sz="2200" i="1" dirty="0">
              <a:solidFill>
                <a:schemeClr val="bg1"/>
              </a:solidFill>
              <a:latin typeface="Arial" pitchFamily="34" charset="0"/>
              <a:ea typeface="標楷體" pitchFamily="65" charset="-120"/>
              <a:cs typeface="Arial" pitchFamily="34" charset="0"/>
            </a:endParaRPr>
          </a:p>
        </p:txBody>
      </p:sp>
    </p:spTree>
    <p:extLst>
      <p:ext uri="{BB962C8B-B14F-4D97-AF65-F5344CB8AC3E}">
        <p14:creationId xmlns:p14="http://schemas.microsoft.com/office/powerpoint/2010/main" val="151315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cap="none" dirty="0" smtClean="0"/>
              <a:t>Previously proposed method – </a:t>
            </a:r>
            <a:br>
              <a:rPr lang="en-US" altLang="zh-TW" cap="none" dirty="0" smtClean="0"/>
            </a:br>
            <a:r>
              <a:rPr lang="en-US" altLang="zh-TW" cap="none" dirty="0" smtClean="0"/>
              <a:t>structured </a:t>
            </a:r>
            <a:r>
              <a:rPr lang="en-US" altLang="zh-TW" cap="none" dirty="0"/>
              <a:t>support vector machine</a:t>
            </a:r>
            <a:endParaRPr lang="zh-TW" altLang="en-US" dirty="0"/>
          </a:p>
        </p:txBody>
      </p:sp>
      <p:sp>
        <p:nvSpPr>
          <p:cNvPr id="3" name="內容版面配置區 2"/>
          <p:cNvSpPr>
            <a:spLocks noGrp="1"/>
          </p:cNvSpPr>
          <p:nvPr>
            <p:ph idx="1"/>
          </p:nvPr>
        </p:nvSpPr>
        <p:spPr/>
        <p:txBody>
          <a:bodyPr/>
          <a:lstStyle/>
          <a:p>
            <a:r>
              <a:rPr lang="en-US" altLang="zh-TW" sz="2800" dirty="0" smtClean="0"/>
              <a:t>Inspired by MMR, structured SVM </a:t>
            </a:r>
            <a:r>
              <a:rPr lang="en-US" altLang="zh-TW" sz="2800" dirty="0" smtClean="0"/>
              <a:t>used…</a:t>
            </a:r>
            <a:endParaRPr lang="en-US" altLang="zh-TW" sz="2800" dirty="0" smtClean="0"/>
          </a:p>
          <a:p>
            <a:pPr lvl="1"/>
            <a:r>
              <a:rPr lang="en-US" altLang="zh-TW" sz="2400" dirty="0"/>
              <a:t>i</a:t>
            </a:r>
            <a:r>
              <a:rPr lang="en-US" altLang="zh-TW" sz="2400" dirty="0" smtClean="0"/>
              <a:t>mportance </a:t>
            </a:r>
            <a:r>
              <a:rPr lang="en-US" altLang="zh-TW" sz="2400" dirty="0"/>
              <a:t>of the utterance</a:t>
            </a:r>
          </a:p>
          <a:p>
            <a:pPr lvl="1"/>
            <a:r>
              <a:rPr lang="en-US" altLang="zh-TW" sz="2400" dirty="0"/>
              <a:t>Redundancy of the </a:t>
            </a:r>
            <a:r>
              <a:rPr lang="en-US" altLang="zh-TW" sz="2400" dirty="0" smtClean="0"/>
              <a:t>utterance</a:t>
            </a:r>
          </a:p>
          <a:p>
            <a:pPr lvl="1"/>
            <a:endParaRPr lang="en-US" altLang="zh-TW" dirty="0" smtClean="0"/>
          </a:p>
          <a:p>
            <a:r>
              <a:rPr lang="en-US" altLang="zh-TW" sz="2400" dirty="0" smtClean="0"/>
              <a:t>The </a:t>
            </a:r>
            <a:r>
              <a:rPr lang="en-US" altLang="zh-TW" sz="2400" dirty="0"/>
              <a:t>objective function: </a:t>
            </a:r>
            <a:endParaRPr lang="zh-TW" altLang="en-US" sz="2400" dirty="0"/>
          </a:p>
          <a:p>
            <a:endParaRPr lang="zh-TW" altLang="en-US" dirty="0"/>
          </a:p>
        </p:txBody>
      </p:sp>
      <mc:AlternateContent xmlns:mc="http://schemas.openxmlformats.org/markup-compatibility/2006" xmlns:a14="http://schemas.microsoft.com/office/drawing/2010/main">
        <mc:Choice Requires="a14">
          <p:sp>
            <p:nvSpPr>
              <p:cNvPr id="4" name="矩形 3"/>
              <p:cNvSpPr/>
              <p:nvPr/>
            </p:nvSpPr>
            <p:spPr>
              <a:xfrm>
                <a:off x="1403648" y="3797373"/>
                <a:ext cx="5472608" cy="66742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TW" i="1">
                          <a:latin typeface="Cambria Math"/>
                        </a:rPr>
                        <m:t>𝐹</m:t>
                      </m:r>
                      <m:d>
                        <m:dPr>
                          <m:ctrlPr>
                            <a:rPr lang="zh-TW" altLang="zh-TW" i="1">
                              <a:latin typeface="Cambria Math"/>
                            </a:rPr>
                          </m:ctrlPr>
                        </m:dPr>
                        <m:e>
                          <m:r>
                            <a:rPr lang="en-US" altLang="zh-TW" i="1">
                              <a:latin typeface="Cambria Math"/>
                            </a:rPr>
                            <m:t>𝑑</m:t>
                          </m:r>
                          <m:r>
                            <a:rPr lang="en-US" altLang="zh-TW" i="1">
                              <a:latin typeface="Cambria Math"/>
                            </a:rPr>
                            <m:t>, </m:t>
                          </m:r>
                          <m:sSub>
                            <m:sSubPr>
                              <m:ctrlPr>
                                <a:rPr lang="zh-TW" altLang="zh-TW" i="1">
                                  <a:latin typeface="Cambria Math"/>
                                </a:rPr>
                              </m:ctrlPr>
                            </m:sSubPr>
                            <m:e>
                              <m:r>
                                <a:rPr lang="en-US" altLang="zh-TW" i="1">
                                  <a:latin typeface="Cambria Math"/>
                                </a:rPr>
                                <m:t>𝑠</m:t>
                              </m:r>
                            </m:e>
                            <m:sub>
                              <m:r>
                                <a:rPr lang="en-US" altLang="zh-TW" i="1">
                                  <a:latin typeface="Cambria Math"/>
                                </a:rPr>
                                <m:t>𝑑</m:t>
                              </m:r>
                            </m:sub>
                          </m:sSub>
                        </m:e>
                      </m:d>
                      <m:r>
                        <a:rPr lang="en-US" altLang="zh-TW" i="1">
                          <a:latin typeface="Cambria Math"/>
                        </a:rPr>
                        <m:t>=</m:t>
                      </m:r>
                      <m:nary>
                        <m:naryPr>
                          <m:chr m:val="∑"/>
                          <m:limLoc m:val="subSup"/>
                          <m:supHide m:val="on"/>
                          <m:ctrlPr>
                            <a:rPr lang="zh-TW" altLang="zh-TW" i="1">
                              <a:latin typeface="Cambria Math"/>
                            </a:rPr>
                          </m:ctrlPr>
                        </m:naryPr>
                        <m:sub>
                          <m:sSub>
                            <m:sSubPr>
                              <m:ctrlPr>
                                <a:rPr lang="zh-TW" altLang="zh-TW" i="1">
                                  <a:latin typeface="Cambria Math"/>
                                </a:rPr>
                              </m:ctrlPr>
                            </m:sSubPr>
                            <m:e>
                              <m:r>
                                <a:rPr lang="en-US" altLang="zh-TW" i="1">
                                  <a:latin typeface="Cambria Math"/>
                                </a:rPr>
                                <m:t>𝑥</m:t>
                              </m:r>
                            </m:e>
                            <m:sub>
                              <m:r>
                                <a:rPr lang="en-US" altLang="zh-TW" i="1">
                                  <a:latin typeface="Cambria Math"/>
                                </a:rPr>
                                <m:t>𝑖</m:t>
                              </m:r>
                            </m:sub>
                          </m:sSub>
                          <m:r>
                            <a:rPr lang="en-US" altLang="zh-TW" i="1">
                              <a:latin typeface="Cambria Math"/>
                            </a:rPr>
                            <m:t>∈</m:t>
                          </m:r>
                          <m:sSub>
                            <m:sSubPr>
                              <m:ctrlPr>
                                <a:rPr lang="zh-TW" altLang="zh-TW" i="1">
                                  <a:latin typeface="Cambria Math"/>
                                </a:rPr>
                              </m:ctrlPr>
                            </m:sSubPr>
                            <m:e>
                              <m:r>
                                <a:rPr lang="en-US" altLang="zh-TW" i="1">
                                  <a:latin typeface="Cambria Math"/>
                                </a:rPr>
                                <m:t>𝑠</m:t>
                              </m:r>
                            </m:e>
                            <m:sub>
                              <m:r>
                                <a:rPr lang="en-US" altLang="zh-TW" i="1">
                                  <a:latin typeface="Cambria Math"/>
                                </a:rPr>
                                <m:t>𝑑</m:t>
                              </m:r>
                            </m:sub>
                          </m:sSub>
                        </m:sub>
                        <m:sup/>
                        <m:e>
                          <m:r>
                            <a:rPr lang="en-US" altLang="zh-TW" i="1">
                              <a:latin typeface="Cambria Math"/>
                            </a:rPr>
                            <m:t>𝑅</m:t>
                          </m:r>
                          <m:r>
                            <a:rPr lang="en-US" altLang="zh-TW" i="1">
                              <a:latin typeface="Cambria Math"/>
                            </a:rPr>
                            <m:t>(</m:t>
                          </m:r>
                          <m:sSub>
                            <m:sSubPr>
                              <m:ctrlPr>
                                <a:rPr lang="zh-TW" altLang="zh-TW" i="1">
                                  <a:latin typeface="Cambria Math"/>
                                </a:rPr>
                              </m:ctrlPr>
                            </m:sSubPr>
                            <m:e>
                              <m:r>
                                <a:rPr lang="en-US" altLang="zh-TW" i="1">
                                  <a:latin typeface="Cambria Math"/>
                                </a:rPr>
                                <m:t>𝑥</m:t>
                              </m:r>
                            </m:e>
                            <m:sub>
                              <m:r>
                                <a:rPr lang="en-US" altLang="zh-TW" i="1">
                                  <a:latin typeface="Cambria Math"/>
                                </a:rPr>
                                <m:t>𝑖</m:t>
                              </m:r>
                            </m:sub>
                          </m:sSub>
                          <m:r>
                            <a:rPr lang="en-US" altLang="zh-TW" i="1">
                              <a:latin typeface="Cambria Math"/>
                            </a:rPr>
                            <m:t>)</m:t>
                          </m:r>
                        </m:e>
                      </m:nary>
                      <m:r>
                        <a:rPr lang="en-US" altLang="zh-TW" i="1">
                          <a:latin typeface="Cambria Math"/>
                        </a:rPr>
                        <m:t>−</m:t>
                      </m:r>
                      <m:r>
                        <a:rPr lang="en-US" altLang="zh-TW" i="1">
                          <a:latin typeface="Cambria Math"/>
                        </a:rPr>
                        <m:t>𝜆</m:t>
                      </m:r>
                      <m:nary>
                        <m:naryPr>
                          <m:chr m:val="∑"/>
                          <m:limLoc m:val="subSup"/>
                          <m:supHide m:val="on"/>
                          <m:ctrlPr>
                            <a:rPr lang="zh-TW" altLang="zh-TW" i="1">
                              <a:latin typeface="Cambria Math"/>
                            </a:rPr>
                          </m:ctrlPr>
                        </m:naryPr>
                        <m:sub>
                          <m:sSub>
                            <m:sSubPr>
                              <m:ctrlPr>
                                <a:rPr lang="zh-TW" altLang="zh-TW" i="1">
                                  <a:latin typeface="Cambria Math"/>
                                </a:rPr>
                              </m:ctrlPr>
                            </m:sSubPr>
                            <m:e>
                              <m:r>
                                <a:rPr lang="en-US" altLang="zh-TW" i="1">
                                  <a:latin typeface="Cambria Math"/>
                                </a:rPr>
                                <m:t>𝑥</m:t>
                              </m:r>
                            </m:e>
                            <m:sub>
                              <m:r>
                                <a:rPr lang="en-US" altLang="zh-TW" i="1">
                                  <a:latin typeface="Cambria Math"/>
                                </a:rPr>
                                <m:t>𝑖</m:t>
                              </m:r>
                            </m:sub>
                          </m:sSub>
                          <m:r>
                            <a:rPr lang="en-US" altLang="zh-TW" i="1">
                              <a:latin typeface="Cambria Math"/>
                            </a:rPr>
                            <m:t>, </m:t>
                          </m:r>
                          <m:sSub>
                            <m:sSubPr>
                              <m:ctrlPr>
                                <a:rPr lang="zh-TW" altLang="zh-TW" i="1">
                                  <a:latin typeface="Cambria Math"/>
                                </a:rPr>
                              </m:ctrlPr>
                            </m:sSubPr>
                            <m:e>
                              <m:r>
                                <a:rPr lang="en-US" altLang="zh-TW" i="1">
                                  <a:latin typeface="Cambria Math"/>
                                </a:rPr>
                                <m:t>𝑥</m:t>
                              </m:r>
                            </m:e>
                            <m:sub>
                              <m:r>
                                <a:rPr lang="en-US" altLang="zh-TW" i="1">
                                  <a:latin typeface="Cambria Math"/>
                                </a:rPr>
                                <m:t>𝑗</m:t>
                              </m:r>
                            </m:sub>
                          </m:sSub>
                          <m:r>
                            <a:rPr lang="en-US" altLang="zh-TW" i="1">
                              <a:latin typeface="Cambria Math"/>
                            </a:rPr>
                            <m:t>∈</m:t>
                          </m:r>
                          <m:sSub>
                            <m:sSubPr>
                              <m:ctrlPr>
                                <a:rPr lang="zh-TW" altLang="zh-TW" i="1">
                                  <a:latin typeface="Cambria Math"/>
                                </a:rPr>
                              </m:ctrlPr>
                            </m:sSubPr>
                            <m:e>
                              <m:r>
                                <a:rPr lang="en-US" altLang="zh-TW" i="1">
                                  <a:latin typeface="Cambria Math"/>
                                </a:rPr>
                                <m:t>𝑠</m:t>
                              </m:r>
                            </m:e>
                            <m:sub>
                              <m:r>
                                <a:rPr lang="en-US" altLang="zh-TW" i="1">
                                  <a:latin typeface="Cambria Math"/>
                                </a:rPr>
                                <m:t>𝑑</m:t>
                              </m:r>
                            </m:sub>
                          </m:sSub>
                        </m:sub>
                        <m:sup/>
                        <m:e>
                          <m:r>
                            <a:rPr lang="en-US" altLang="zh-TW" i="1">
                              <a:latin typeface="Cambria Math"/>
                            </a:rPr>
                            <m:t>𝑆𝑖𝑚</m:t>
                          </m:r>
                          <m:r>
                            <a:rPr lang="en-US" altLang="zh-TW" i="1">
                              <a:latin typeface="Cambria Math"/>
                            </a:rPr>
                            <m:t>(</m:t>
                          </m:r>
                          <m:sSub>
                            <m:sSubPr>
                              <m:ctrlPr>
                                <a:rPr lang="zh-TW" altLang="zh-TW" i="1">
                                  <a:latin typeface="Cambria Math"/>
                                </a:rPr>
                              </m:ctrlPr>
                            </m:sSubPr>
                            <m:e>
                              <m:r>
                                <a:rPr lang="en-US" altLang="zh-TW" i="1">
                                  <a:latin typeface="Cambria Math"/>
                                </a:rPr>
                                <m:t>𝑥</m:t>
                              </m:r>
                            </m:e>
                            <m:sub>
                              <m:r>
                                <a:rPr lang="en-US" altLang="zh-TW" i="1">
                                  <a:latin typeface="Cambria Math"/>
                                </a:rPr>
                                <m:t>𝑖</m:t>
                              </m:r>
                            </m:sub>
                          </m:sSub>
                          <m:r>
                            <a:rPr lang="en-US" altLang="zh-TW" i="1">
                              <a:latin typeface="Cambria Math"/>
                            </a:rPr>
                            <m:t>, </m:t>
                          </m:r>
                          <m:sSub>
                            <m:sSubPr>
                              <m:ctrlPr>
                                <a:rPr lang="zh-TW" altLang="zh-TW" i="1">
                                  <a:latin typeface="Cambria Math"/>
                                </a:rPr>
                              </m:ctrlPr>
                            </m:sSubPr>
                            <m:e>
                              <m:r>
                                <a:rPr lang="en-US" altLang="zh-TW" i="1">
                                  <a:latin typeface="Cambria Math"/>
                                </a:rPr>
                                <m:t>𝑥</m:t>
                              </m:r>
                            </m:e>
                            <m:sub>
                              <m:r>
                                <a:rPr lang="en-US" altLang="zh-TW" i="1">
                                  <a:latin typeface="Cambria Math"/>
                                </a:rPr>
                                <m:t>𝑗</m:t>
                              </m:r>
                            </m:sub>
                          </m:sSub>
                          <m:r>
                            <a:rPr lang="en-US" altLang="zh-TW" i="1">
                              <a:latin typeface="Cambria Math"/>
                            </a:rPr>
                            <m:t>)</m:t>
                          </m:r>
                        </m:e>
                      </m:nary>
                    </m:oMath>
                  </m:oMathPara>
                </a14:m>
                <a:endParaRPr lang="zh-TW" altLang="en-US" dirty="0"/>
              </a:p>
            </p:txBody>
          </p:sp>
        </mc:Choice>
        <mc:Fallback xmlns="">
          <p:sp>
            <p:nvSpPr>
              <p:cNvPr id="4" name="矩形 3"/>
              <p:cNvSpPr>
                <a:spLocks noRot="1" noChangeAspect="1" noMove="1" noResize="1" noEditPoints="1" noAdjustHandles="1" noChangeArrowheads="1" noChangeShapeType="1" noTextEdit="1"/>
              </p:cNvSpPr>
              <p:nvPr/>
            </p:nvSpPr>
            <p:spPr>
              <a:xfrm>
                <a:off x="1403648" y="3797373"/>
                <a:ext cx="5472608" cy="667427"/>
              </a:xfrm>
              <a:prstGeom prst="rect">
                <a:avLst/>
              </a:prstGeom>
              <a:blipFill rotWithShape="1">
                <a:blip r:embed="rId3" cstate="print"/>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5" name="矩形 4"/>
              <p:cNvSpPr/>
              <p:nvPr/>
            </p:nvSpPr>
            <p:spPr>
              <a:xfrm>
                <a:off x="1691680" y="4508547"/>
                <a:ext cx="2370264" cy="9153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tLang="zh-TW" smtClean="0">
                          <a:latin typeface="Cambria Math"/>
                        </a:rPr>
                        <m:t>s</m:t>
                      </m:r>
                      <m:r>
                        <a:rPr lang="en-US" altLang="zh-TW" smtClean="0">
                          <a:latin typeface="Cambria Math"/>
                        </a:rPr>
                        <m:t>.</m:t>
                      </m:r>
                      <m:r>
                        <m:rPr>
                          <m:sty m:val="p"/>
                        </m:rPr>
                        <a:rPr lang="en-US" altLang="zh-TW" smtClean="0">
                          <a:latin typeface="Cambria Math"/>
                        </a:rPr>
                        <m:t>t</m:t>
                      </m:r>
                      <m:r>
                        <a:rPr lang="en-US" altLang="zh-TW" smtClean="0">
                          <a:latin typeface="Cambria Math"/>
                        </a:rPr>
                        <m:t>. </m:t>
                      </m:r>
                      <m:nary>
                        <m:naryPr>
                          <m:chr m:val="∑"/>
                          <m:limLoc m:val="subSup"/>
                          <m:supHide m:val="on"/>
                          <m:ctrlPr>
                            <a:rPr lang="zh-TW" altLang="zh-TW" i="1">
                              <a:latin typeface="Cambria Math"/>
                            </a:rPr>
                          </m:ctrlPr>
                        </m:naryPr>
                        <m:sub>
                          <m:sSub>
                            <m:sSubPr>
                              <m:ctrlPr>
                                <a:rPr lang="zh-TW" altLang="zh-TW" i="1">
                                  <a:latin typeface="Cambria Math"/>
                                </a:rPr>
                              </m:ctrlPr>
                            </m:sSubPr>
                            <m:e>
                              <m:r>
                                <a:rPr lang="en-US" altLang="zh-TW" i="1">
                                  <a:latin typeface="Cambria Math"/>
                                </a:rPr>
                                <m:t>𝑥</m:t>
                              </m:r>
                            </m:e>
                            <m:sub>
                              <m:r>
                                <a:rPr lang="en-US" altLang="zh-TW" i="1">
                                  <a:latin typeface="Cambria Math"/>
                                </a:rPr>
                                <m:t>𝑖</m:t>
                              </m:r>
                            </m:sub>
                          </m:sSub>
                          <m:r>
                            <a:rPr lang="en-US" altLang="zh-TW" i="1">
                              <a:latin typeface="Cambria Math"/>
                            </a:rPr>
                            <m:t>∈</m:t>
                          </m:r>
                          <m:sSub>
                            <m:sSubPr>
                              <m:ctrlPr>
                                <a:rPr lang="zh-TW" altLang="zh-TW" i="1">
                                  <a:latin typeface="Cambria Math"/>
                                </a:rPr>
                              </m:ctrlPr>
                            </m:sSubPr>
                            <m:e>
                              <m:r>
                                <a:rPr lang="en-US" altLang="zh-TW" i="1">
                                  <a:latin typeface="Cambria Math"/>
                                </a:rPr>
                                <m:t>𝑠</m:t>
                              </m:r>
                            </m:e>
                            <m:sub>
                              <m:r>
                                <a:rPr lang="en-US" altLang="zh-TW" i="1">
                                  <a:latin typeface="Cambria Math"/>
                                </a:rPr>
                                <m:t>𝑑</m:t>
                              </m:r>
                            </m:sub>
                          </m:sSub>
                        </m:sub>
                        <m:sup/>
                        <m:e>
                          <m:r>
                            <a:rPr lang="en-US" altLang="zh-TW" i="1">
                              <a:latin typeface="Cambria Math"/>
                            </a:rPr>
                            <m:t>𝐿</m:t>
                          </m:r>
                          <m:r>
                            <a:rPr lang="en-US" altLang="zh-TW" i="1">
                              <a:latin typeface="Cambria Math"/>
                            </a:rPr>
                            <m:t>(</m:t>
                          </m:r>
                          <m:sSub>
                            <m:sSubPr>
                              <m:ctrlPr>
                                <a:rPr lang="zh-TW" altLang="zh-TW" i="1">
                                  <a:latin typeface="Cambria Math"/>
                                </a:rPr>
                              </m:ctrlPr>
                            </m:sSubPr>
                            <m:e>
                              <m:r>
                                <a:rPr lang="en-US" altLang="zh-TW" i="1">
                                  <a:latin typeface="Cambria Math"/>
                                </a:rPr>
                                <m:t>𝑥</m:t>
                              </m:r>
                            </m:e>
                            <m:sub>
                              <m:r>
                                <a:rPr lang="en-US" altLang="zh-TW" i="1">
                                  <a:latin typeface="Cambria Math"/>
                                </a:rPr>
                                <m:t>𝑖</m:t>
                              </m:r>
                            </m:sub>
                          </m:sSub>
                          <m:r>
                            <a:rPr lang="en-US" altLang="zh-TW" i="1">
                              <a:latin typeface="Cambria Math"/>
                            </a:rPr>
                            <m:t>)</m:t>
                          </m:r>
                        </m:e>
                      </m:nary>
                      <m:r>
                        <a:rPr lang="en-US" altLang="zh-TW" i="1">
                          <a:latin typeface="Cambria Math"/>
                        </a:rPr>
                        <m:t>≤</m:t>
                      </m:r>
                      <m:r>
                        <a:rPr lang="en-US" altLang="zh-TW" b="0" i="1" smtClean="0">
                          <a:latin typeface="Cambria Math"/>
                        </a:rPr>
                        <m:t> </m:t>
                      </m:r>
                      <m:r>
                        <a:rPr lang="en-US" altLang="zh-TW" b="0" i="1" smtClean="0">
                          <a:latin typeface="Cambria Math"/>
                        </a:rPr>
                        <m:t>𝐾</m:t>
                      </m:r>
                    </m:oMath>
                  </m:oMathPara>
                </a14:m>
                <a:endParaRPr lang="zh-TW" altLang="en-US" dirty="0"/>
              </a:p>
              <a:p>
                <a:endParaRPr lang="zh-TW" altLang="en-US" dirty="0"/>
              </a:p>
            </p:txBody>
          </p:sp>
        </mc:Choice>
        <mc:Fallback xmlns="">
          <p:sp>
            <p:nvSpPr>
              <p:cNvPr id="5" name="矩形 4"/>
              <p:cNvSpPr>
                <a:spLocks noRot="1" noChangeAspect="1" noMove="1" noResize="1" noEditPoints="1" noAdjustHandles="1" noChangeArrowheads="1" noChangeShapeType="1" noTextEdit="1"/>
              </p:cNvSpPr>
              <p:nvPr/>
            </p:nvSpPr>
            <p:spPr>
              <a:xfrm>
                <a:off x="1691680" y="4508547"/>
                <a:ext cx="2370264" cy="915379"/>
              </a:xfrm>
              <a:prstGeom prst="rect">
                <a:avLst/>
              </a:prstGeom>
              <a:blipFill rotWithShape="1">
                <a:blip r:embed="rId4" cstate="print"/>
                <a:stretch>
                  <a:fillRect/>
                </a:stretch>
              </a:blipFill>
            </p:spPr>
            <p:txBody>
              <a:bodyPr/>
              <a:lstStyle/>
              <a:p>
                <a:r>
                  <a:rPr lang="zh-TW" altLang="en-US">
                    <a:noFill/>
                  </a:rPr>
                  <a:t> </a:t>
                </a:r>
              </a:p>
            </p:txBody>
          </p:sp>
        </mc:Fallback>
      </mc:AlternateContent>
      <p:sp>
        <p:nvSpPr>
          <p:cNvPr id="6" name="文字方塊 5"/>
          <p:cNvSpPr txBox="1"/>
          <p:nvPr/>
        </p:nvSpPr>
        <p:spPr>
          <a:xfrm>
            <a:off x="3953457" y="5046860"/>
            <a:ext cx="2130711" cy="369332"/>
          </a:xfrm>
          <a:prstGeom prst="rect">
            <a:avLst/>
          </a:prstGeom>
          <a:noFill/>
        </p:spPr>
        <p:txBody>
          <a:bodyPr wrap="none" rtlCol="0">
            <a:spAutoFit/>
          </a:bodyPr>
          <a:lstStyle/>
          <a:p>
            <a:r>
              <a:rPr lang="en-US" altLang="zh-TW" dirty="0" smtClean="0">
                <a:solidFill>
                  <a:schemeClr val="accent1">
                    <a:lumMod val="60000"/>
                    <a:lumOff val="40000"/>
                  </a:schemeClr>
                </a:solidFill>
              </a:rPr>
              <a:t>Constraint of Length</a:t>
            </a:r>
            <a:endParaRPr lang="zh-TW" altLang="en-US" dirty="0">
              <a:solidFill>
                <a:schemeClr val="accent1">
                  <a:lumMod val="60000"/>
                  <a:lumOff val="40000"/>
                </a:schemeClr>
              </a:solidFill>
            </a:endParaRPr>
          </a:p>
        </p:txBody>
      </p:sp>
      <p:sp>
        <p:nvSpPr>
          <p:cNvPr id="7" name="矩形 6"/>
          <p:cNvSpPr/>
          <p:nvPr/>
        </p:nvSpPr>
        <p:spPr>
          <a:xfrm>
            <a:off x="3509101" y="3869381"/>
            <a:ext cx="630851" cy="432048"/>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5364088" y="3859307"/>
            <a:ext cx="1152128" cy="432048"/>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4311469" y="3859307"/>
            <a:ext cx="260531" cy="432048"/>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文字方塊 9"/>
          <p:cNvSpPr txBox="1"/>
          <p:nvPr/>
        </p:nvSpPr>
        <p:spPr>
          <a:xfrm>
            <a:off x="2506376" y="4355812"/>
            <a:ext cx="2534668" cy="369332"/>
          </a:xfrm>
          <a:prstGeom prst="rect">
            <a:avLst/>
          </a:prstGeom>
          <a:noFill/>
        </p:spPr>
        <p:txBody>
          <a:bodyPr wrap="none" rtlCol="0">
            <a:spAutoFit/>
          </a:bodyPr>
          <a:lstStyle/>
          <a:p>
            <a:r>
              <a:rPr lang="en-US" altLang="zh-TW" dirty="0" smtClean="0">
                <a:solidFill>
                  <a:schemeClr val="accent1">
                    <a:lumMod val="60000"/>
                    <a:lumOff val="40000"/>
                  </a:schemeClr>
                </a:solidFill>
              </a:rPr>
              <a:t>Importance of an utterance</a:t>
            </a:r>
            <a:endParaRPr lang="zh-TW" altLang="en-US" dirty="0">
              <a:solidFill>
                <a:schemeClr val="accent1">
                  <a:lumMod val="60000"/>
                  <a:lumOff val="40000"/>
                </a:schemeClr>
              </a:solidFill>
            </a:endParaRPr>
          </a:p>
        </p:txBody>
      </p:sp>
      <p:sp>
        <p:nvSpPr>
          <p:cNvPr id="11" name="文字方塊 10"/>
          <p:cNvSpPr txBox="1"/>
          <p:nvPr/>
        </p:nvSpPr>
        <p:spPr>
          <a:xfrm>
            <a:off x="5355215" y="3212976"/>
            <a:ext cx="3651962" cy="646331"/>
          </a:xfrm>
          <a:prstGeom prst="rect">
            <a:avLst/>
          </a:prstGeom>
          <a:noFill/>
        </p:spPr>
        <p:txBody>
          <a:bodyPr wrap="none" rtlCol="0">
            <a:spAutoFit/>
          </a:bodyPr>
          <a:lstStyle/>
          <a:p>
            <a:r>
              <a:rPr lang="en-US" altLang="zh-TW" dirty="0" smtClean="0">
                <a:solidFill>
                  <a:schemeClr val="accent1">
                    <a:lumMod val="60000"/>
                    <a:lumOff val="40000"/>
                  </a:schemeClr>
                </a:solidFill>
              </a:rPr>
              <a:t>Redundancy:</a:t>
            </a:r>
          </a:p>
          <a:p>
            <a:r>
              <a:rPr lang="en-US" altLang="zh-TW" dirty="0" smtClean="0">
                <a:solidFill>
                  <a:schemeClr val="accent1">
                    <a:lumMod val="60000"/>
                    <a:lumOff val="40000"/>
                  </a:schemeClr>
                </a:solidFill>
              </a:rPr>
              <a:t>Similarity of selected utterance pairs </a:t>
            </a:r>
            <a:endParaRPr lang="zh-TW" altLang="en-US" dirty="0">
              <a:solidFill>
                <a:schemeClr val="accent1">
                  <a:lumMod val="60000"/>
                  <a:lumOff val="40000"/>
                </a:schemeClr>
              </a:solidFill>
            </a:endParaRPr>
          </a:p>
        </p:txBody>
      </p:sp>
      <p:sp>
        <p:nvSpPr>
          <p:cNvPr id="12" name="文字方塊 11"/>
          <p:cNvSpPr txBox="1"/>
          <p:nvPr/>
        </p:nvSpPr>
        <p:spPr>
          <a:xfrm>
            <a:off x="3509101" y="4293096"/>
            <a:ext cx="2015295" cy="369332"/>
          </a:xfrm>
          <a:prstGeom prst="rect">
            <a:avLst/>
          </a:prstGeom>
          <a:noFill/>
        </p:spPr>
        <p:txBody>
          <a:bodyPr wrap="none" rtlCol="0">
            <a:spAutoFit/>
          </a:bodyPr>
          <a:lstStyle/>
          <a:p>
            <a:r>
              <a:rPr lang="en-US" altLang="zh-TW" dirty="0" smtClean="0">
                <a:solidFill>
                  <a:schemeClr val="accent3">
                    <a:lumMod val="40000"/>
                    <a:lumOff val="60000"/>
                  </a:schemeClr>
                </a:solidFill>
              </a:rPr>
              <a:t>Parameter to balance</a:t>
            </a:r>
            <a:endParaRPr lang="zh-TW" altLang="en-US" dirty="0">
              <a:solidFill>
                <a:schemeClr val="accent3">
                  <a:lumMod val="40000"/>
                  <a:lumOff val="60000"/>
                </a:schemeClr>
              </a:solidFill>
            </a:endParaRPr>
          </a:p>
        </p:txBody>
      </p:sp>
      <p:sp>
        <p:nvSpPr>
          <p:cNvPr id="13" name="矩形 12"/>
          <p:cNvSpPr/>
          <p:nvPr/>
        </p:nvSpPr>
        <p:spPr>
          <a:xfrm>
            <a:off x="2051721" y="4508548"/>
            <a:ext cx="1368152" cy="61032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p:cNvSpPr/>
          <p:nvPr/>
        </p:nvSpPr>
        <p:spPr>
          <a:xfrm>
            <a:off x="3635897" y="4572996"/>
            <a:ext cx="396874" cy="432048"/>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文字方塊 14"/>
          <p:cNvSpPr txBox="1"/>
          <p:nvPr/>
        </p:nvSpPr>
        <p:spPr>
          <a:xfrm>
            <a:off x="899592" y="5065256"/>
            <a:ext cx="3090911" cy="369332"/>
          </a:xfrm>
          <a:prstGeom prst="rect">
            <a:avLst/>
          </a:prstGeom>
          <a:noFill/>
        </p:spPr>
        <p:txBody>
          <a:bodyPr wrap="none" rtlCol="0">
            <a:spAutoFit/>
          </a:bodyPr>
          <a:lstStyle/>
          <a:p>
            <a:r>
              <a:rPr lang="en-US" altLang="zh-TW" dirty="0" smtClean="0">
                <a:solidFill>
                  <a:schemeClr val="accent1">
                    <a:lumMod val="60000"/>
                    <a:lumOff val="40000"/>
                  </a:schemeClr>
                </a:solidFill>
              </a:rPr>
              <a:t>Length of the selected summary</a:t>
            </a:r>
            <a:endParaRPr lang="zh-TW" altLang="en-US" dirty="0">
              <a:solidFill>
                <a:schemeClr val="accent1">
                  <a:lumMod val="60000"/>
                  <a:lumOff val="40000"/>
                </a:schemeClr>
              </a:solidFill>
            </a:endParaRPr>
          </a:p>
        </p:txBody>
      </p:sp>
      <p:sp>
        <p:nvSpPr>
          <p:cNvPr id="16" name="文字方塊 15"/>
          <p:cNvSpPr txBox="1"/>
          <p:nvPr/>
        </p:nvSpPr>
        <p:spPr>
          <a:xfrm>
            <a:off x="2627784" y="4689157"/>
            <a:ext cx="5040034" cy="400110"/>
          </a:xfrm>
          <a:prstGeom prst="rect">
            <a:avLst/>
          </a:prstGeom>
          <a:noFill/>
        </p:spPr>
        <p:txBody>
          <a:bodyPr wrap="none" rtlCol="0">
            <a:spAutoFit/>
          </a:bodyPr>
          <a:lstStyle/>
          <a:p>
            <a:r>
              <a:rPr lang="zh-TW" altLang="en-US" sz="2000" dirty="0" smtClean="0"/>
              <a:t>→ </a:t>
            </a:r>
            <a:r>
              <a:rPr lang="en-US" altLang="zh-TW" sz="2000" dirty="0" smtClean="0"/>
              <a:t>jointly learned with the </a:t>
            </a:r>
            <a:r>
              <a:rPr lang="en-US" altLang="zh-TW" sz="2000" dirty="0" smtClean="0"/>
              <a:t>weights for features</a:t>
            </a:r>
            <a:endParaRPr lang="zh-TW" altLang="en-US" sz="2000" dirty="0"/>
          </a:p>
        </p:txBody>
      </p:sp>
      <p:sp>
        <p:nvSpPr>
          <p:cNvPr id="19" name="文字方塊 18"/>
          <p:cNvSpPr txBox="1"/>
          <p:nvPr/>
        </p:nvSpPr>
        <p:spPr>
          <a:xfrm>
            <a:off x="490413" y="4767535"/>
            <a:ext cx="8653587" cy="461665"/>
          </a:xfrm>
          <a:prstGeom prst="rect">
            <a:avLst/>
          </a:prstGeom>
          <a:noFill/>
        </p:spPr>
        <p:txBody>
          <a:bodyPr wrap="none" rtlCol="0">
            <a:spAutoFit/>
          </a:bodyPr>
          <a:lstStyle/>
          <a:p>
            <a:r>
              <a:rPr lang="en-US" altLang="zh-TW" sz="2400" dirty="0" smtClean="0">
                <a:solidFill>
                  <a:schemeClr val="accent3">
                    <a:lumMod val="40000"/>
                    <a:lumOff val="60000"/>
                  </a:schemeClr>
                </a:solidFill>
              </a:rPr>
              <a:t>The utterance subset which has highest </a:t>
            </a:r>
            <a:r>
              <a:rPr lang="en-US" altLang="zh-TW" sz="2400" dirty="0" smtClean="0">
                <a:solidFill>
                  <a:schemeClr val="accent3">
                    <a:lumMod val="40000"/>
                    <a:lumOff val="60000"/>
                  </a:schemeClr>
                </a:solidFill>
              </a:rPr>
              <a:t>output of objective </a:t>
            </a:r>
            <a:r>
              <a:rPr lang="en-US" altLang="zh-TW" sz="2400" dirty="0" smtClean="0">
                <a:solidFill>
                  <a:schemeClr val="accent3">
                    <a:lumMod val="40000"/>
                    <a:lumOff val="60000"/>
                  </a:schemeClr>
                </a:solidFill>
              </a:rPr>
              <a:t>function</a:t>
            </a:r>
          </a:p>
        </p:txBody>
      </p:sp>
      <p:sp>
        <p:nvSpPr>
          <p:cNvPr id="20" name="文字方塊 19"/>
          <p:cNvSpPr txBox="1"/>
          <p:nvPr/>
        </p:nvSpPr>
        <p:spPr>
          <a:xfrm>
            <a:off x="2267744" y="5157192"/>
            <a:ext cx="5529847" cy="523220"/>
          </a:xfrm>
          <a:prstGeom prst="rect">
            <a:avLst/>
          </a:prstGeom>
          <a:noFill/>
        </p:spPr>
        <p:txBody>
          <a:bodyPr wrap="none" rtlCol="0">
            <a:spAutoFit/>
          </a:bodyPr>
          <a:lstStyle/>
          <a:p>
            <a:r>
              <a:rPr lang="zh-TW" altLang="en-US" sz="2800" dirty="0" smtClean="0">
                <a:solidFill>
                  <a:schemeClr val="accent3"/>
                </a:solidFill>
              </a:rPr>
              <a:t>→ </a:t>
            </a:r>
            <a:r>
              <a:rPr lang="en-US" altLang="zh-TW" sz="2800" dirty="0" smtClean="0">
                <a:solidFill>
                  <a:schemeClr val="accent3"/>
                </a:solidFill>
              </a:rPr>
              <a:t>automatically generated summary</a:t>
            </a:r>
            <a:endParaRPr lang="zh-TW" altLang="en-US" sz="2800" dirty="0">
              <a:solidFill>
                <a:schemeClr val="accent3"/>
              </a:solidFill>
            </a:endParaRPr>
          </a:p>
        </p:txBody>
      </p:sp>
      <p:sp>
        <p:nvSpPr>
          <p:cNvPr id="21" name="向下箭號 20"/>
          <p:cNvSpPr/>
          <p:nvPr/>
        </p:nvSpPr>
        <p:spPr>
          <a:xfrm flipV="1">
            <a:off x="3406175" y="4437112"/>
            <a:ext cx="157713" cy="335946"/>
          </a:xfrm>
          <a:prstGeom prst="down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66469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grpId="1" nodeType="clickEffect">
                                  <p:stCondLst>
                                    <p:cond delay="0"/>
                                  </p:stCondLst>
                                  <p:childTnLst>
                                    <p:anim calcmode="lin" valueType="num">
                                      <p:cBhvr additive="base">
                                        <p:cTn id="42" dur="500"/>
                                        <p:tgtEl>
                                          <p:spTgt spid="7"/>
                                        </p:tgtEl>
                                        <p:attrNameLst>
                                          <p:attrName>ppt_x</p:attrName>
                                        </p:attrNameLst>
                                      </p:cBhvr>
                                      <p:tavLst>
                                        <p:tav tm="0">
                                          <p:val>
                                            <p:strVal val="ppt_x"/>
                                          </p:val>
                                        </p:tav>
                                        <p:tav tm="100000">
                                          <p:val>
                                            <p:strVal val="ppt_x"/>
                                          </p:val>
                                        </p:tav>
                                      </p:tavLst>
                                    </p:anim>
                                    <p:anim calcmode="lin" valueType="num">
                                      <p:cBhvr additive="base">
                                        <p:cTn id="43" dur="500"/>
                                        <p:tgtEl>
                                          <p:spTgt spid="7"/>
                                        </p:tgtEl>
                                        <p:attrNameLst>
                                          <p:attrName>ppt_y</p:attrName>
                                        </p:attrNameLst>
                                      </p:cBhvr>
                                      <p:tavLst>
                                        <p:tav tm="0">
                                          <p:val>
                                            <p:strVal val="ppt_y"/>
                                          </p:val>
                                        </p:tav>
                                        <p:tav tm="100000">
                                          <p:val>
                                            <p:strVal val="1+ppt_h/2"/>
                                          </p:val>
                                        </p:tav>
                                      </p:tavLst>
                                    </p:anim>
                                    <p:set>
                                      <p:cBhvr>
                                        <p:cTn id="44" dur="1" fill="hold">
                                          <p:stCondLst>
                                            <p:cond delay="499"/>
                                          </p:stCondLst>
                                        </p:cTn>
                                        <p:tgtEl>
                                          <p:spTgt spid="7"/>
                                        </p:tgtEl>
                                        <p:attrNameLst>
                                          <p:attrName>style.visibility</p:attrName>
                                        </p:attrNameLst>
                                      </p:cBhvr>
                                      <p:to>
                                        <p:strVal val="hidden"/>
                                      </p:to>
                                    </p:set>
                                  </p:childTnLst>
                                </p:cTn>
                              </p:par>
                              <p:par>
                                <p:cTn id="45" presetID="2" presetClass="exit" presetSubtype="4" fill="hold" grpId="1" nodeType="withEffect">
                                  <p:stCondLst>
                                    <p:cond delay="0"/>
                                  </p:stCondLst>
                                  <p:childTnLst>
                                    <p:anim calcmode="lin" valueType="num">
                                      <p:cBhvr additive="base">
                                        <p:cTn id="46" dur="500"/>
                                        <p:tgtEl>
                                          <p:spTgt spid="10"/>
                                        </p:tgtEl>
                                        <p:attrNameLst>
                                          <p:attrName>ppt_x</p:attrName>
                                        </p:attrNameLst>
                                      </p:cBhvr>
                                      <p:tavLst>
                                        <p:tav tm="0">
                                          <p:val>
                                            <p:strVal val="ppt_x"/>
                                          </p:val>
                                        </p:tav>
                                        <p:tav tm="100000">
                                          <p:val>
                                            <p:strVal val="ppt_x"/>
                                          </p:val>
                                        </p:tav>
                                      </p:tavLst>
                                    </p:anim>
                                    <p:anim calcmode="lin" valueType="num">
                                      <p:cBhvr additive="base">
                                        <p:cTn id="47" dur="500"/>
                                        <p:tgtEl>
                                          <p:spTgt spid="10"/>
                                        </p:tgtEl>
                                        <p:attrNameLst>
                                          <p:attrName>ppt_y</p:attrName>
                                        </p:attrNameLst>
                                      </p:cBhvr>
                                      <p:tavLst>
                                        <p:tav tm="0">
                                          <p:val>
                                            <p:strVal val="ppt_y"/>
                                          </p:val>
                                        </p:tav>
                                        <p:tav tm="100000">
                                          <p:val>
                                            <p:strVal val="1+ppt_h/2"/>
                                          </p:val>
                                        </p:tav>
                                      </p:tavLst>
                                    </p:anim>
                                    <p:set>
                                      <p:cBhvr>
                                        <p:cTn id="48" dur="1" fill="hold">
                                          <p:stCondLst>
                                            <p:cond delay="499"/>
                                          </p:stCondLst>
                                        </p:cTn>
                                        <p:tgtEl>
                                          <p:spTgt spid="10"/>
                                        </p:tgtEl>
                                        <p:attrNameLst>
                                          <p:attrName>style.visibility</p:attrName>
                                        </p:attrNameLst>
                                      </p:cBhvr>
                                      <p:to>
                                        <p:strVal val="hidden"/>
                                      </p:to>
                                    </p:set>
                                  </p:childTnLst>
                                </p:cTn>
                              </p:par>
                              <p:par>
                                <p:cTn id="49" presetID="2" presetClass="exit" presetSubtype="4" fill="hold" grpId="1" nodeType="withEffect">
                                  <p:stCondLst>
                                    <p:cond delay="0"/>
                                  </p:stCondLst>
                                  <p:childTnLst>
                                    <p:anim calcmode="lin" valueType="num">
                                      <p:cBhvr additive="base">
                                        <p:cTn id="50" dur="500"/>
                                        <p:tgtEl>
                                          <p:spTgt spid="8"/>
                                        </p:tgtEl>
                                        <p:attrNameLst>
                                          <p:attrName>ppt_x</p:attrName>
                                        </p:attrNameLst>
                                      </p:cBhvr>
                                      <p:tavLst>
                                        <p:tav tm="0">
                                          <p:val>
                                            <p:strVal val="ppt_x"/>
                                          </p:val>
                                        </p:tav>
                                        <p:tav tm="100000">
                                          <p:val>
                                            <p:strVal val="ppt_x"/>
                                          </p:val>
                                        </p:tav>
                                      </p:tavLst>
                                    </p:anim>
                                    <p:anim calcmode="lin" valueType="num">
                                      <p:cBhvr additive="base">
                                        <p:cTn id="51" dur="500"/>
                                        <p:tgtEl>
                                          <p:spTgt spid="8"/>
                                        </p:tgtEl>
                                        <p:attrNameLst>
                                          <p:attrName>ppt_y</p:attrName>
                                        </p:attrNameLst>
                                      </p:cBhvr>
                                      <p:tavLst>
                                        <p:tav tm="0">
                                          <p:val>
                                            <p:strVal val="ppt_y"/>
                                          </p:val>
                                        </p:tav>
                                        <p:tav tm="100000">
                                          <p:val>
                                            <p:strVal val="1+ppt_h/2"/>
                                          </p:val>
                                        </p:tav>
                                      </p:tavLst>
                                    </p:anim>
                                    <p:set>
                                      <p:cBhvr>
                                        <p:cTn id="52" dur="1" fill="hold">
                                          <p:stCondLst>
                                            <p:cond delay="499"/>
                                          </p:stCondLst>
                                        </p:cTn>
                                        <p:tgtEl>
                                          <p:spTgt spid="8"/>
                                        </p:tgtEl>
                                        <p:attrNameLst>
                                          <p:attrName>style.visibility</p:attrName>
                                        </p:attrNameLst>
                                      </p:cBhvr>
                                      <p:to>
                                        <p:strVal val="hidden"/>
                                      </p:to>
                                    </p:set>
                                  </p:childTnLst>
                                </p:cTn>
                              </p:par>
                              <p:par>
                                <p:cTn id="53" presetID="2" presetClass="exit" presetSubtype="4" fill="hold" grpId="1" nodeType="withEffect">
                                  <p:stCondLst>
                                    <p:cond delay="0"/>
                                  </p:stCondLst>
                                  <p:childTnLst>
                                    <p:anim calcmode="lin" valueType="num">
                                      <p:cBhvr additive="base">
                                        <p:cTn id="54" dur="500"/>
                                        <p:tgtEl>
                                          <p:spTgt spid="11"/>
                                        </p:tgtEl>
                                        <p:attrNameLst>
                                          <p:attrName>ppt_x</p:attrName>
                                        </p:attrNameLst>
                                      </p:cBhvr>
                                      <p:tavLst>
                                        <p:tav tm="0">
                                          <p:val>
                                            <p:strVal val="ppt_x"/>
                                          </p:val>
                                        </p:tav>
                                        <p:tav tm="100000">
                                          <p:val>
                                            <p:strVal val="ppt_x"/>
                                          </p:val>
                                        </p:tav>
                                      </p:tavLst>
                                    </p:anim>
                                    <p:anim calcmode="lin" valueType="num">
                                      <p:cBhvr additive="base">
                                        <p:cTn id="55" dur="500"/>
                                        <p:tgtEl>
                                          <p:spTgt spid="11"/>
                                        </p:tgtEl>
                                        <p:attrNameLst>
                                          <p:attrName>ppt_y</p:attrName>
                                        </p:attrNameLst>
                                      </p:cBhvr>
                                      <p:tavLst>
                                        <p:tav tm="0">
                                          <p:val>
                                            <p:strVal val="ppt_y"/>
                                          </p:val>
                                        </p:tav>
                                        <p:tav tm="100000">
                                          <p:val>
                                            <p:strVal val="1+ppt_h/2"/>
                                          </p:val>
                                        </p:tav>
                                      </p:tavLst>
                                    </p:anim>
                                    <p:set>
                                      <p:cBhvr>
                                        <p:cTn id="56" dur="1" fill="hold">
                                          <p:stCondLst>
                                            <p:cond delay="499"/>
                                          </p:stCondLst>
                                        </p:cTn>
                                        <p:tgtEl>
                                          <p:spTgt spid="11"/>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anim calcmode="lin" valueType="num">
                                      <p:cBhvr additive="base">
                                        <p:cTn id="65" dur="500" fill="hold"/>
                                        <p:tgtEl>
                                          <p:spTgt spid="12"/>
                                        </p:tgtEl>
                                        <p:attrNameLst>
                                          <p:attrName>ppt_x</p:attrName>
                                        </p:attrNameLst>
                                      </p:cBhvr>
                                      <p:tavLst>
                                        <p:tav tm="0">
                                          <p:val>
                                            <p:strVal val="#ppt_x"/>
                                          </p:val>
                                        </p:tav>
                                        <p:tav tm="100000">
                                          <p:val>
                                            <p:strVal val="#ppt_x"/>
                                          </p:val>
                                        </p:tav>
                                      </p:tavLst>
                                    </p:anim>
                                    <p:anim calcmode="lin" valueType="num">
                                      <p:cBhvr additive="base">
                                        <p:cTn id="6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additive="base">
                                        <p:cTn id="71" dur="500" fill="hold"/>
                                        <p:tgtEl>
                                          <p:spTgt spid="16"/>
                                        </p:tgtEl>
                                        <p:attrNameLst>
                                          <p:attrName>ppt_x</p:attrName>
                                        </p:attrNameLst>
                                      </p:cBhvr>
                                      <p:tavLst>
                                        <p:tav tm="0">
                                          <p:val>
                                            <p:strVal val="#ppt_x"/>
                                          </p:val>
                                        </p:tav>
                                        <p:tav tm="100000">
                                          <p:val>
                                            <p:strVal val="#ppt_x"/>
                                          </p:val>
                                        </p:tav>
                                      </p:tavLst>
                                    </p:anim>
                                    <p:anim calcmode="lin" valueType="num">
                                      <p:cBhvr additive="base">
                                        <p:cTn id="72" dur="500" fill="hold"/>
                                        <p:tgtEl>
                                          <p:spTgt spid="16"/>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1"/>
                                        </p:tgtEl>
                                        <p:attrNameLst>
                                          <p:attrName>style.visibility</p:attrName>
                                        </p:attrNameLst>
                                      </p:cBhvr>
                                      <p:to>
                                        <p:strVal val="visible"/>
                                      </p:to>
                                    </p:set>
                                    <p:anim calcmode="lin" valueType="num">
                                      <p:cBhvr additive="base">
                                        <p:cTn id="75" dur="500" fill="hold"/>
                                        <p:tgtEl>
                                          <p:spTgt spid="21"/>
                                        </p:tgtEl>
                                        <p:attrNameLst>
                                          <p:attrName>ppt_x</p:attrName>
                                        </p:attrNameLst>
                                      </p:cBhvr>
                                      <p:tavLst>
                                        <p:tav tm="0">
                                          <p:val>
                                            <p:strVal val="#ppt_x"/>
                                          </p:val>
                                        </p:tav>
                                        <p:tav tm="100000">
                                          <p:val>
                                            <p:strVal val="#ppt_x"/>
                                          </p:val>
                                        </p:tav>
                                      </p:tavLst>
                                    </p:anim>
                                    <p:anim calcmode="lin" valueType="num">
                                      <p:cBhvr additive="base">
                                        <p:cTn id="7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xit" presetSubtype="4" fill="hold" grpId="1" nodeType="clickEffect">
                                  <p:stCondLst>
                                    <p:cond delay="0"/>
                                  </p:stCondLst>
                                  <p:childTnLst>
                                    <p:anim calcmode="lin" valueType="num">
                                      <p:cBhvr additive="base">
                                        <p:cTn id="80" dur="500"/>
                                        <p:tgtEl>
                                          <p:spTgt spid="9"/>
                                        </p:tgtEl>
                                        <p:attrNameLst>
                                          <p:attrName>ppt_x</p:attrName>
                                        </p:attrNameLst>
                                      </p:cBhvr>
                                      <p:tavLst>
                                        <p:tav tm="0">
                                          <p:val>
                                            <p:strVal val="ppt_x"/>
                                          </p:val>
                                        </p:tav>
                                        <p:tav tm="100000">
                                          <p:val>
                                            <p:strVal val="ppt_x"/>
                                          </p:val>
                                        </p:tav>
                                      </p:tavLst>
                                    </p:anim>
                                    <p:anim calcmode="lin" valueType="num">
                                      <p:cBhvr additive="base">
                                        <p:cTn id="81" dur="500"/>
                                        <p:tgtEl>
                                          <p:spTgt spid="9"/>
                                        </p:tgtEl>
                                        <p:attrNameLst>
                                          <p:attrName>ppt_y</p:attrName>
                                        </p:attrNameLst>
                                      </p:cBhvr>
                                      <p:tavLst>
                                        <p:tav tm="0">
                                          <p:val>
                                            <p:strVal val="ppt_y"/>
                                          </p:val>
                                        </p:tav>
                                        <p:tav tm="100000">
                                          <p:val>
                                            <p:strVal val="1+ppt_h/2"/>
                                          </p:val>
                                        </p:tav>
                                      </p:tavLst>
                                    </p:anim>
                                    <p:set>
                                      <p:cBhvr>
                                        <p:cTn id="82" dur="1" fill="hold">
                                          <p:stCondLst>
                                            <p:cond delay="499"/>
                                          </p:stCondLst>
                                        </p:cTn>
                                        <p:tgtEl>
                                          <p:spTgt spid="9"/>
                                        </p:tgtEl>
                                        <p:attrNameLst>
                                          <p:attrName>style.visibility</p:attrName>
                                        </p:attrNameLst>
                                      </p:cBhvr>
                                      <p:to>
                                        <p:strVal val="hidden"/>
                                      </p:to>
                                    </p:set>
                                  </p:childTnLst>
                                </p:cTn>
                              </p:par>
                              <p:par>
                                <p:cTn id="83" presetID="2" presetClass="exit" presetSubtype="4" fill="hold" grpId="1" nodeType="withEffect">
                                  <p:stCondLst>
                                    <p:cond delay="0"/>
                                  </p:stCondLst>
                                  <p:childTnLst>
                                    <p:anim calcmode="lin" valueType="num">
                                      <p:cBhvr additive="base">
                                        <p:cTn id="84" dur="500"/>
                                        <p:tgtEl>
                                          <p:spTgt spid="12"/>
                                        </p:tgtEl>
                                        <p:attrNameLst>
                                          <p:attrName>ppt_x</p:attrName>
                                        </p:attrNameLst>
                                      </p:cBhvr>
                                      <p:tavLst>
                                        <p:tav tm="0">
                                          <p:val>
                                            <p:strVal val="ppt_x"/>
                                          </p:val>
                                        </p:tav>
                                        <p:tav tm="100000">
                                          <p:val>
                                            <p:strVal val="ppt_x"/>
                                          </p:val>
                                        </p:tav>
                                      </p:tavLst>
                                    </p:anim>
                                    <p:anim calcmode="lin" valueType="num">
                                      <p:cBhvr additive="base">
                                        <p:cTn id="85" dur="500"/>
                                        <p:tgtEl>
                                          <p:spTgt spid="12"/>
                                        </p:tgtEl>
                                        <p:attrNameLst>
                                          <p:attrName>ppt_y</p:attrName>
                                        </p:attrNameLst>
                                      </p:cBhvr>
                                      <p:tavLst>
                                        <p:tav tm="0">
                                          <p:val>
                                            <p:strVal val="ppt_y"/>
                                          </p:val>
                                        </p:tav>
                                        <p:tav tm="100000">
                                          <p:val>
                                            <p:strVal val="1+ppt_h/2"/>
                                          </p:val>
                                        </p:tav>
                                      </p:tavLst>
                                    </p:anim>
                                    <p:set>
                                      <p:cBhvr>
                                        <p:cTn id="86" dur="1" fill="hold">
                                          <p:stCondLst>
                                            <p:cond delay="499"/>
                                          </p:stCondLst>
                                        </p:cTn>
                                        <p:tgtEl>
                                          <p:spTgt spid="12"/>
                                        </p:tgtEl>
                                        <p:attrNameLst>
                                          <p:attrName>style.visibility</p:attrName>
                                        </p:attrNameLst>
                                      </p:cBhvr>
                                      <p:to>
                                        <p:strVal val="hidden"/>
                                      </p:to>
                                    </p:set>
                                  </p:childTnLst>
                                </p:cTn>
                              </p:par>
                              <p:par>
                                <p:cTn id="87" presetID="2" presetClass="exit" presetSubtype="4" fill="hold" grpId="1" nodeType="withEffect">
                                  <p:stCondLst>
                                    <p:cond delay="0"/>
                                  </p:stCondLst>
                                  <p:childTnLst>
                                    <p:anim calcmode="lin" valueType="num">
                                      <p:cBhvr additive="base">
                                        <p:cTn id="88" dur="500"/>
                                        <p:tgtEl>
                                          <p:spTgt spid="16"/>
                                        </p:tgtEl>
                                        <p:attrNameLst>
                                          <p:attrName>ppt_x</p:attrName>
                                        </p:attrNameLst>
                                      </p:cBhvr>
                                      <p:tavLst>
                                        <p:tav tm="0">
                                          <p:val>
                                            <p:strVal val="ppt_x"/>
                                          </p:val>
                                        </p:tav>
                                        <p:tav tm="100000">
                                          <p:val>
                                            <p:strVal val="ppt_x"/>
                                          </p:val>
                                        </p:tav>
                                      </p:tavLst>
                                    </p:anim>
                                    <p:anim calcmode="lin" valueType="num">
                                      <p:cBhvr additive="base">
                                        <p:cTn id="89" dur="500"/>
                                        <p:tgtEl>
                                          <p:spTgt spid="16"/>
                                        </p:tgtEl>
                                        <p:attrNameLst>
                                          <p:attrName>ppt_y</p:attrName>
                                        </p:attrNameLst>
                                      </p:cBhvr>
                                      <p:tavLst>
                                        <p:tav tm="0">
                                          <p:val>
                                            <p:strVal val="ppt_y"/>
                                          </p:val>
                                        </p:tav>
                                        <p:tav tm="100000">
                                          <p:val>
                                            <p:strVal val="1+ppt_h/2"/>
                                          </p:val>
                                        </p:tav>
                                      </p:tavLst>
                                    </p:anim>
                                    <p:set>
                                      <p:cBhvr>
                                        <p:cTn id="90" dur="1" fill="hold">
                                          <p:stCondLst>
                                            <p:cond delay="499"/>
                                          </p:stCondLst>
                                        </p:cTn>
                                        <p:tgtEl>
                                          <p:spTgt spid="16"/>
                                        </p:tgtEl>
                                        <p:attrNameLst>
                                          <p:attrName>style.visibility</p:attrName>
                                        </p:attrNameLst>
                                      </p:cBhvr>
                                      <p:to>
                                        <p:strVal val="hidden"/>
                                      </p:to>
                                    </p:set>
                                  </p:childTnLst>
                                </p:cTn>
                              </p:par>
                              <p:par>
                                <p:cTn id="91" presetID="2" presetClass="exit" presetSubtype="4" fill="hold" grpId="1" nodeType="withEffect">
                                  <p:stCondLst>
                                    <p:cond delay="0"/>
                                  </p:stCondLst>
                                  <p:childTnLst>
                                    <p:anim calcmode="lin" valueType="num">
                                      <p:cBhvr additive="base">
                                        <p:cTn id="92" dur="500"/>
                                        <p:tgtEl>
                                          <p:spTgt spid="21"/>
                                        </p:tgtEl>
                                        <p:attrNameLst>
                                          <p:attrName>ppt_x</p:attrName>
                                        </p:attrNameLst>
                                      </p:cBhvr>
                                      <p:tavLst>
                                        <p:tav tm="0">
                                          <p:val>
                                            <p:strVal val="ppt_x"/>
                                          </p:val>
                                        </p:tav>
                                        <p:tav tm="100000">
                                          <p:val>
                                            <p:strVal val="ppt_x"/>
                                          </p:val>
                                        </p:tav>
                                      </p:tavLst>
                                    </p:anim>
                                    <p:anim calcmode="lin" valueType="num">
                                      <p:cBhvr additive="base">
                                        <p:cTn id="93" dur="500"/>
                                        <p:tgtEl>
                                          <p:spTgt spid="21"/>
                                        </p:tgtEl>
                                        <p:attrNameLst>
                                          <p:attrName>ppt_y</p:attrName>
                                        </p:attrNameLst>
                                      </p:cBhvr>
                                      <p:tavLst>
                                        <p:tav tm="0">
                                          <p:val>
                                            <p:strVal val="ppt_y"/>
                                          </p:val>
                                        </p:tav>
                                        <p:tav tm="100000">
                                          <p:val>
                                            <p:strVal val="1+ppt_h/2"/>
                                          </p:val>
                                        </p:tav>
                                      </p:tavLst>
                                    </p:anim>
                                    <p:set>
                                      <p:cBhvr>
                                        <p:cTn id="94" dur="1" fill="hold">
                                          <p:stCondLst>
                                            <p:cond delay="499"/>
                                          </p:stCondLst>
                                        </p:cTn>
                                        <p:tgtEl>
                                          <p:spTgt spid="21"/>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3"/>
                                        </p:tgtEl>
                                        <p:attrNameLst>
                                          <p:attrName>style.visibility</p:attrName>
                                        </p:attrNameLst>
                                      </p:cBhvr>
                                      <p:to>
                                        <p:strVal val="visible"/>
                                      </p:to>
                                    </p:set>
                                    <p:anim calcmode="lin" valueType="num">
                                      <p:cBhvr additive="base">
                                        <p:cTn id="103" dur="500" fill="hold"/>
                                        <p:tgtEl>
                                          <p:spTgt spid="13"/>
                                        </p:tgtEl>
                                        <p:attrNameLst>
                                          <p:attrName>ppt_x</p:attrName>
                                        </p:attrNameLst>
                                      </p:cBhvr>
                                      <p:tavLst>
                                        <p:tav tm="0">
                                          <p:val>
                                            <p:strVal val="#ppt_x"/>
                                          </p:val>
                                        </p:tav>
                                        <p:tav tm="100000">
                                          <p:val>
                                            <p:strVal val="#ppt_x"/>
                                          </p:val>
                                        </p:tav>
                                      </p:tavLst>
                                    </p:anim>
                                    <p:anim calcmode="lin" valueType="num">
                                      <p:cBhvr additive="base">
                                        <p:cTn id="104" dur="500" fill="hold"/>
                                        <p:tgtEl>
                                          <p:spTgt spid="13"/>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5"/>
                                        </p:tgtEl>
                                        <p:attrNameLst>
                                          <p:attrName>style.visibility</p:attrName>
                                        </p:attrNameLst>
                                      </p:cBhvr>
                                      <p:to>
                                        <p:strVal val="visible"/>
                                      </p:to>
                                    </p:set>
                                    <p:anim calcmode="lin" valueType="num">
                                      <p:cBhvr additive="base">
                                        <p:cTn id="107" dur="500" fill="hold"/>
                                        <p:tgtEl>
                                          <p:spTgt spid="15"/>
                                        </p:tgtEl>
                                        <p:attrNameLst>
                                          <p:attrName>ppt_x</p:attrName>
                                        </p:attrNameLst>
                                      </p:cBhvr>
                                      <p:tavLst>
                                        <p:tav tm="0">
                                          <p:val>
                                            <p:strVal val="#ppt_x"/>
                                          </p:val>
                                        </p:tav>
                                        <p:tav tm="100000">
                                          <p:val>
                                            <p:strVal val="#ppt_x"/>
                                          </p:val>
                                        </p:tav>
                                      </p:tavLst>
                                    </p:anim>
                                    <p:anim calcmode="lin" valueType="num">
                                      <p:cBhvr additive="base">
                                        <p:cTn id="10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14"/>
                                        </p:tgtEl>
                                        <p:attrNameLst>
                                          <p:attrName>style.visibility</p:attrName>
                                        </p:attrNameLst>
                                      </p:cBhvr>
                                      <p:to>
                                        <p:strVal val="visible"/>
                                      </p:to>
                                    </p:set>
                                    <p:anim calcmode="lin" valueType="num">
                                      <p:cBhvr additive="base">
                                        <p:cTn id="113" dur="500" fill="hold"/>
                                        <p:tgtEl>
                                          <p:spTgt spid="14"/>
                                        </p:tgtEl>
                                        <p:attrNameLst>
                                          <p:attrName>ppt_x</p:attrName>
                                        </p:attrNameLst>
                                      </p:cBhvr>
                                      <p:tavLst>
                                        <p:tav tm="0">
                                          <p:val>
                                            <p:strVal val="#ppt_x"/>
                                          </p:val>
                                        </p:tav>
                                        <p:tav tm="100000">
                                          <p:val>
                                            <p:strVal val="#ppt_x"/>
                                          </p:val>
                                        </p:tav>
                                      </p:tavLst>
                                    </p:anim>
                                    <p:anim calcmode="lin" valueType="num">
                                      <p:cBhvr additive="base">
                                        <p:cTn id="114" dur="500" fill="hold"/>
                                        <p:tgtEl>
                                          <p:spTgt spid="14"/>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6"/>
                                        </p:tgtEl>
                                        <p:attrNameLst>
                                          <p:attrName>style.visibility</p:attrName>
                                        </p:attrNameLst>
                                      </p:cBhvr>
                                      <p:to>
                                        <p:strVal val="visible"/>
                                      </p:to>
                                    </p:set>
                                    <p:anim calcmode="lin" valueType="num">
                                      <p:cBhvr additive="base">
                                        <p:cTn id="117" dur="500" fill="hold"/>
                                        <p:tgtEl>
                                          <p:spTgt spid="6"/>
                                        </p:tgtEl>
                                        <p:attrNameLst>
                                          <p:attrName>ppt_x</p:attrName>
                                        </p:attrNameLst>
                                      </p:cBhvr>
                                      <p:tavLst>
                                        <p:tav tm="0">
                                          <p:val>
                                            <p:strVal val="#ppt_x"/>
                                          </p:val>
                                        </p:tav>
                                        <p:tav tm="100000">
                                          <p:val>
                                            <p:strVal val="#ppt_x"/>
                                          </p:val>
                                        </p:tav>
                                      </p:tavLst>
                                    </p:anim>
                                    <p:anim calcmode="lin" valueType="num">
                                      <p:cBhvr additive="base">
                                        <p:cTn id="1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10" presetClass="exit" presetSubtype="0" fill="hold" grpId="1" nodeType="clickEffect">
                                  <p:stCondLst>
                                    <p:cond delay="0"/>
                                  </p:stCondLst>
                                  <p:childTnLst>
                                    <p:animEffect transition="out" filter="fade">
                                      <p:cBhvr>
                                        <p:cTn id="122" dur="2000"/>
                                        <p:tgtEl>
                                          <p:spTgt spid="5"/>
                                        </p:tgtEl>
                                      </p:cBhvr>
                                    </p:animEffect>
                                    <p:set>
                                      <p:cBhvr>
                                        <p:cTn id="123" dur="1" fill="hold">
                                          <p:stCondLst>
                                            <p:cond delay="1999"/>
                                          </p:stCondLst>
                                        </p:cTn>
                                        <p:tgtEl>
                                          <p:spTgt spid="5"/>
                                        </p:tgtEl>
                                        <p:attrNameLst>
                                          <p:attrName>style.visibility</p:attrName>
                                        </p:attrNameLst>
                                      </p:cBhvr>
                                      <p:to>
                                        <p:strVal val="hidden"/>
                                      </p:to>
                                    </p:set>
                                  </p:childTnLst>
                                </p:cTn>
                              </p:par>
                              <p:par>
                                <p:cTn id="124" presetID="10" presetClass="exit" presetSubtype="0" fill="hold" grpId="1" nodeType="withEffect">
                                  <p:stCondLst>
                                    <p:cond delay="0"/>
                                  </p:stCondLst>
                                  <p:childTnLst>
                                    <p:animEffect transition="out" filter="fade">
                                      <p:cBhvr>
                                        <p:cTn id="125" dur="2000"/>
                                        <p:tgtEl>
                                          <p:spTgt spid="13"/>
                                        </p:tgtEl>
                                      </p:cBhvr>
                                    </p:animEffect>
                                    <p:set>
                                      <p:cBhvr>
                                        <p:cTn id="126" dur="1" fill="hold">
                                          <p:stCondLst>
                                            <p:cond delay="1999"/>
                                          </p:stCondLst>
                                        </p:cTn>
                                        <p:tgtEl>
                                          <p:spTgt spid="13"/>
                                        </p:tgtEl>
                                        <p:attrNameLst>
                                          <p:attrName>style.visibility</p:attrName>
                                        </p:attrNameLst>
                                      </p:cBhvr>
                                      <p:to>
                                        <p:strVal val="hidden"/>
                                      </p:to>
                                    </p:set>
                                  </p:childTnLst>
                                </p:cTn>
                              </p:par>
                              <p:par>
                                <p:cTn id="127" presetID="10" presetClass="exit" presetSubtype="0" fill="hold" grpId="1" nodeType="withEffect">
                                  <p:stCondLst>
                                    <p:cond delay="0"/>
                                  </p:stCondLst>
                                  <p:childTnLst>
                                    <p:animEffect transition="out" filter="fade">
                                      <p:cBhvr>
                                        <p:cTn id="128" dur="2000"/>
                                        <p:tgtEl>
                                          <p:spTgt spid="15"/>
                                        </p:tgtEl>
                                      </p:cBhvr>
                                    </p:animEffect>
                                    <p:set>
                                      <p:cBhvr>
                                        <p:cTn id="129" dur="1" fill="hold">
                                          <p:stCondLst>
                                            <p:cond delay="1999"/>
                                          </p:stCondLst>
                                        </p:cTn>
                                        <p:tgtEl>
                                          <p:spTgt spid="15"/>
                                        </p:tgtEl>
                                        <p:attrNameLst>
                                          <p:attrName>style.visibility</p:attrName>
                                        </p:attrNameLst>
                                      </p:cBhvr>
                                      <p:to>
                                        <p:strVal val="hidden"/>
                                      </p:to>
                                    </p:set>
                                  </p:childTnLst>
                                </p:cTn>
                              </p:par>
                              <p:par>
                                <p:cTn id="130" presetID="10" presetClass="exit" presetSubtype="0" fill="hold" grpId="1" nodeType="withEffect">
                                  <p:stCondLst>
                                    <p:cond delay="0"/>
                                  </p:stCondLst>
                                  <p:childTnLst>
                                    <p:animEffect transition="out" filter="fade">
                                      <p:cBhvr>
                                        <p:cTn id="131" dur="2000"/>
                                        <p:tgtEl>
                                          <p:spTgt spid="6"/>
                                        </p:tgtEl>
                                      </p:cBhvr>
                                    </p:animEffect>
                                    <p:set>
                                      <p:cBhvr>
                                        <p:cTn id="132" dur="1" fill="hold">
                                          <p:stCondLst>
                                            <p:cond delay="1999"/>
                                          </p:stCondLst>
                                        </p:cTn>
                                        <p:tgtEl>
                                          <p:spTgt spid="6"/>
                                        </p:tgtEl>
                                        <p:attrNameLst>
                                          <p:attrName>style.visibility</p:attrName>
                                        </p:attrNameLst>
                                      </p:cBhvr>
                                      <p:to>
                                        <p:strVal val="hidden"/>
                                      </p:to>
                                    </p:set>
                                  </p:childTnLst>
                                </p:cTn>
                              </p:par>
                              <p:par>
                                <p:cTn id="133" presetID="10" presetClass="exit" presetSubtype="0" fill="hold" grpId="1" nodeType="withEffect">
                                  <p:stCondLst>
                                    <p:cond delay="0"/>
                                  </p:stCondLst>
                                  <p:childTnLst>
                                    <p:animEffect transition="out" filter="fade">
                                      <p:cBhvr>
                                        <p:cTn id="134" dur="2000"/>
                                        <p:tgtEl>
                                          <p:spTgt spid="14"/>
                                        </p:tgtEl>
                                      </p:cBhvr>
                                    </p:animEffect>
                                    <p:set>
                                      <p:cBhvr>
                                        <p:cTn id="135" dur="1" fill="hold">
                                          <p:stCondLst>
                                            <p:cond delay="1999"/>
                                          </p:stCondLst>
                                        </p:cTn>
                                        <p:tgtEl>
                                          <p:spTgt spid="14"/>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1" nodeType="clickEffect">
                                  <p:stCondLst>
                                    <p:cond delay="0"/>
                                  </p:stCondLst>
                                  <p:childTnLst>
                                    <p:set>
                                      <p:cBhvr>
                                        <p:cTn id="139" dur="1" fill="hold">
                                          <p:stCondLst>
                                            <p:cond delay="0"/>
                                          </p:stCondLst>
                                        </p:cTn>
                                        <p:tgtEl>
                                          <p:spTgt spid="19"/>
                                        </p:tgtEl>
                                        <p:attrNameLst>
                                          <p:attrName>style.visibility</p:attrName>
                                        </p:attrNameLst>
                                      </p:cBhvr>
                                      <p:to>
                                        <p:strVal val="visible"/>
                                      </p:to>
                                    </p:set>
                                    <p:animEffect transition="in" filter="fade">
                                      <p:cBhvr>
                                        <p:cTn id="140" dur="500"/>
                                        <p:tgtEl>
                                          <p:spTgt spid="19"/>
                                        </p:tgtEl>
                                      </p:cBhvr>
                                    </p:animEffect>
                                  </p:childTnLst>
                                </p:cTn>
                              </p:par>
                            </p:childTnLst>
                          </p:cTn>
                        </p:par>
                      </p:childTnLst>
                    </p:cTn>
                  </p:par>
                  <p:par>
                    <p:cTn id="141" fill="hold">
                      <p:stCondLst>
                        <p:cond delay="indefinite"/>
                      </p:stCondLst>
                      <p:childTnLst>
                        <p:par>
                          <p:cTn id="142" fill="hold">
                            <p:stCondLst>
                              <p:cond delay="0"/>
                            </p:stCondLst>
                            <p:childTnLst>
                              <p:par>
                                <p:cTn id="143" presetID="55" presetClass="entr" presetSubtype="0" fill="hold" grpId="0" nodeType="clickEffect">
                                  <p:stCondLst>
                                    <p:cond delay="0"/>
                                  </p:stCondLst>
                                  <p:childTnLst>
                                    <p:set>
                                      <p:cBhvr>
                                        <p:cTn id="144" dur="1" fill="hold">
                                          <p:stCondLst>
                                            <p:cond delay="0"/>
                                          </p:stCondLst>
                                        </p:cTn>
                                        <p:tgtEl>
                                          <p:spTgt spid="20"/>
                                        </p:tgtEl>
                                        <p:attrNameLst>
                                          <p:attrName>style.visibility</p:attrName>
                                        </p:attrNameLst>
                                      </p:cBhvr>
                                      <p:to>
                                        <p:strVal val="visible"/>
                                      </p:to>
                                    </p:set>
                                    <p:anim calcmode="lin" valueType="num">
                                      <p:cBhvr>
                                        <p:cTn id="145" dur="1000" fill="hold"/>
                                        <p:tgtEl>
                                          <p:spTgt spid="20"/>
                                        </p:tgtEl>
                                        <p:attrNameLst>
                                          <p:attrName>ppt_w</p:attrName>
                                        </p:attrNameLst>
                                      </p:cBhvr>
                                      <p:tavLst>
                                        <p:tav tm="0">
                                          <p:val>
                                            <p:strVal val="#ppt_w*0.70"/>
                                          </p:val>
                                        </p:tav>
                                        <p:tav tm="100000">
                                          <p:val>
                                            <p:strVal val="#ppt_w"/>
                                          </p:val>
                                        </p:tav>
                                      </p:tavLst>
                                    </p:anim>
                                    <p:anim calcmode="lin" valueType="num">
                                      <p:cBhvr>
                                        <p:cTn id="146" dur="1000" fill="hold"/>
                                        <p:tgtEl>
                                          <p:spTgt spid="20"/>
                                        </p:tgtEl>
                                        <p:attrNameLst>
                                          <p:attrName>ppt_h</p:attrName>
                                        </p:attrNameLst>
                                      </p:cBhvr>
                                      <p:tavLst>
                                        <p:tav tm="0">
                                          <p:val>
                                            <p:strVal val="#ppt_h"/>
                                          </p:val>
                                        </p:tav>
                                        <p:tav tm="100000">
                                          <p:val>
                                            <p:strVal val="#ppt_h"/>
                                          </p:val>
                                        </p:tav>
                                      </p:tavLst>
                                    </p:anim>
                                    <p:animEffect transition="in" filter="fade">
                                      <p:cBhvr>
                                        <p:cTn id="147"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p:bldP spid="6" grpId="1"/>
      <p:bldP spid="7" grpId="0" animBg="1"/>
      <p:bldP spid="7" grpId="1" animBg="1"/>
      <p:bldP spid="8" grpId="0" animBg="1"/>
      <p:bldP spid="8" grpId="1" animBg="1"/>
      <p:bldP spid="9" grpId="0" animBg="1"/>
      <p:bldP spid="9" grpId="1" animBg="1"/>
      <p:bldP spid="10" grpId="0"/>
      <p:bldP spid="10" grpId="1"/>
      <p:bldP spid="11" grpId="0"/>
      <p:bldP spid="11" grpId="1"/>
      <p:bldP spid="12" grpId="0"/>
      <p:bldP spid="12" grpId="1"/>
      <p:bldP spid="13" grpId="0" animBg="1"/>
      <p:bldP spid="13" grpId="1" animBg="1"/>
      <p:bldP spid="14" grpId="0" animBg="1"/>
      <p:bldP spid="14" grpId="1" animBg="1"/>
      <p:bldP spid="15" grpId="0"/>
      <p:bldP spid="15" grpId="1"/>
      <p:bldP spid="16" grpId="0" animBg="1"/>
      <p:bldP spid="16" grpId="1" animBg="1"/>
      <p:bldP spid="19" grpId="1"/>
      <p:bldP spid="20" grpId="0"/>
      <p:bldP spid="21" grpId="0" animBg="1"/>
      <p:bldP spid="21"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Proposed approach</a:t>
            </a:r>
            <a:endParaRPr lang="zh-TW" altLang="en-US" dirty="0"/>
          </a:p>
        </p:txBody>
      </p:sp>
      <p:sp>
        <p:nvSpPr>
          <p:cNvPr id="4" name="文字版面配置區 3"/>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3545021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a:bodyPr>
          <a:lstStyle/>
          <a:p>
            <a:r>
              <a:rPr lang="en-US" altLang="zh-TW" cap="none" dirty="0" smtClean="0"/>
              <a:t>Proposed method</a:t>
            </a:r>
            <a:endParaRPr lang="zh-TW" altLang="en-US" cap="none" dirty="0"/>
          </a:p>
        </p:txBody>
      </p:sp>
      <p:sp>
        <p:nvSpPr>
          <p:cNvPr id="5" name="內容版面配置區 4"/>
          <p:cNvSpPr>
            <a:spLocks noGrp="1"/>
          </p:cNvSpPr>
          <p:nvPr>
            <p:ph idx="1"/>
          </p:nvPr>
        </p:nvSpPr>
        <p:spPr/>
        <p:txBody>
          <a:bodyPr/>
          <a:lstStyle/>
          <a:p>
            <a:r>
              <a:rPr lang="en-US" altLang="zh-TW" sz="2800" dirty="0" smtClean="0"/>
              <a:t>In spontaneous speech…</a:t>
            </a:r>
          </a:p>
          <a:p>
            <a:pPr lvl="1"/>
            <a:r>
              <a:rPr lang="en-US" altLang="zh-TW" sz="2400" dirty="0" smtClean="0"/>
              <a:t>consecutive utterances are more likely to be selected as long summary.</a:t>
            </a:r>
          </a:p>
          <a:p>
            <a:pPr lvl="1"/>
            <a:endParaRPr lang="en-US" altLang="zh-TW" sz="2400" dirty="0" smtClean="0"/>
          </a:p>
          <a:p>
            <a:pPr lvl="1"/>
            <a:endParaRPr lang="en-US" altLang="zh-TW" sz="2400" dirty="0" smtClean="0"/>
          </a:p>
          <a:p>
            <a:pPr lvl="1"/>
            <a:r>
              <a:rPr lang="en-US" altLang="zh-TW" sz="2400" dirty="0" smtClean="0"/>
              <a:t>One utterance is selected on behalf of a paragraph as short summary.</a:t>
            </a:r>
          </a:p>
        </p:txBody>
      </p:sp>
      <p:sp>
        <p:nvSpPr>
          <p:cNvPr id="6" name="文字方塊 5"/>
          <p:cNvSpPr txBox="1"/>
          <p:nvPr/>
        </p:nvSpPr>
        <p:spPr>
          <a:xfrm>
            <a:off x="5271329" y="3155587"/>
            <a:ext cx="415498" cy="369332"/>
          </a:xfrm>
          <a:prstGeom prst="rect">
            <a:avLst/>
          </a:prstGeom>
          <a:noFill/>
        </p:spPr>
        <p:txBody>
          <a:bodyPr wrap="none" rtlCol="0">
            <a:spAutoFit/>
          </a:bodyPr>
          <a:lstStyle/>
          <a:p>
            <a:r>
              <a:rPr lang="en-US" altLang="zh-TW" dirty="0" smtClean="0"/>
              <a:t>…</a:t>
            </a:r>
            <a:endParaRPr lang="zh-TW" altLang="en-US" dirty="0"/>
          </a:p>
        </p:txBody>
      </p:sp>
      <p:sp>
        <p:nvSpPr>
          <p:cNvPr id="8" name="橢圓 7"/>
          <p:cNvSpPr/>
          <p:nvPr/>
        </p:nvSpPr>
        <p:spPr>
          <a:xfrm>
            <a:off x="3032344" y="3140968"/>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p:sp>
        <p:nvSpPr>
          <p:cNvPr id="9" name="矩形 8"/>
          <p:cNvSpPr>
            <a:spLocks noRot="1" noChangeAspect="1" noMove="1" noResize="1" noEditPoints="1" noAdjustHandles="1" noChangeArrowheads="1" noChangeShapeType="1" noTextEdit="1"/>
          </p:cNvSpPr>
          <p:nvPr/>
        </p:nvSpPr>
        <p:spPr>
          <a:xfrm>
            <a:off x="3067036" y="3199980"/>
            <a:ext cx="434671" cy="369332"/>
          </a:xfrm>
          <a:prstGeom prst="rect">
            <a:avLst/>
          </a:prstGeom>
          <a:blipFill rotWithShape="1">
            <a:blip r:embed="rId3" cstate="print"/>
            <a:stretch>
              <a:fillRect b="-3333"/>
            </a:stretch>
          </a:blipFill>
        </p:spPr>
        <p:txBody>
          <a:bodyPr/>
          <a:lstStyle/>
          <a:p>
            <a:r>
              <a:rPr lang="zh-TW" altLang="en-US">
                <a:noFill/>
              </a:rPr>
              <a:t> </a:t>
            </a:r>
          </a:p>
        </p:txBody>
      </p:sp>
      <p:sp>
        <p:nvSpPr>
          <p:cNvPr id="11" name="橢圓 10"/>
          <p:cNvSpPr/>
          <p:nvPr/>
        </p:nvSpPr>
        <p:spPr>
          <a:xfrm>
            <a:off x="3752553" y="3128931"/>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sz="1200" dirty="0"/>
          </a:p>
        </p:txBody>
      </p:sp>
      <p:sp>
        <p:nvSpPr>
          <p:cNvPr id="12" name="矩形 11"/>
          <p:cNvSpPr>
            <a:spLocks noRot="1" noChangeAspect="1" noMove="1" noResize="1" noEditPoints="1" noAdjustHandles="1" noChangeArrowheads="1" noChangeShapeType="1" noTextEdit="1"/>
          </p:cNvSpPr>
          <p:nvPr/>
        </p:nvSpPr>
        <p:spPr>
          <a:xfrm>
            <a:off x="3680416" y="3185704"/>
            <a:ext cx="654282" cy="369332"/>
          </a:xfrm>
          <a:prstGeom prst="rect">
            <a:avLst/>
          </a:prstGeom>
          <a:blipFill rotWithShape="1">
            <a:blip r:embed="rId4" cstate="print"/>
            <a:stretch>
              <a:fillRect b="-1639"/>
            </a:stretch>
          </a:blipFill>
        </p:spPr>
        <p:txBody>
          <a:bodyPr/>
          <a:lstStyle/>
          <a:p>
            <a:r>
              <a:rPr lang="zh-TW" altLang="en-US">
                <a:noFill/>
              </a:rPr>
              <a:t> </a:t>
            </a:r>
          </a:p>
        </p:txBody>
      </p:sp>
      <p:sp>
        <p:nvSpPr>
          <p:cNvPr id="14" name="橢圓 13"/>
          <p:cNvSpPr/>
          <p:nvPr/>
        </p:nvSpPr>
        <p:spPr>
          <a:xfrm>
            <a:off x="4472633" y="3128931"/>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p:sp>
        <p:nvSpPr>
          <p:cNvPr id="15" name="矩形 14"/>
          <p:cNvSpPr>
            <a:spLocks noRot="1" noChangeAspect="1" noMove="1" noResize="1" noEditPoints="1" noAdjustHandles="1" noChangeArrowheads="1" noChangeShapeType="1" noTextEdit="1"/>
          </p:cNvSpPr>
          <p:nvPr/>
        </p:nvSpPr>
        <p:spPr>
          <a:xfrm>
            <a:off x="4397520" y="3173630"/>
            <a:ext cx="654282" cy="369332"/>
          </a:xfrm>
          <a:prstGeom prst="rect">
            <a:avLst/>
          </a:prstGeom>
          <a:blipFill rotWithShape="1">
            <a:blip r:embed="rId5" cstate="print"/>
            <a:stretch>
              <a:fillRect b="-1639"/>
            </a:stretch>
          </a:blipFill>
        </p:spPr>
        <p:txBody>
          <a:bodyPr/>
          <a:lstStyle/>
          <a:p>
            <a:r>
              <a:rPr lang="zh-TW" altLang="en-US">
                <a:noFill/>
              </a:rPr>
              <a:t> </a:t>
            </a:r>
          </a:p>
        </p:txBody>
      </p:sp>
      <p:grpSp>
        <p:nvGrpSpPr>
          <p:cNvPr id="16" name="群組 15"/>
          <p:cNvGrpSpPr/>
          <p:nvPr/>
        </p:nvGrpSpPr>
        <p:grpSpPr>
          <a:xfrm>
            <a:off x="5117600" y="3128931"/>
            <a:ext cx="654282" cy="504056"/>
            <a:chOff x="7305199" y="980728"/>
            <a:chExt cx="654282" cy="504056"/>
          </a:xfrm>
        </p:grpSpPr>
        <p:sp>
          <p:nvSpPr>
            <p:cNvPr id="17" name="橢圓 16"/>
            <p:cNvSpPr/>
            <p:nvPr/>
          </p:nvSpPr>
          <p:spPr>
            <a:xfrm>
              <a:off x="7380312" y="980728"/>
              <a:ext cx="504056" cy="504056"/>
            </a:xfrm>
            <a:prstGeom prst="ellipse">
              <a:avLst/>
            </a:prstGeom>
            <a:solidFill>
              <a:schemeClr val="bg1">
                <a:lumMod val="75000"/>
                <a:lumOff val="2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mc:AlternateContent xmlns:mc="http://schemas.openxmlformats.org/markup-compatibility/2006" xmlns:a14="http://schemas.microsoft.com/office/drawing/2010/main">
          <mc:Choice Requires="a14">
            <p:sp>
              <p:nvSpPr>
                <p:cNvPr id="2" name="矩形 48"/>
                <p:cNvSpPr/>
                <p:nvPr/>
              </p:nvSpPr>
              <p:spPr>
                <a:xfrm>
                  <a:off x="7305199" y="1027703"/>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+3</m:t>
                            </m:r>
                          </m:sub>
                        </m:sSub>
                      </m:oMath>
                    </m:oMathPara>
                  </a14:m>
                  <a:endParaRPr lang="zh-TW" altLang="en-US" dirty="0"/>
                </a:p>
              </p:txBody>
            </p:sp>
          </mc:Choice>
          <mc:Fallback xmlns="">
            <p:sp>
              <p:nvSpPr>
                <p:cNvPr id="18" name="矩形 17"/>
                <p:cNvSpPr>
                  <a:spLocks noRot="1" noChangeAspect="1" noMove="1" noResize="1" noEditPoints="1" noAdjustHandles="1" noChangeArrowheads="1" noChangeShapeType="1" noTextEdit="1"/>
                </p:cNvSpPr>
                <p:nvPr/>
              </p:nvSpPr>
              <p:spPr>
                <a:xfrm>
                  <a:off x="7305199" y="1027703"/>
                  <a:ext cx="654282" cy="369332"/>
                </a:xfrm>
                <a:prstGeom prst="rect">
                  <a:avLst/>
                </a:prstGeom>
                <a:blipFill rotWithShape="1">
                  <a:blip r:embed="rId6" cstate="print"/>
                  <a:stretch>
                    <a:fillRect b="-3333"/>
                  </a:stretch>
                </a:blipFill>
              </p:spPr>
              <p:txBody>
                <a:bodyPr/>
                <a:lstStyle/>
                <a:p>
                  <a:r>
                    <a:rPr lang="zh-TW" altLang="en-US">
                      <a:noFill/>
                    </a:rPr>
                    <a:t> </a:t>
                  </a:r>
                </a:p>
              </p:txBody>
            </p:sp>
          </mc:Fallback>
        </mc:AlternateContent>
      </p:grpSp>
      <p:grpSp>
        <p:nvGrpSpPr>
          <p:cNvPr id="19" name="群組 18"/>
          <p:cNvGrpSpPr/>
          <p:nvPr/>
        </p:nvGrpSpPr>
        <p:grpSpPr>
          <a:xfrm>
            <a:off x="1495922" y="3128931"/>
            <a:ext cx="654282" cy="504056"/>
            <a:chOff x="3639001" y="971906"/>
            <a:chExt cx="654282" cy="504056"/>
          </a:xfrm>
        </p:grpSpPr>
        <p:sp>
          <p:nvSpPr>
            <p:cNvPr id="20" name="橢圓 19"/>
            <p:cNvSpPr/>
            <p:nvPr/>
          </p:nvSpPr>
          <p:spPr>
            <a:xfrm>
              <a:off x="3714114" y="971906"/>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mc:AlternateContent xmlns:mc="http://schemas.openxmlformats.org/markup-compatibility/2006" xmlns:a14="http://schemas.microsoft.com/office/drawing/2010/main">
          <mc:Choice Requires="a14">
            <p:sp>
              <p:nvSpPr>
                <p:cNvPr id="3" name="矩形 53"/>
                <p:cNvSpPr/>
                <p:nvPr/>
              </p:nvSpPr>
              <p:spPr>
                <a:xfrm>
                  <a:off x="3639001" y="1013390"/>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−2</m:t>
                            </m:r>
                          </m:sub>
                        </m:sSub>
                      </m:oMath>
                    </m:oMathPara>
                  </a14:m>
                  <a:endParaRPr lang="zh-TW" altLang="en-US" dirty="0"/>
                </a:p>
              </p:txBody>
            </p:sp>
          </mc:Choice>
          <mc:Fallback xmlns="">
            <p:sp>
              <p:nvSpPr>
                <p:cNvPr id="21" name="矩形 20"/>
                <p:cNvSpPr>
                  <a:spLocks noRot="1" noChangeAspect="1" noMove="1" noResize="1" noEditPoints="1" noAdjustHandles="1" noChangeArrowheads="1" noChangeShapeType="1" noTextEdit="1"/>
                </p:cNvSpPr>
                <p:nvPr/>
              </p:nvSpPr>
              <p:spPr>
                <a:xfrm>
                  <a:off x="3639001" y="1013390"/>
                  <a:ext cx="654282" cy="369332"/>
                </a:xfrm>
                <a:prstGeom prst="rect">
                  <a:avLst/>
                </a:prstGeom>
                <a:blipFill rotWithShape="1">
                  <a:blip r:embed="rId7" cstate="print"/>
                  <a:stretch>
                    <a:fillRect b="-3333"/>
                  </a:stretch>
                </a:blipFill>
              </p:spPr>
              <p:txBody>
                <a:bodyPr/>
                <a:lstStyle/>
                <a:p>
                  <a:r>
                    <a:rPr lang="zh-TW" altLang="en-US">
                      <a:noFill/>
                    </a:rPr>
                    <a:t> </a:t>
                  </a:r>
                </a:p>
              </p:txBody>
            </p:sp>
          </mc:Fallback>
        </mc:AlternateContent>
      </p:grpSp>
      <p:grpSp>
        <p:nvGrpSpPr>
          <p:cNvPr id="22" name="群組 21"/>
          <p:cNvGrpSpPr/>
          <p:nvPr/>
        </p:nvGrpSpPr>
        <p:grpSpPr>
          <a:xfrm>
            <a:off x="2234046" y="3128931"/>
            <a:ext cx="654282" cy="504056"/>
            <a:chOff x="4359081" y="971906"/>
            <a:chExt cx="654282" cy="504056"/>
          </a:xfrm>
        </p:grpSpPr>
        <p:sp>
          <p:nvSpPr>
            <p:cNvPr id="23" name="橢圓 22"/>
            <p:cNvSpPr/>
            <p:nvPr/>
          </p:nvSpPr>
          <p:spPr>
            <a:xfrm>
              <a:off x="4434194" y="971906"/>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mc:AlternateContent xmlns:mc="http://schemas.openxmlformats.org/markup-compatibility/2006" xmlns:a14="http://schemas.microsoft.com/office/drawing/2010/main">
          <mc:Choice Requires="a14">
            <p:sp>
              <p:nvSpPr>
                <p:cNvPr id="7" name="矩形 54"/>
                <p:cNvSpPr/>
                <p:nvPr/>
              </p:nvSpPr>
              <p:spPr>
                <a:xfrm>
                  <a:off x="4359081" y="1024059"/>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−1</m:t>
                            </m:r>
                          </m:sub>
                        </m:sSub>
                      </m:oMath>
                    </m:oMathPara>
                  </a14:m>
                  <a:endParaRPr lang="zh-TW" altLang="en-US" dirty="0"/>
                </a:p>
              </p:txBody>
            </p:sp>
          </mc:Choice>
          <mc:Fallback xmlns="">
            <p:sp>
              <p:nvSpPr>
                <p:cNvPr id="24" name="矩形 23"/>
                <p:cNvSpPr>
                  <a:spLocks noRot="1" noChangeAspect="1" noMove="1" noResize="1" noEditPoints="1" noAdjustHandles="1" noChangeArrowheads="1" noChangeShapeType="1" noTextEdit="1"/>
                </p:cNvSpPr>
                <p:nvPr/>
              </p:nvSpPr>
              <p:spPr>
                <a:xfrm>
                  <a:off x="4359081" y="1024059"/>
                  <a:ext cx="654282" cy="369332"/>
                </a:xfrm>
                <a:prstGeom prst="rect">
                  <a:avLst/>
                </a:prstGeom>
                <a:blipFill rotWithShape="1">
                  <a:blip r:embed="rId8" cstate="print"/>
                  <a:stretch>
                    <a:fillRect b="-1639"/>
                  </a:stretch>
                </a:blipFill>
              </p:spPr>
              <p:txBody>
                <a:bodyPr/>
                <a:lstStyle/>
                <a:p>
                  <a:r>
                    <a:rPr lang="zh-TW" altLang="en-US">
                      <a:noFill/>
                    </a:rPr>
                    <a:t> </a:t>
                  </a:r>
                </a:p>
              </p:txBody>
            </p:sp>
          </mc:Fallback>
        </mc:AlternateContent>
      </p:grpSp>
      <p:grpSp>
        <p:nvGrpSpPr>
          <p:cNvPr id="26" name="群組 25"/>
          <p:cNvGrpSpPr/>
          <p:nvPr/>
        </p:nvGrpSpPr>
        <p:grpSpPr>
          <a:xfrm>
            <a:off x="7380312" y="3128931"/>
            <a:ext cx="504056" cy="504056"/>
            <a:chOff x="5220072" y="980728"/>
            <a:chExt cx="504056" cy="504056"/>
          </a:xfrm>
        </p:grpSpPr>
        <p:sp>
          <p:nvSpPr>
            <p:cNvPr id="27" name="橢圓 26"/>
            <p:cNvSpPr/>
            <p:nvPr/>
          </p:nvSpPr>
          <p:spPr>
            <a:xfrm>
              <a:off x="5220072" y="980728"/>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mc:AlternateContent xmlns:mc="http://schemas.openxmlformats.org/markup-compatibility/2006" xmlns:a14="http://schemas.microsoft.com/office/drawing/2010/main">
          <mc:Choice Requires="a14">
            <p:sp>
              <p:nvSpPr>
                <p:cNvPr id="10" name="矩形 45"/>
                <p:cNvSpPr/>
                <p:nvPr/>
              </p:nvSpPr>
              <p:spPr>
                <a:xfrm>
                  <a:off x="5254764" y="1027703"/>
                  <a:ext cx="43467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sub>
                        </m:sSub>
                      </m:oMath>
                    </m:oMathPara>
                  </a14:m>
                  <a:endParaRPr lang="zh-TW" altLang="en-US" dirty="0"/>
                </a:p>
              </p:txBody>
            </p:sp>
          </mc:Choice>
          <mc:Fallback xmlns="">
            <p:sp>
              <p:nvSpPr>
                <p:cNvPr id="28" name="矩形 27"/>
                <p:cNvSpPr>
                  <a:spLocks noRot="1" noChangeAspect="1" noMove="1" noResize="1" noEditPoints="1" noAdjustHandles="1" noChangeArrowheads="1" noChangeShapeType="1" noTextEdit="1"/>
                </p:cNvSpPr>
                <p:nvPr/>
              </p:nvSpPr>
              <p:spPr>
                <a:xfrm>
                  <a:off x="5254764" y="1027703"/>
                  <a:ext cx="434671" cy="369332"/>
                </a:xfrm>
                <a:prstGeom prst="rect">
                  <a:avLst/>
                </a:prstGeom>
                <a:blipFill rotWithShape="1">
                  <a:blip r:embed="rId9" cstate="print"/>
                  <a:stretch>
                    <a:fillRect b="-3333"/>
                  </a:stretch>
                </a:blipFill>
              </p:spPr>
              <p:txBody>
                <a:bodyPr/>
                <a:lstStyle/>
                <a:p>
                  <a:r>
                    <a:rPr lang="zh-TW" altLang="en-US">
                      <a:noFill/>
                    </a:rPr>
                    <a:t> </a:t>
                  </a:r>
                </a:p>
              </p:txBody>
            </p:sp>
          </mc:Fallback>
        </mc:AlternateContent>
      </p:grpSp>
      <p:grpSp>
        <p:nvGrpSpPr>
          <p:cNvPr id="38" name="群組 37"/>
          <p:cNvGrpSpPr/>
          <p:nvPr/>
        </p:nvGrpSpPr>
        <p:grpSpPr>
          <a:xfrm>
            <a:off x="5843890" y="3116894"/>
            <a:ext cx="654282" cy="504056"/>
            <a:chOff x="3639001" y="971906"/>
            <a:chExt cx="654282" cy="504056"/>
          </a:xfrm>
        </p:grpSpPr>
        <p:sp>
          <p:nvSpPr>
            <p:cNvPr id="39" name="橢圓 38"/>
            <p:cNvSpPr/>
            <p:nvPr/>
          </p:nvSpPr>
          <p:spPr>
            <a:xfrm>
              <a:off x="3714114" y="971906"/>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mc:AlternateContent xmlns:mc="http://schemas.openxmlformats.org/markup-compatibility/2006" xmlns:a14="http://schemas.microsoft.com/office/drawing/2010/main">
          <mc:Choice Requires="a14">
            <p:sp>
              <p:nvSpPr>
                <p:cNvPr id="13" name="矩形 53"/>
                <p:cNvSpPr/>
                <p:nvPr/>
              </p:nvSpPr>
              <p:spPr>
                <a:xfrm>
                  <a:off x="3639001" y="1013390"/>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−2</m:t>
                            </m:r>
                          </m:sub>
                        </m:sSub>
                      </m:oMath>
                    </m:oMathPara>
                  </a14:m>
                  <a:endParaRPr lang="zh-TW" altLang="en-US" dirty="0"/>
                </a:p>
              </p:txBody>
            </p:sp>
          </mc:Choice>
          <mc:Fallback xmlns="">
            <p:sp>
              <p:nvSpPr>
                <p:cNvPr id="40" name="矩形 39"/>
                <p:cNvSpPr>
                  <a:spLocks noRot="1" noChangeAspect="1" noMove="1" noResize="1" noEditPoints="1" noAdjustHandles="1" noChangeArrowheads="1" noChangeShapeType="1" noTextEdit="1"/>
                </p:cNvSpPr>
                <p:nvPr/>
              </p:nvSpPr>
              <p:spPr>
                <a:xfrm>
                  <a:off x="3639001" y="1013390"/>
                  <a:ext cx="654282" cy="369332"/>
                </a:xfrm>
                <a:prstGeom prst="rect">
                  <a:avLst/>
                </a:prstGeom>
                <a:blipFill rotWithShape="1">
                  <a:blip r:embed="rId7" cstate="print"/>
                  <a:stretch>
                    <a:fillRect b="-3333"/>
                  </a:stretch>
                </a:blipFill>
              </p:spPr>
              <p:txBody>
                <a:bodyPr/>
                <a:lstStyle/>
                <a:p>
                  <a:r>
                    <a:rPr lang="zh-TW" altLang="en-US">
                      <a:noFill/>
                    </a:rPr>
                    <a:t> </a:t>
                  </a:r>
                </a:p>
              </p:txBody>
            </p:sp>
          </mc:Fallback>
        </mc:AlternateContent>
      </p:grpSp>
      <p:grpSp>
        <p:nvGrpSpPr>
          <p:cNvPr id="41" name="群組 40"/>
          <p:cNvGrpSpPr/>
          <p:nvPr/>
        </p:nvGrpSpPr>
        <p:grpSpPr>
          <a:xfrm>
            <a:off x="6582014" y="3116894"/>
            <a:ext cx="654282" cy="504056"/>
            <a:chOff x="4359081" y="971906"/>
            <a:chExt cx="654282" cy="504056"/>
          </a:xfrm>
        </p:grpSpPr>
        <p:sp>
          <p:nvSpPr>
            <p:cNvPr id="42" name="橢圓 41"/>
            <p:cNvSpPr/>
            <p:nvPr/>
          </p:nvSpPr>
          <p:spPr>
            <a:xfrm>
              <a:off x="4434194" y="971906"/>
              <a:ext cx="504056" cy="504056"/>
            </a:xfrm>
            <a:prstGeom prst="ellipse">
              <a:avLst/>
            </a:prstGeom>
            <a:solidFill>
              <a:schemeClr val="bg1">
                <a:lumMod val="75000"/>
                <a:lumOff val="2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mc:AlternateContent xmlns:mc="http://schemas.openxmlformats.org/markup-compatibility/2006" xmlns:a14="http://schemas.microsoft.com/office/drawing/2010/main">
          <mc:Choice Requires="a14">
            <p:sp>
              <p:nvSpPr>
                <p:cNvPr id="55" name="矩形 54"/>
                <p:cNvSpPr/>
                <p:nvPr/>
              </p:nvSpPr>
              <p:spPr>
                <a:xfrm>
                  <a:off x="4359081" y="1024059"/>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−1</m:t>
                            </m:r>
                          </m:sub>
                        </m:sSub>
                      </m:oMath>
                    </m:oMathPara>
                  </a14:m>
                  <a:endParaRPr lang="zh-TW" altLang="en-US" dirty="0"/>
                </a:p>
              </p:txBody>
            </p:sp>
          </mc:Choice>
          <mc:Fallback xmlns="">
            <p:sp>
              <p:nvSpPr>
                <p:cNvPr id="43" name="矩形 42"/>
                <p:cNvSpPr>
                  <a:spLocks noRot="1" noChangeAspect="1" noMove="1" noResize="1" noEditPoints="1" noAdjustHandles="1" noChangeArrowheads="1" noChangeShapeType="1" noTextEdit="1"/>
                </p:cNvSpPr>
                <p:nvPr/>
              </p:nvSpPr>
              <p:spPr>
                <a:xfrm>
                  <a:off x="4359081" y="1024059"/>
                  <a:ext cx="654282" cy="369332"/>
                </a:xfrm>
                <a:prstGeom prst="rect">
                  <a:avLst/>
                </a:prstGeom>
                <a:blipFill rotWithShape="1">
                  <a:blip r:embed="rId8" cstate="print"/>
                  <a:stretch>
                    <a:fillRect b="-1639"/>
                  </a:stretch>
                </a:blipFill>
              </p:spPr>
              <p:txBody>
                <a:bodyPr/>
                <a:lstStyle/>
                <a:p>
                  <a:r>
                    <a:rPr lang="zh-TW" altLang="en-US">
                      <a:noFill/>
                    </a:rPr>
                    <a:t> </a:t>
                  </a:r>
                </a:p>
              </p:txBody>
            </p:sp>
          </mc:Fallback>
        </mc:AlternateContent>
      </p:grpSp>
      <p:sp>
        <p:nvSpPr>
          <p:cNvPr id="46" name="文字方塊 45"/>
          <p:cNvSpPr txBox="1"/>
          <p:nvPr/>
        </p:nvSpPr>
        <p:spPr>
          <a:xfrm>
            <a:off x="5251063" y="4835845"/>
            <a:ext cx="415498" cy="369332"/>
          </a:xfrm>
          <a:prstGeom prst="rect">
            <a:avLst/>
          </a:prstGeom>
          <a:noFill/>
        </p:spPr>
        <p:txBody>
          <a:bodyPr wrap="none" rtlCol="0">
            <a:spAutoFit/>
          </a:bodyPr>
          <a:lstStyle/>
          <a:p>
            <a:r>
              <a:rPr lang="en-US" altLang="zh-TW" dirty="0" smtClean="0"/>
              <a:t>…</a:t>
            </a:r>
            <a:endParaRPr lang="zh-TW" altLang="en-US" dirty="0"/>
          </a:p>
        </p:txBody>
      </p:sp>
      <p:sp>
        <p:nvSpPr>
          <p:cNvPr id="47" name="橢圓 46"/>
          <p:cNvSpPr/>
          <p:nvPr/>
        </p:nvSpPr>
        <p:spPr>
          <a:xfrm>
            <a:off x="3012078" y="4821226"/>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p:sp>
        <p:nvSpPr>
          <p:cNvPr id="48" name="矩形 47"/>
          <p:cNvSpPr>
            <a:spLocks noRot="1" noChangeAspect="1" noMove="1" noResize="1" noEditPoints="1" noAdjustHandles="1" noChangeArrowheads="1" noChangeShapeType="1" noTextEdit="1"/>
          </p:cNvSpPr>
          <p:nvPr/>
        </p:nvSpPr>
        <p:spPr>
          <a:xfrm>
            <a:off x="3046770" y="4880238"/>
            <a:ext cx="434671" cy="369332"/>
          </a:xfrm>
          <a:prstGeom prst="rect">
            <a:avLst/>
          </a:prstGeom>
          <a:blipFill rotWithShape="1">
            <a:blip r:embed="rId3" cstate="print"/>
            <a:stretch>
              <a:fillRect b="-3333"/>
            </a:stretch>
          </a:blipFill>
        </p:spPr>
        <p:txBody>
          <a:bodyPr/>
          <a:lstStyle/>
          <a:p>
            <a:r>
              <a:rPr lang="zh-TW" altLang="en-US">
                <a:noFill/>
              </a:rPr>
              <a:t> </a:t>
            </a:r>
          </a:p>
        </p:txBody>
      </p:sp>
      <p:sp>
        <p:nvSpPr>
          <p:cNvPr id="49" name="橢圓 48"/>
          <p:cNvSpPr/>
          <p:nvPr/>
        </p:nvSpPr>
        <p:spPr>
          <a:xfrm>
            <a:off x="3732287" y="4809189"/>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sz="1200" dirty="0"/>
          </a:p>
        </p:txBody>
      </p:sp>
      <p:sp>
        <p:nvSpPr>
          <p:cNvPr id="50" name="矩形 49"/>
          <p:cNvSpPr>
            <a:spLocks noRot="1" noChangeAspect="1" noMove="1" noResize="1" noEditPoints="1" noAdjustHandles="1" noChangeArrowheads="1" noChangeShapeType="1" noTextEdit="1"/>
          </p:cNvSpPr>
          <p:nvPr/>
        </p:nvSpPr>
        <p:spPr>
          <a:xfrm>
            <a:off x="3660150" y="4865962"/>
            <a:ext cx="654282" cy="369332"/>
          </a:xfrm>
          <a:prstGeom prst="rect">
            <a:avLst/>
          </a:prstGeom>
          <a:blipFill rotWithShape="1">
            <a:blip r:embed="rId4" cstate="print"/>
            <a:stretch>
              <a:fillRect b="-1639"/>
            </a:stretch>
          </a:blipFill>
        </p:spPr>
        <p:txBody>
          <a:bodyPr/>
          <a:lstStyle/>
          <a:p>
            <a:r>
              <a:rPr lang="zh-TW" altLang="en-US">
                <a:noFill/>
              </a:rPr>
              <a:t> </a:t>
            </a:r>
          </a:p>
        </p:txBody>
      </p:sp>
      <p:sp>
        <p:nvSpPr>
          <p:cNvPr id="51" name="橢圓 50"/>
          <p:cNvSpPr/>
          <p:nvPr/>
        </p:nvSpPr>
        <p:spPr>
          <a:xfrm>
            <a:off x="4452367" y="4809189"/>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p:sp>
        <p:nvSpPr>
          <p:cNvPr id="52" name="矩形 51"/>
          <p:cNvSpPr>
            <a:spLocks noRot="1" noChangeAspect="1" noMove="1" noResize="1" noEditPoints="1" noAdjustHandles="1" noChangeArrowheads="1" noChangeShapeType="1" noTextEdit="1"/>
          </p:cNvSpPr>
          <p:nvPr/>
        </p:nvSpPr>
        <p:spPr>
          <a:xfrm>
            <a:off x="4377254" y="4853888"/>
            <a:ext cx="654282" cy="369332"/>
          </a:xfrm>
          <a:prstGeom prst="rect">
            <a:avLst/>
          </a:prstGeom>
          <a:blipFill rotWithShape="1">
            <a:blip r:embed="rId5" cstate="print"/>
            <a:stretch>
              <a:fillRect b="-1639"/>
            </a:stretch>
          </a:blipFill>
        </p:spPr>
        <p:txBody>
          <a:bodyPr/>
          <a:lstStyle/>
          <a:p>
            <a:r>
              <a:rPr lang="zh-TW" altLang="en-US">
                <a:noFill/>
              </a:rPr>
              <a:t> </a:t>
            </a:r>
          </a:p>
        </p:txBody>
      </p:sp>
      <p:grpSp>
        <p:nvGrpSpPr>
          <p:cNvPr id="53" name="群組 15"/>
          <p:cNvGrpSpPr/>
          <p:nvPr/>
        </p:nvGrpSpPr>
        <p:grpSpPr>
          <a:xfrm>
            <a:off x="5097334" y="4809189"/>
            <a:ext cx="654282" cy="504056"/>
            <a:chOff x="7305199" y="980728"/>
            <a:chExt cx="654282" cy="504056"/>
          </a:xfrm>
        </p:grpSpPr>
        <p:sp>
          <p:nvSpPr>
            <p:cNvPr id="69" name="橢圓 16"/>
            <p:cNvSpPr/>
            <p:nvPr/>
          </p:nvSpPr>
          <p:spPr>
            <a:xfrm>
              <a:off x="7380312" y="980728"/>
              <a:ext cx="504056" cy="504056"/>
            </a:xfrm>
            <a:prstGeom prst="ellipse">
              <a:avLst/>
            </a:prstGeom>
            <a:solidFill>
              <a:schemeClr val="bg1">
                <a:lumMod val="75000"/>
                <a:lumOff val="2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mc:AlternateContent xmlns:mc="http://schemas.openxmlformats.org/markup-compatibility/2006" xmlns:a14="http://schemas.microsoft.com/office/drawing/2010/main">
          <mc:Choice Requires="a14">
            <p:sp>
              <p:nvSpPr>
                <p:cNvPr id="18" name="矩形 48"/>
                <p:cNvSpPr/>
                <p:nvPr/>
              </p:nvSpPr>
              <p:spPr>
                <a:xfrm>
                  <a:off x="7305199" y="1027703"/>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+3</m:t>
                            </m:r>
                          </m:sub>
                        </m:sSub>
                      </m:oMath>
                    </m:oMathPara>
                  </a14:m>
                  <a:endParaRPr lang="zh-TW" altLang="en-US" dirty="0"/>
                </a:p>
              </p:txBody>
            </p:sp>
          </mc:Choice>
          <mc:Fallback xmlns="">
            <p:sp>
              <p:nvSpPr>
                <p:cNvPr id="70" name="矩形 17"/>
                <p:cNvSpPr>
                  <a:spLocks noRot="1" noChangeAspect="1" noMove="1" noResize="1" noEditPoints="1" noAdjustHandles="1" noChangeArrowheads="1" noChangeShapeType="1" noTextEdit="1"/>
                </p:cNvSpPr>
                <p:nvPr/>
              </p:nvSpPr>
              <p:spPr>
                <a:xfrm>
                  <a:off x="7305199" y="1027703"/>
                  <a:ext cx="654282" cy="369332"/>
                </a:xfrm>
                <a:prstGeom prst="rect">
                  <a:avLst/>
                </a:prstGeom>
                <a:blipFill rotWithShape="1">
                  <a:blip r:embed="rId6" cstate="print"/>
                  <a:stretch>
                    <a:fillRect b="-3333"/>
                  </a:stretch>
                </a:blipFill>
              </p:spPr>
              <p:txBody>
                <a:bodyPr/>
                <a:lstStyle/>
                <a:p>
                  <a:r>
                    <a:rPr lang="zh-TW" altLang="en-US">
                      <a:noFill/>
                    </a:rPr>
                    <a:t> </a:t>
                  </a:r>
                </a:p>
              </p:txBody>
            </p:sp>
          </mc:Fallback>
        </mc:AlternateContent>
      </p:grpSp>
      <p:grpSp>
        <p:nvGrpSpPr>
          <p:cNvPr id="54" name="群組 18"/>
          <p:cNvGrpSpPr/>
          <p:nvPr/>
        </p:nvGrpSpPr>
        <p:grpSpPr>
          <a:xfrm>
            <a:off x="1475656" y="4809189"/>
            <a:ext cx="654282" cy="504056"/>
            <a:chOff x="3639001" y="971906"/>
            <a:chExt cx="654282" cy="504056"/>
          </a:xfrm>
        </p:grpSpPr>
        <p:sp>
          <p:nvSpPr>
            <p:cNvPr id="67" name="橢圓 66"/>
            <p:cNvSpPr/>
            <p:nvPr/>
          </p:nvSpPr>
          <p:spPr>
            <a:xfrm>
              <a:off x="3714114" y="971906"/>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mc:AlternateContent xmlns:mc="http://schemas.openxmlformats.org/markup-compatibility/2006" xmlns:a14="http://schemas.microsoft.com/office/drawing/2010/main">
          <mc:Choice Requires="a14">
            <p:sp>
              <p:nvSpPr>
                <p:cNvPr id="21" name="矩形 53"/>
                <p:cNvSpPr/>
                <p:nvPr/>
              </p:nvSpPr>
              <p:spPr>
                <a:xfrm>
                  <a:off x="3639001" y="1013390"/>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−2</m:t>
                            </m:r>
                          </m:sub>
                        </m:sSub>
                      </m:oMath>
                    </m:oMathPara>
                  </a14:m>
                  <a:endParaRPr lang="zh-TW" altLang="en-US" dirty="0"/>
                </a:p>
              </p:txBody>
            </p:sp>
          </mc:Choice>
          <mc:Fallback xmlns="">
            <p:sp>
              <p:nvSpPr>
                <p:cNvPr id="68" name="矩形 67"/>
                <p:cNvSpPr>
                  <a:spLocks noRot="1" noChangeAspect="1" noMove="1" noResize="1" noEditPoints="1" noAdjustHandles="1" noChangeArrowheads="1" noChangeShapeType="1" noTextEdit="1"/>
                </p:cNvSpPr>
                <p:nvPr/>
              </p:nvSpPr>
              <p:spPr>
                <a:xfrm>
                  <a:off x="3639001" y="1013390"/>
                  <a:ext cx="654282" cy="369332"/>
                </a:xfrm>
                <a:prstGeom prst="rect">
                  <a:avLst/>
                </a:prstGeom>
                <a:blipFill rotWithShape="1">
                  <a:blip r:embed="rId7" cstate="print"/>
                  <a:stretch>
                    <a:fillRect b="-3333"/>
                  </a:stretch>
                </a:blipFill>
              </p:spPr>
              <p:txBody>
                <a:bodyPr/>
                <a:lstStyle/>
                <a:p>
                  <a:r>
                    <a:rPr lang="zh-TW" altLang="en-US">
                      <a:noFill/>
                    </a:rPr>
                    <a:t> </a:t>
                  </a:r>
                </a:p>
              </p:txBody>
            </p:sp>
          </mc:Fallback>
        </mc:AlternateContent>
      </p:grpSp>
      <p:sp>
        <p:nvSpPr>
          <p:cNvPr id="65" name="橢圓 64"/>
          <p:cNvSpPr/>
          <p:nvPr/>
        </p:nvSpPr>
        <p:spPr>
          <a:xfrm>
            <a:off x="2288893" y="4809189"/>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p:sp>
        <p:nvSpPr>
          <p:cNvPr id="66" name="矩形 65"/>
          <p:cNvSpPr>
            <a:spLocks noRot="1" noChangeAspect="1" noMove="1" noResize="1" noEditPoints="1" noAdjustHandles="1" noChangeArrowheads="1" noChangeShapeType="1" noTextEdit="1"/>
          </p:cNvSpPr>
          <p:nvPr/>
        </p:nvSpPr>
        <p:spPr>
          <a:xfrm>
            <a:off x="2213780" y="4861342"/>
            <a:ext cx="654282" cy="369332"/>
          </a:xfrm>
          <a:prstGeom prst="rect">
            <a:avLst/>
          </a:prstGeom>
          <a:blipFill rotWithShape="1">
            <a:blip r:embed="rId10" cstate="print"/>
            <a:stretch>
              <a:fillRect b="-1639"/>
            </a:stretch>
          </a:blipFill>
        </p:spPr>
        <p:txBody>
          <a:bodyPr/>
          <a:lstStyle/>
          <a:p>
            <a:r>
              <a:rPr lang="zh-TW" altLang="en-US">
                <a:noFill/>
              </a:rPr>
              <a:t> </a:t>
            </a:r>
          </a:p>
        </p:txBody>
      </p:sp>
      <p:grpSp>
        <p:nvGrpSpPr>
          <p:cNvPr id="56" name="群組 25"/>
          <p:cNvGrpSpPr/>
          <p:nvPr/>
        </p:nvGrpSpPr>
        <p:grpSpPr>
          <a:xfrm>
            <a:off x="7360046" y="4809189"/>
            <a:ext cx="504056" cy="504056"/>
            <a:chOff x="5220072" y="980728"/>
            <a:chExt cx="504056" cy="504056"/>
          </a:xfrm>
        </p:grpSpPr>
        <p:sp>
          <p:nvSpPr>
            <p:cNvPr id="63" name="橢圓 62"/>
            <p:cNvSpPr/>
            <p:nvPr/>
          </p:nvSpPr>
          <p:spPr>
            <a:xfrm>
              <a:off x="5220072" y="980728"/>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mc:AlternateContent xmlns:mc="http://schemas.openxmlformats.org/markup-compatibility/2006" xmlns:a14="http://schemas.microsoft.com/office/drawing/2010/main">
          <mc:Choice Requires="a14">
            <p:sp>
              <p:nvSpPr>
                <p:cNvPr id="24" name="矩形 45"/>
                <p:cNvSpPr/>
                <p:nvPr/>
              </p:nvSpPr>
              <p:spPr>
                <a:xfrm>
                  <a:off x="5254764" y="1027703"/>
                  <a:ext cx="43467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sub>
                        </m:sSub>
                      </m:oMath>
                    </m:oMathPara>
                  </a14:m>
                  <a:endParaRPr lang="zh-TW" altLang="en-US" dirty="0"/>
                </a:p>
              </p:txBody>
            </p:sp>
          </mc:Choice>
          <mc:Fallback xmlns="">
            <p:sp>
              <p:nvSpPr>
                <p:cNvPr id="64" name="矩形 63"/>
                <p:cNvSpPr>
                  <a:spLocks noRot="1" noChangeAspect="1" noMove="1" noResize="1" noEditPoints="1" noAdjustHandles="1" noChangeArrowheads="1" noChangeShapeType="1" noTextEdit="1"/>
                </p:cNvSpPr>
                <p:nvPr/>
              </p:nvSpPr>
              <p:spPr>
                <a:xfrm>
                  <a:off x="5254764" y="1027703"/>
                  <a:ext cx="434671" cy="369332"/>
                </a:xfrm>
                <a:prstGeom prst="rect">
                  <a:avLst/>
                </a:prstGeom>
                <a:blipFill rotWithShape="1">
                  <a:blip r:embed="rId9" cstate="print"/>
                  <a:stretch>
                    <a:fillRect b="-3333"/>
                  </a:stretch>
                </a:blipFill>
              </p:spPr>
              <p:txBody>
                <a:bodyPr/>
                <a:lstStyle/>
                <a:p>
                  <a:r>
                    <a:rPr lang="zh-TW" altLang="en-US">
                      <a:noFill/>
                    </a:rPr>
                    <a:t> </a:t>
                  </a:r>
                </a:p>
              </p:txBody>
            </p:sp>
          </mc:Fallback>
        </mc:AlternateContent>
      </p:grpSp>
      <p:grpSp>
        <p:nvGrpSpPr>
          <p:cNvPr id="57" name="群組 37"/>
          <p:cNvGrpSpPr/>
          <p:nvPr/>
        </p:nvGrpSpPr>
        <p:grpSpPr>
          <a:xfrm>
            <a:off x="5823624" y="4797152"/>
            <a:ext cx="654282" cy="504056"/>
            <a:chOff x="3639001" y="971906"/>
            <a:chExt cx="654282" cy="504056"/>
          </a:xfrm>
        </p:grpSpPr>
        <p:sp>
          <p:nvSpPr>
            <p:cNvPr id="61" name="橢圓 60"/>
            <p:cNvSpPr/>
            <p:nvPr/>
          </p:nvSpPr>
          <p:spPr>
            <a:xfrm>
              <a:off x="3714114" y="971906"/>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mc:AlternateContent xmlns:mc="http://schemas.openxmlformats.org/markup-compatibility/2006" xmlns:a14="http://schemas.microsoft.com/office/drawing/2010/main">
          <mc:Choice Requires="a14">
            <p:sp>
              <p:nvSpPr>
                <p:cNvPr id="25" name="矩形 53"/>
                <p:cNvSpPr/>
                <p:nvPr/>
              </p:nvSpPr>
              <p:spPr>
                <a:xfrm>
                  <a:off x="3639001" y="1013390"/>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−2</m:t>
                            </m:r>
                          </m:sub>
                        </m:sSub>
                      </m:oMath>
                    </m:oMathPara>
                  </a14:m>
                  <a:endParaRPr lang="zh-TW" altLang="en-US" dirty="0"/>
                </a:p>
              </p:txBody>
            </p:sp>
          </mc:Choice>
          <mc:Fallback xmlns="">
            <p:sp>
              <p:nvSpPr>
                <p:cNvPr id="62" name="矩形 61"/>
                <p:cNvSpPr>
                  <a:spLocks noRot="1" noChangeAspect="1" noMove="1" noResize="1" noEditPoints="1" noAdjustHandles="1" noChangeArrowheads="1" noChangeShapeType="1" noTextEdit="1"/>
                </p:cNvSpPr>
                <p:nvPr/>
              </p:nvSpPr>
              <p:spPr>
                <a:xfrm>
                  <a:off x="3639001" y="1013390"/>
                  <a:ext cx="654282" cy="369332"/>
                </a:xfrm>
                <a:prstGeom prst="rect">
                  <a:avLst/>
                </a:prstGeom>
                <a:blipFill rotWithShape="1">
                  <a:blip r:embed="rId7" cstate="print"/>
                  <a:stretch>
                    <a:fillRect b="-3333"/>
                  </a:stretch>
                </a:blipFill>
              </p:spPr>
              <p:txBody>
                <a:bodyPr/>
                <a:lstStyle/>
                <a:p>
                  <a:r>
                    <a:rPr lang="zh-TW" altLang="en-US">
                      <a:noFill/>
                    </a:rPr>
                    <a:t> </a:t>
                  </a:r>
                </a:p>
              </p:txBody>
            </p:sp>
          </mc:Fallback>
        </mc:AlternateContent>
      </p:grpSp>
      <p:sp>
        <p:nvSpPr>
          <p:cNvPr id="59" name="橢圓 58"/>
          <p:cNvSpPr/>
          <p:nvPr/>
        </p:nvSpPr>
        <p:spPr>
          <a:xfrm>
            <a:off x="6636861" y="4797152"/>
            <a:ext cx="504056" cy="504056"/>
          </a:xfrm>
          <a:prstGeom prst="ellipse">
            <a:avLst/>
          </a:prstGeom>
          <a:solidFill>
            <a:schemeClr val="bg1">
              <a:lumMod val="75000"/>
              <a:lumOff val="2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p:sp>
        <p:nvSpPr>
          <p:cNvPr id="60" name="矩形 59"/>
          <p:cNvSpPr>
            <a:spLocks noRot="1" noChangeAspect="1" noMove="1" noResize="1" noEditPoints="1" noAdjustHandles="1" noChangeArrowheads="1" noChangeShapeType="1" noTextEdit="1"/>
          </p:cNvSpPr>
          <p:nvPr/>
        </p:nvSpPr>
        <p:spPr>
          <a:xfrm>
            <a:off x="6561748" y="4849305"/>
            <a:ext cx="654282" cy="369332"/>
          </a:xfrm>
          <a:prstGeom prst="rect">
            <a:avLst/>
          </a:prstGeom>
          <a:blipFill rotWithShape="1">
            <a:blip r:embed="rId10" cstate="print"/>
            <a:stretch>
              <a:fillRect b="-1639"/>
            </a:stretch>
          </a:blipFill>
        </p:spPr>
        <p:txBody>
          <a:bodyPr/>
          <a:lstStyle/>
          <a:p>
            <a:r>
              <a:rPr lang="zh-TW" altLang="en-US">
                <a:noFill/>
              </a:rPr>
              <a:t> </a:t>
            </a:r>
          </a:p>
        </p:txBody>
      </p:sp>
      <p:sp>
        <p:nvSpPr>
          <p:cNvPr id="71" name="矩形 70"/>
          <p:cNvSpPr/>
          <p:nvPr/>
        </p:nvSpPr>
        <p:spPr>
          <a:xfrm>
            <a:off x="2915816" y="2996952"/>
            <a:ext cx="2160240" cy="792088"/>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2" name="矩形 71"/>
          <p:cNvSpPr/>
          <p:nvPr/>
        </p:nvSpPr>
        <p:spPr>
          <a:xfrm>
            <a:off x="5148064" y="2996952"/>
            <a:ext cx="2880320" cy="792088"/>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3" name="矩形 72"/>
          <p:cNvSpPr/>
          <p:nvPr/>
        </p:nvSpPr>
        <p:spPr>
          <a:xfrm>
            <a:off x="1475656" y="2996952"/>
            <a:ext cx="1368152" cy="792088"/>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4" name="矩形 73"/>
          <p:cNvSpPr/>
          <p:nvPr/>
        </p:nvSpPr>
        <p:spPr>
          <a:xfrm>
            <a:off x="1475656" y="4653136"/>
            <a:ext cx="4320480" cy="792088"/>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5" name="矩形 74"/>
          <p:cNvSpPr/>
          <p:nvPr/>
        </p:nvSpPr>
        <p:spPr>
          <a:xfrm>
            <a:off x="5868144" y="4653136"/>
            <a:ext cx="2160240" cy="792088"/>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6" name="文字方塊 75"/>
          <p:cNvSpPr txBox="1"/>
          <p:nvPr/>
        </p:nvSpPr>
        <p:spPr>
          <a:xfrm>
            <a:off x="3318782" y="2636912"/>
            <a:ext cx="1901290" cy="369332"/>
          </a:xfrm>
          <a:prstGeom prst="rect">
            <a:avLst/>
          </a:prstGeom>
          <a:noFill/>
        </p:spPr>
        <p:txBody>
          <a:bodyPr wrap="none" rtlCol="0">
            <a:spAutoFit/>
          </a:bodyPr>
          <a:lstStyle/>
          <a:p>
            <a:r>
              <a:rPr lang="en-US" altLang="zh-TW" dirty="0" smtClean="0">
                <a:solidFill>
                  <a:schemeClr val="accent3">
                    <a:lumMod val="40000"/>
                    <a:lumOff val="60000"/>
                  </a:schemeClr>
                </a:solidFill>
              </a:rPr>
              <a:t>Important cluster?</a:t>
            </a:r>
            <a:endParaRPr lang="zh-TW" altLang="en-US" dirty="0">
              <a:solidFill>
                <a:schemeClr val="accent3">
                  <a:lumMod val="40000"/>
                  <a:lumOff val="60000"/>
                </a:schemeClr>
              </a:solidFill>
            </a:endParaRPr>
          </a:p>
        </p:txBody>
      </p:sp>
      <p:sp>
        <p:nvSpPr>
          <p:cNvPr id="77" name="文字方塊 76"/>
          <p:cNvSpPr txBox="1"/>
          <p:nvPr/>
        </p:nvSpPr>
        <p:spPr>
          <a:xfrm>
            <a:off x="5652120" y="2636912"/>
            <a:ext cx="2125710" cy="369332"/>
          </a:xfrm>
          <a:prstGeom prst="rect">
            <a:avLst/>
          </a:prstGeom>
          <a:noFill/>
        </p:spPr>
        <p:txBody>
          <a:bodyPr wrap="none" rtlCol="0">
            <a:spAutoFit/>
          </a:bodyPr>
          <a:lstStyle/>
          <a:p>
            <a:r>
              <a:rPr lang="en-US" altLang="zh-TW" dirty="0" smtClean="0">
                <a:solidFill>
                  <a:schemeClr val="accent3">
                    <a:lumMod val="40000"/>
                    <a:lumOff val="60000"/>
                  </a:schemeClr>
                </a:solidFill>
              </a:rPr>
              <a:t>unimportant cluster?</a:t>
            </a:r>
            <a:endParaRPr lang="zh-TW" altLang="en-US" dirty="0">
              <a:solidFill>
                <a:schemeClr val="accent3">
                  <a:lumMod val="40000"/>
                  <a:lumOff val="60000"/>
                </a:schemeClr>
              </a:solidFill>
            </a:endParaRPr>
          </a:p>
        </p:txBody>
      </p:sp>
      <p:sp>
        <p:nvSpPr>
          <p:cNvPr id="28" name="文字方塊 27"/>
          <p:cNvSpPr txBox="1"/>
          <p:nvPr/>
        </p:nvSpPr>
        <p:spPr>
          <a:xfrm>
            <a:off x="4528893" y="5478324"/>
            <a:ext cx="2886111" cy="369332"/>
          </a:xfrm>
          <a:prstGeom prst="rect">
            <a:avLst/>
          </a:prstGeom>
          <a:noFill/>
        </p:spPr>
        <p:txBody>
          <a:bodyPr wrap="none" rtlCol="0">
            <a:spAutoFit/>
          </a:bodyPr>
          <a:lstStyle/>
          <a:p>
            <a:r>
              <a:rPr lang="en-US" altLang="zh-TW" dirty="0" smtClean="0">
                <a:solidFill>
                  <a:schemeClr val="accent3">
                    <a:lumMod val="40000"/>
                    <a:lumOff val="60000"/>
                  </a:schemeClr>
                </a:solidFill>
              </a:rPr>
              <a:t>Representative of the cluster</a:t>
            </a:r>
            <a:endParaRPr lang="zh-TW" altLang="en-US" dirty="0">
              <a:solidFill>
                <a:schemeClr val="accent3">
                  <a:lumMod val="40000"/>
                  <a:lumOff val="60000"/>
                </a:schemeClr>
              </a:solidFill>
            </a:endParaRPr>
          </a:p>
        </p:txBody>
      </p:sp>
      <p:cxnSp>
        <p:nvCxnSpPr>
          <p:cNvPr id="30" name="直線單箭頭接點 29"/>
          <p:cNvCxnSpPr>
            <a:stCxn id="28" idx="1"/>
            <a:endCxn id="65" idx="4"/>
          </p:cNvCxnSpPr>
          <p:nvPr/>
        </p:nvCxnSpPr>
        <p:spPr>
          <a:xfrm flipH="1" flipV="1">
            <a:off x="2540921" y="5313245"/>
            <a:ext cx="1987972" cy="349745"/>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單箭頭接點 31"/>
          <p:cNvCxnSpPr>
            <a:stCxn id="28" idx="3"/>
            <a:endCxn id="59" idx="4"/>
          </p:cNvCxnSpPr>
          <p:nvPr/>
        </p:nvCxnSpPr>
        <p:spPr>
          <a:xfrm flipH="1" flipV="1">
            <a:off x="6888889" y="5301208"/>
            <a:ext cx="526115" cy="361782"/>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460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par>
                                <p:cTn id="31" presetID="10"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par>
                                <p:cTn id="34" presetID="10"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par>
                                <p:cTn id="37" presetID="10"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par>
                                <p:cTn id="40" presetID="10" presetClass="entr" presetSubtype="0" fill="hold" nodeType="with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par>
                                <p:cTn id="43" presetID="10" presetClass="entr" presetSubtype="0" fill="hold"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fade">
                                      <p:cBhvr>
                                        <p:cTn id="45" dur="500"/>
                                        <p:tgtEl>
                                          <p:spTgt spid="38"/>
                                        </p:tgtEl>
                                      </p:cBhvr>
                                    </p:animEffect>
                                  </p:childTnLst>
                                </p:cTn>
                              </p:par>
                              <p:par>
                                <p:cTn id="46" presetID="10" presetClass="entr" presetSubtype="0" fill="hold" nodeType="with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fade">
                                      <p:cBhvr>
                                        <p:cTn id="48" dur="500"/>
                                        <p:tgtEl>
                                          <p:spTgt spid="41"/>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mph" presetSubtype="2" fill="hold" nodeType="clickEffect">
                                  <p:stCondLst>
                                    <p:cond delay="0"/>
                                  </p:stCondLst>
                                  <p:childTnLst>
                                    <p:animClr clrSpc="rgb" dir="cw">
                                      <p:cBhvr>
                                        <p:cTn id="52" dur="500" fill="hold"/>
                                        <p:tgtEl>
                                          <p:spTgt spid="8"/>
                                        </p:tgtEl>
                                        <p:attrNameLst>
                                          <p:attrName>fillcolor</p:attrName>
                                        </p:attrNameLst>
                                      </p:cBhvr>
                                      <p:to>
                                        <a:schemeClr val="accent1"/>
                                      </p:to>
                                    </p:animClr>
                                    <p:set>
                                      <p:cBhvr>
                                        <p:cTn id="53" dur="500" fill="hold"/>
                                        <p:tgtEl>
                                          <p:spTgt spid="8"/>
                                        </p:tgtEl>
                                        <p:attrNameLst>
                                          <p:attrName>fill.type</p:attrName>
                                        </p:attrNameLst>
                                      </p:cBhvr>
                                      <p:to>
                                        <p:strVal val="solid"/>
                                      </p:to>
                                    </p:set>
                                    <p:set>
                                      <p:cBhvr>
                                        <p:cTn id="54" dur="500" fill="hold"/>
                                        <p:tgtEl>
                                          <p:spTgt spid="8"/>
                                        </p:tgtEl>
                                        <p:attrNameLst>
                                          <p:attrName>fill.on</p:attrName>
                                        </p:attrNameLst>
                                      </p:cBhvr>
                                      <p:to>
                                        <p:strVal val="true"/>
                                      </p:to>
                                    </p:set>
                                  </p:childTnLst>
                                </p:cTn>
                              </p:par>
                              <p:par>
                                <p:cTn id="55" presetID="1" presetClass="emph" presetSubtype="2" fill="hold" nodeType="withEffect">
                                  <p:stCondLst>
                                    <p:cond delay="0"/>
                                  </p:stCondLst>
                                  <p:childTnLst>
                                    <p:animClr clrSpc="rgb" dir="cw">
                                      <p:cBhvr>
                                        <p:cTn id="56" dur="500" fill="hold"/>
                                        <p:tgtEl>
                                          <p:spTgt spid="11"/>
                                        </p:tgtEl>
                                        <p:attrNameLst>
                                          <p:attrName>fillcolor</p:attrName>
                                        </p:attrNameLst>
                                      </p:cBhvr>
                                      <p:to>
                                        <a:schemeClr val="accent1"/>
                                      </p:to>
                                    </p:animClr>
                                    <p:set>
                                      <p:cBhvr>
                                        <p:cTn id="57" dur="500" fill="hold"/>
                                        <p:tgtEl>
                                          <p:spTgt spid="11"/>
                                        </p:tgtEl>
                                        <p:attrNameLst>
                                          <p:attrName>fill.type</p:attrName>
                                        </p:attrNameLst>
                                      </p:cBhvr>
                                      <p:to>
                                        <p:strVal val="solid"/>
                                      </p:to>
                                    </p:set>
                                    <p:set>
                                      <p:cBhvr>
                                        <p:cTn id="58" dur="500" fill="hold"/>
                                        <p:tgtEl>
                                          <p:spTgt spid="11"/>
                                        </p:tgtEl>
                                        <p:attrNameLst>
                                          <p:attrName>fill.on</p:attrName>
                                        </p:attrNameLst>
                                      </p:cBhvr>
                                      <p:to>
                                        <p:strVal val="true"/>
                                      </p:to>
                                    </p:set>
                                  </p:childTnLst>
                                </p:cTn>
                              </p:par>
                              <p:par>
                                <p:cTn id="59" presetID="1" presetClass="emph" presetSubtype="2" fill="hold" nodeType="withEffect">
                                  <p:stCondLst>
                                    <p:cond delay="0"/>
                                  </p:stCondLst>
                                  <p:childTnLst>
                                    <p:animClr clrSpc="rgb" dir="cw">
                                      <p:cBhvr>
                                        <p:cTn id="60" dur="500" fill="hold"/>
                                        <p:tgtEl>
                                          <p:spTgt spid="14"/>
                                        </p:tgtEl>
                                        <p:attrNameLst>
                                          <p:attrName>fillcolor</p:attrName>
                                        </p:attrNameLst>
                                      </p:cBhvr>
                                      <p:to>
                                        <a:schemeClr val="accent1"/>
                                      </p:to>
                                    </p:animClr>
                                    <p:set>
                                      <p:cBhvr>
                                        <p:cTn id="61" dur="500" fill="hold"/>
                                        <p:tgtEl>
                                          <p:spTgt spid="14"/>
                                        </p:tgtEl>
                                        <p:attrNameLst>
                                          <p:attrName>fill.type</p:attrName>
                                        </p:attrNameLst>
                                      </p:cBhvr>
                                      <p:to>
                                        <p:strVal val="solid"/>
                                      </p:to>
                                    </p:set>
                                    <p:set>
                                      <p:cBhvr>
                                        <p:cTn id="62" dur="500" fill="hold"/>
                                        <p:tgtEl>
                                          <p:spTgt spid="14"/>
                                        </p:tgtEl>
                                        <p:attrNameLst>
                                          <p:attrName>fill.on</p:attrName>
                                        </p:attrNameLst>
                                      </p:cBhvr>
                                      <p:to>
                                        <p:strVal val="tru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72"/>
                                        </p:tgtEl>
                                        <p:attrNameLst>
                                          <p:attrName>style.visibility</p:attrName>
                                        </p:attrNameLst>
                                      </p:cBhvr>
                                      <p:to>
                                        <p:strVal val="visible"/>
                                      </p:to>
                                    </p:set>
                                    <p:anim calcmode="lin" valueType="num">
                                      <p:cBhvr additive="base">
                                        <p:cTn id="67" dur="500" fill="hold"/>
                                        <p:tgtEl>
                                          <p:spTgt spid="72"/>
                                        </p:tgtEl>
                                        <p:attrNameLst>
                                          <p:attrName>ppt_x</p:attrName>
                                        </p:attrNameLst>
                                      </p:cBhvr>
                                      <p:tavLst>
                                        <p:tav tm="0">
                                          <p:val>
                                            <p:strVal val="#ppt_x"/>
                                          </p:val>
                                        </p:tav>
                                        <p:tav tm="100000">
                                          <p:val>
                                            <p:strVal val="#ppt_x"/>
                                          </p:val>
                                        </p:tav>
                                      </p:tavLst>
                                    </p:anim>
                                    <p:anim calcmode="lin" valueType="num">
                                      <p:cBhvr additive="base">
                                        <p:cTn id="68" dur="500" fill="hold"/>
                                        <p:tgtEl>
                                          <p:spTgt spid="72"/>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71"/>
                                        </p:tgtEl>
                                        <p:attrNameLst>
                                          <p:attrName>style.visibility</p:attrName>
                                        </p:attrNameLst>
                                      </p:cBhvr>
                                      <p:to>
                                        <p:strVal val="visible"/>
                                      </p:to>
                                    </p:set>
                                    <p:anim calcmode="lin" valueType="num">
                                      <p:cBhvr additive="base">
                                        <p:cTn id="71" dur="500" fill="hold"/>
                                        <p:tgtEl>
                                          <p:spTgt spid="71"/>
                                        </p:tgtEl>
                                        <p:attrNameLst>
                                          <p:attrName>ppt_x</p:attrName>
                                        </p:attrNameLst>
                                      </p:cBhvr>
                                      <p:tavLst>
                                        <p:tav tm="0">
                                          <p:val>
                                            <p:strVal val="#ppt_x"/>
                                          </p:val>
                                        </p:tav>
                                        <p:tav tm="100000">
                                          <p:val>
                                            <p:strVal val="#ppt_x"/>
                                          </p:val>
                                        </p:tav>
                                      </p:tavLst>
                                    </p:anim>
                                    <p:anim calcmode="lin" valueType="num">
                                      <p:cBhvr additive="base">
                                        <p:cTn id="72" dur="500" fill="hold"/>
                                        <p:tgtEl>
                                          <p:spTgt spid="71"/>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73"/>
                                        </p:tgtEl>
                                        <p:attrNameLst>
                                          <p:attrName>style.visibility</p:attrName>
                                        </p:attrNameLst>
                                      </p:cBhvr>
                                      <p:to>
                                        <p:strVal val="visible"/>
                                      </p:to>
                                    </p:set>
                                    <p:anim calcmode="lin" valueType="num">
                                      <p:cBhvr additive="base">
                                        <p:cTn id="75" dur="500" fill="hold"/>
                                        <p:tgtEl>
                                          <p:spTgt spid="73"/>
                                        </p:tgtEl>
                                        <p:attrNameLst>
                                          <p:attrName>ppt_x</p:attrName>
                                        </p:attrNameLst>
                                      </p:cBhvr>
                                      <p:tavLst>
                                        <p:tav tm="0">
                                          <p:val>
                                            <p:strVal val="#ppt_x"/>
                                          </p:val>
                                        </p:tav>
                                        <p:tav tm="100000">
                                          <p:val>
                                            <p:strVal val="#ppt_x"/>
                                          </p:val>
                                        </p:tav>
                                      </p:tavLst>
                                    </p:anim>
                                    <p:anim calcmode="lin" valueType="num">
                                      <p:cBhvr additive="base">
                                        <p:cTn id="76"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77"/>
                                        </p:tgtEl>
                                        <p:attrNameLst>
                                          <p:attrName>style.visibility</p:attrName>
                                        </p:attrNameLst>
                                      </p:cBhvr>
                                      <p:to>
                                        <p:strVal val="visible"/>
                                      </p:to>
                                    </p:set>
                                    <p:anim calcmode="lin" valueType="num">
                                      <p:cBhvr additive="base">
                                        <p:cTn id="81" dur="500" fill="hold"/>
                                        <p:tgtEl>
                                          <p:spTgt spid="77"/>
                                        </p:tgtEl>
                                        <p:attrNameLst>
                                          <p:attrName>ppt_x</p:attrName>
                                        </p:attrNameLst>
                                      </p:cBhvr>
                                      <p:tavLst>
                                        <p:tav tm="0">
                                          <p:val>
                                            <p:strVal val="#ppt_x"/>
                                          </p:val>
                                        </p:tav>
                                        <p:tav tm="100000">
                                          <p:val>
                                            <p:strVal val="#ppt_x"/>
                                          </p:val>
                                        </p:tav>
                                      </p:tavLst>
                                    </p:anim>
                                    <p:anim calcmode="lin" valueType="num">
                                      <p:cBhvr additive="base">
                                        <p:cTn id="82" dur="500" fill="hold"/>
                                        <p:tgtEl>
                                          <p:spTgt spid="77"/>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76"/>
                                        </p:tgtEl>
                                        <p:attrNameLst>
                                          <p:attrName>style.visibility</p:attrName>
                                        </p:attrNameLst>
                                      </p:cBhvr>
                                      <p:to>
                                        <p:strVal val="visible"/>
                                      </p:to>
                                    </p:set>
                                    <p:anim calcmode="lin" valueType="num">
                                      <p:cBhvr additive="base">
                                        <p:cTn id="85" dur="500" fill="hold"/>
                                        <p:tgtEl>
                                          <p:spTgt spid="76"/>
                                        </p:tgtEl>
                                        <p:attrNameLst>
                                          <p:attrName>ppt_x</p:attrName>
                                        </p:attrNameLst>
                                      </p:cBhvr>
                                      <p:tavLst>
                                        <p:tav tm="0">
                                          <p:val>
                                            <p:strVal val="#ppt_x"/>
                                          </p:val>
                                        </p:tav>
                                        <p:tav tm="100000">
                                          <p:val>
                                            <p:strVal val="#ppt_x"/>
                                          </p:val>
                                        </p:tav>
                                      </p:tavLst>
                                    </p:anim>
                                    <p:anim calcmode="lin" valueType="num">
                                      <p:cBhvr additive="base">
                                        <p:cTn id="86"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5">
                                            <p:txEl>
                                              <p:pRg st="4" end="4"/>
                                            </p:txEl>
                                          </p:spTgt>
                                        </p:tgtEl>
                                        <p:attrNameLst>
                                          <p:attrName>style.visibility</p:attrName>
                                        </p:attrNameLst>
                                      </p:cBhvr>
                                      <p:to>
                                        <p:strVal val="visible"/>
                                      </p:to>
                                    </p:set>
                                    <p:animEffect transition="in" filter="fade">
                                      <p:cBhvr>
                                        <p:cTn id="91" dur="500"/>
                                        <p:tgtEl>
                                          <p:spTgt spid="5">
                                            <p:txEl>
                                              <p:pRg st="4" end="4"/>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46"/>
                                        </p:tgtEl>
                                        <p:attrNameLst>
                                          <p:attrName>style.visibility</p:attrName>
                                        </p:attrNameLst>
                                      </p:cBhvr>
                                      <p:to>
                                        <p:strVal val="visible"/>
                                      </p:to>
                                    </p:set>
                                    <p:animEffect transition="in" filter="fade">
                                      <p:cBhvr>
                                        <p:cTn id="96" dur="500"/>
                                        <p:tgtEl>
                                          <p:spTgt spid="46"/>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47"/>
                                        </p:tgtEl>
                                        <p:attrNameLst>
                                          <p:attrName>style.visibility</p:attrName>
                                        </p:attrNameLst>
                                      </p:cBhvr>
                                      <p:to>
                                        <p:strVal val="visible"/>
                                      </p:to>
                                    </p:set>
                                    <p:animEffect transition="in" filter="fade">
                                      <p:cBhvr>
                                        <p:cTn id="99" dur="500"/>
                                        <p:tgtEl>
                                          <p:spTgt spid="47"/>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fade">
                                      <p:cBhvr>
                                        <p:cTn id="102" dur="500"/>
                                        <p:tgtEl>
                                          <p:spTgt spid="48"/>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fade">
                                      <p:cBhvr>
                                        <p:cTn id="105" dur="500"/>
                                        <p:tgtEl>
                                          <p:spTgt spid="49"/>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50"/>
                                        </p:tgtEl>
                                        <p:attrNameLst>
                                          <p:attrName>style.visibility</p:attrName>
                                        </p:attrNameLst>
                                      </p:cBhvr>
                                      <p:to>
                                        <p:strVal val="visible"/>
                                      </p:to>
                                    </p:set>
                                    <p:animEffect transition="in" filter="fade">
                                      <p:cBhvr>
                                        <p:cTn id="108" dur="500"/>
                                        <p:tgtEl>
                                          <p:spTgt spid="50"/>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51"/>
                                        </p:tgtEl>
                                        <p:attrNameLst>
                                          <p:attrName>style.visibility</p:attrName>
                                        </p:attrNameLst>
                                      </p:cBhvr>
                                      <p:to>
                                        <p:strVal val="visible"/>
                                      </p:to>
                                    </p:set>
                                    <p:animEffect transition="in" filter="fade">
                                      <p:cBhvr>
                                        <p:cTn id="111" dur="500"/>
                                        <p:tgtEl>
                                          <p:spTgt spid="51"/>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52"/>
                                        </p:tgtEl>
                                        <p:attrNameLst>
                                          <p:attrName>style.visibility</p:attrName>
                                        </p:attrNameLst>
                                      </p:cBhvr>
                                      <p:to>
                                        <p:strVal val="visible"/>
                                      </p:to>
                                    </p:set>
                                    <p:animEffect transition="in" filter="fade">
                                      <p:cBhvr>
                                        <p:cTn id="114" dur="500"/>
                                        <p:tgtEl>
                                          <p:spTgt spid="52"/>
                                        </p:tgtEl>
                                      </p:cBhvr>
                                    </p:animEffect>
                                  </p:childTnLst>
                                </p:cTn>
                              </p:par>
                              <p:par>
                                <p:cTn id="115" presetID="10" presetClass="entr" presetSubtype="0" fill="hold"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500"/>
                                        <p:tgtEl>
                                          <p:spTgt spid="53"/>
                                        </p:tgtEl>
                                      </p:cBhvr>
                                    </p:animEffect>
                                  </p:childTnLst>
                                </p:cTn>
                              </p:par>
                              <p:par>
                                <p:cTn id="118" presetID="10" presetClass="entr" presetSubtype="0" fill="hold" nodeType="withEffect">
                                  <p:stCondLst>
                                    <p:cond delay="0"/>
                                  </p:stCondLst>
                                  <p:childTnLst>
                                    <p:set>
                                      <p:cBhvr>
                                        <p:cTn id="119" dur="1" fill="hold">
                                          <p:stCondLst>
                                            <p:cond delay="0"/>
                                          </p:stCondLst>
                                        </p:cTn>
                                        <p:tgtEl>
                                          <p:spTgt spid="54"/>
                                        </p:tgtEl>
                                        <p:attrNameLst>
                                          <p:attrName>style.visibility</p:attrName>
                                        </p:attrNameLst>
                                      </p:cBhvr>
                                      <p:to>
                                        <p:strVal val="visible"/>
                                      </p:to>
                                    </p:set>
                                    <p:animEffect transition="in" filter="fade">
                                      <p:cBhvr>
                                        <p:cTn id="120" dur="500"/>
                                        <p:tgtEl>
                                          <p:spTgt spid="54"/>
                                        </p:tgtEl>
                                      </p:cBhvr>
                                    </p:animEffect>
                                  </p:childTnLst>
                                </p:cTn>
                              </p:par>
                              <p:par>
                                <p:cTn id="121" presetID="10" presetClass="entr" presetSubtype="0" fill="hold" nodeType="withEffect">
                                  <p:stCondLst>
                                    <p:cond delay="0"/>
                                  </p:stCondLst>
                                  <p:childTnLst>
                                    <p:set>
                                      <p:cBhvr>
                                        <p:cTn id="122" dur="1" fill="hold">
                                          <p:stCondLst>
                                            <p:cond delay="0"/>
                                          </p:stCondLst>
                                        </p:cTn>
                                        <p:tgtEl>
                                          <p:spTgt spid="56"/>
                                        </p:tgtEl>
                                        <p:attrNameLst>
                                          <p:attrName>style.visibility</p:attrName>
                                        </p:attrNameLst>
                                      </p:cBhvr>
                                      <p:to>
                                        <p:strVal val="visible"/>
                                      </p:to>
                                    </p:set>
                                    <p:animEffect transition="in" filter="fade">
                                      <p:cBhvr>
                                        <p:cTn id="123" dur="500"/>
                                        <p:tgtEl>
                                          <p:spTgt spid="56"/>
                                        </p:tgtEl>
                                      </p:cBhvr>
                                    </p:animEffect>
                                  </p:childTnLst>
                                </p:cTn>
                              </p:par>
                              <p:par>
                                <p:cTn id="124" presetID="10" presetClass="entr" presetSubtype="0" fill="hold" nodeType="withEffect">
                                  <p:stCondLst>
                                    <p:cond delay="0"/>
                                  </p:stCondLst>
                                  <p:childTnLst>
                                    <p:set>
                                      <p:cBhvr>
                                        <p:cTn id="125" dur="1" fill="hold">
                                          <p:stCondLst>
                                            <p:cond delay="0"/>
                                          </p:stCondLst>
                                        </p:cTn>
                                        <p:tgtEl>
                                          <p:spTgt spid="57"/>
                                        </p:tgtEl>
                                        <p:attrNameLst>
                                          <p:attrName>style.visibility</p:attrName>
                                        </p:attrNameLst>
                                      </p:cBhvr>
                                      <p:to>
                                        <p:strVal val="visible"/>
                                      </p:to>
                                    </p:set>
                                    <p:animEffect transition="in" filter="fade">
                                      <p:cBhvr>
                                        <p:cTn id="126" dur="500"/>
                                        <p:tgtEl>
                                          <p:spTgt spid="57"/>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65"/>
                                        </p:tgtEl>
                                        <p:attrNameLst>
                                          <p:attrName>style.visibility</p:attrName>
                                        </p:attrNameLst>
                                      </p:cBhvr>
                                      <p:to>
                                        <p:strVal val="visible"/>
                                      </p:to>
                                    </p:set>
                                    <p:animEffect transition="in" filter="fade">
                                      <p:cBhvr>
                                        <p:cTn id="129" dur="500"/>
                                        <p:tgtEl>
                                          <p:spTgt spid="65"/>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66"/>
                                        </p:tgtEl>
                                        <p:attrNameLst>
                                          <p:attrName>style.visibility</p:attrName>
                                        </p:attrNameLst>
                                      </p:cBhvr>
                                      <p:to>
                                        <p:strVal val="visible"/>
                                      </p:to>
                                    </p:set>
                                    <p:animEffect transition="in" filter="fade">
                                      <p:cBhvr>
                                        <p:cTn id="132" dur="500"/>
                                        <p:tgtEl>
                                          <p:spTgt spid="66"/>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59"/>
                                        </p:tgtEl>
                                        <p:attrNameLst>
                                          <p:attrName>style.visibility</p:attrName>
                                        </p:attrNameLst>
                                      </p:cBhvr>
                                      <p:to>
                                        <p:strVal val="visible"/>
                                      </p:to>
                                    </p:set>
                                    <p:animEffect transition="in" filter="fade">
                                      <p:cBhvr>
                                        <p:cTn id="135" dur="500"/>
                                        <p:tgtEl>
                                          <p:spTgt spid="59"/>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60"/>
                                        </p:tgtEl>
                                        <p:attrNameLst>
                                          <p:attrName>style.visibility</p:attrName>
                                        </p:attrNameLst>
                                      </p:cBhvr>
                                      <p:to>
                                        <p:strVal val="visible"/>
                                      </p:to>
                                    </p:set>
                                    <p:animEffect transition="in" filter="fade">
                                      <p:cBhvr>
                                        <p:cTn id="138" dur="500"/>
                                        <p:tgtEl>
                                          <p:spTgt spid="60"/>
                                        </p:tgtEl>
                                      </p:cBhvr>
                                    </p:animEffect>
                                  </p:childTnLst>
                                </p:cTn>
                              </p:par>
                            </p:childTnLst>
                          </p:cTn>
                        </p:par>
                      </p:childTnLst>
                    </p:cTn>
                  </p:par>
                  <p:par>
                    <p:cTn id="139" fill="hold">
                      <p:stCondLst>
                        <p:cond delay="indefinite"/>
                      </p:stCondLst>
                      <p:childTnLst>
                        <p:par>
                          <p:cTn id="140" fill="hold">
                            <p:stCondLst>
                              <p:cond delay="0"/>
                            </p:stCondLst>
                            <p:childTnLst>
                              <p:par>
                                <p:cTn id="141" presetID="1" presetClass="emph" presetSubtype="2" fill="hold" nodeType="clickEffect">
                                  <p:stCondLst>
                                    <p:cond delay="0"/>
                                  </p:stCondLst>
                                  <p:childTnLst>
                                    <p:animClr clrSpc="rgb" dir="cw">
                                      <p:cBhvr>
                                        <p:cTn id="142" dur="500" fill="hold"/>
                                        <p:tgtEl>
                                          <p:spTgt spid="65"/>
                                        </p:tgtEl>
                                        <p:attrNameLst>
                                          <p:attrName>fillcolor</p:attrName>
                                        </p:attrNameLst>
                                      </p:cBhvr>
                                      <p:to>
                                        <a:schemeClr val="accent1"/>
                                      </p:to>
                                    </p:animClr>
                                    <p:set>
                                      <p:cBhvr>
                                        <p:cTn id="143" dur="500" fill="hold"/>
                                        <p:tgtEl>
                                          <p:spTgt spid="65"/>
                                        </p:tgtEl>
                                        <p:attrNameLst>
                                          <p:attrName>fill.type</p:attrName>
                                        </p:attrNameLst>
                                      </p:cBhvr>
                                      <p:to>
                                        <p:strVal val="solid"/>
                                      </p:to>
                                    </p:set>
                                    <p:set>
                                      <p:cBhvr>
                                        <p:cTn id="144" dur="500" fill="hold"/>
                                        <p:tgtEl>
                                          <p:spTgt spid="65"/>
                                        </p:tgtEl>
                                        <p:attrNameLst>
                                          <p:attrName>fill.on</p:attrName>
                                        </p:attrNameLst>
                                      </p:cBhvr>
                                      <p:to>
                                        <p:strVal val="true"/>
                                      </p:to>
                                    </p:set>
                                  </p:childTnLst>
                                </p:cTn>
                              </p:par>
                              <p:par>
                                <p:cTn id="145" presetID="1" presetClass="emph" presetSubtype="2" fill="hold" nodeType="withEffect">
                                  <p:stCondLst>
                                    <p:cond delay="0"/>
                                  </p:stCondLst>
                                  <p:childTnLst>
                                    <p:animClr clrSpc="rgb" dir="cw">
                                      <p:cBhvr>
                                        <p:cTn id="146" dur="500" fill="hold"/>
                                        <p:tgtEl>
                                          <p:spTgt spid="59"/>
                                        </p:tgtEl>
                                        <p:attrNameLst>
                                          <p:attrName>fillcolor</p:attrName>
                                        </p:attrNameLst>
                                      </p:cBhvr>
                                      <p:to>
                                        <a:schemeClr val="accent1"/>
                                      </p:to>
                                    </p:animClr>
                                    <p:set>
                                      <p:cBhvr>
                                        <p:cTn id="147" dur="500" fill="hold"/>
                                        <p:tgtEl>
                                          <p:spTgt spid="59"/>
                                        </p:tgtEl>
                                        <p:attrNameLst>
                                          <p:attrName>fill.type</p:attrName>
                                        </p:attrNameLst>
                                      </p:cBhvr>
                                      <p:to>
                                        <p:strVal val="solid"/>
                                      </p:to>
                                    </p:set>
                                    <p:set>
                                      <p:cBhvr>
                                        <p:cTn id="148" dur="500" fill="hold"/>
                                        <p:tgtEl>
                                          <p:spTgt spid="59"/>
                                        </p:tgtEl>
                                        <p:attrNameLst>
                                          <p:attrName>fill.on</p:attrName>
                                        </p:attrNameLst>
                                      </p:cBhvr>
                                      <p:to>
                                        <p:strVal val="true"/>
                                      </p:to>
                                    </p:set>
                                  </p:childTnLst>
                                </p:cTn>
                              </p:par>
                            </p:childTnLst>
                          </p:cTn>
                        </p:par>
                      </p:childTnLst>
                    </p:cTn>
                  </p:par>
                  <p:par>
                    <p:cTn id="149" fill="hold">
                      <p:stCondLst>
                        <p:cond delay="indefinite"/>
                      </p:stCondLst>
                      <p:childTnLst>
                        <p:par>
                          <p:cTn id="150" fill="hold">
                            <p:stCondLst>
                              <p:cond delay="0"/>
                            </p:stCondLst>
                            <p:childTnLst>
                              <p:par>
                                <p:cTn id="151" presetID="2" presetClass="entr" presetSubtype="4" fill="hold" grpId="0" nodeType="clickEffect">
                                  <p:stCondLst>
                                    <p:cond delay="0"/>
                                  </p:stCondLst>
                                  <p:childTnLst>
                                    <p:set>
                                      <p:cBhvr>
                                        <p:cTn id="152" dur="1" fill="hold">
                                          <p:stCondLst>
                                            <p:cond delay="0"/>
                                          </p:stCondLst>
                                        </p:cTn>
                                        <p:tgtEl>
                                          <p:spTgt spid="75"/>
                                        </p:tgtEl>
                                        <p:attrNameLst>
                                          <p:attrName>style.visibility</p:attrName>
                                        </p:attrNameLst>
                                      </p:cBhvr>
                                      <p:to>
                                        <p:strVal val="visible"/>
                                      </p:to>
                                    </p:set>
                                    <p:anim calcmode="lin" valueType="num">
                                      <p:cBhvr additive="base">
                                        <p:cTn id="153" dur="500" fill="hold"/>
                                        <p:tgtEl>
                                          <p:spTgt spid="75"/>
                                        </p:tgtEl>
                                        <p:attrNameLst>
                                          <p:attrName>ppt_x</p:attrName>
                                        </p:attrNameLst>
                                      </p:cBhvr>
                                      <p:tavLst>
                                        <p:tav tm="0">
                                          <p:val>
                                            <p:strVal val="#ppt_x"/>
                                          </p:val>
                                        </p:tav>
                                        <p:tav tm="100000">
                                          <p:val>
                                            <p:strVal val="#ppt_x"/>
                                          </p:val>
                                        </p:tav>
                                      </p:tavLst>
                                    </p:anim>
                                    <p:anim calcmode="lin" valueType="num">
                                      <p:cBhvr additive="base">
                                        <p:cTn id="154" dur="500" fill="hold"/>
                                        <p:tgtEl>
                                          <p:spTgt spid="75"/>
                                        </p:tgtEl>
                                        <p:attrNameLst>
                                          <p:attrName>ppt_y</p:attrName>
                                        </p:attrNameLst>
                                      </p:cBhvr>
                                      <p:tavLst>
                                        <p:tav tm="0">
                                          <p:val>
                                            <p:strVal val="1+#ppt_h/2"/>
                                          </p:val>
                                        </p:tav>
                                        <p:tav tm="100000">
                                          <p:val>
                                            <p:strVal val="#ppt_y"/>
                                          </p:val>
                                        </p:tav>
                                      </p:tavLst>
                                    </p:anim>
                                  </p:childTnLst>
                                </p:cTn>
                              </p:par>
                              <p:par>
                                <p:cTn id="155" presetID="2" presetClass="entr" presetSubtype="4" fill="hold" grpId="0" nodeType="withEffect">
                                  <p:stCondLst>
                                    <p:cond delay="0"/>
                                  </p:stCondLst>
                                  <p:childTnLst>
                                    <p:set>
                                      <p:cBhvr>
                                        <p:cTn id="156" dur="1" fill="hold">
                                          <p:stCondLst>
                                            <p:cond delay="0"/>
                                          </p:stCondLst>
                                        </p:cTn>
                                        <p:tgtEl>
                                          <p:spTgt spid="74"/>
                                        </p:tgtEl>
                                        <p:attrNameLst>
                                          <p:attrName>style.visibility</p:attrName>
                                        </p:attrNameLst>
                                      </p:cBhvr>
                                      <p:to>
                                        <p:strVal val="visible"/>
                                      </p:to>
                                    </p:set>
                                    <p:anim calcmode="lin" valueType="num">
                                      <p:cBhvr additive="base">
                                        <p:cTn id="157" dur="500" fill="hold"/>
                                        <p:tgtEl>
                                          <p:spTgt spid="74"/>
                                        </p:tgtEl>
                                        <p:attrNameLst>
                                          <p:attrName>ppt_x</p:attrName>
                                        </p:attrNameLst>
                                      </p:cBhvr>
                                      <p:tavLst>
                                        <p:tav tm="0">
                                          <p:val>
                                            <p:strVal val="#ppt_x"/>
                                          </p:val>
                                        </p:tav>
                                        <p:tav tm="100000">
                                          <p:val>
                                            <p:strVal val="#ppt_x"/>
                                          </p:val>
                                        </p:tav>
                                      </p:tavLst>
                                    </p:anim>
                                    <p:anim calcmode="lin" valueType="num">
                                      <p:cBhvr additive="base">
                                        <p:cTn id="158"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28"/>
                                        </p:tgtEl>
                                        <p:attrNameLst>
                                          <p:attrName>style.visibility</p:attrName>
                                        </p:attrNameLst>
                                      </p:cBhvr>
                                      <p:to>
                                        <p:strVal val="visible"/>
                                      </p:to>
                                    </p:set>
                                    <p:anim calcmode="lin" valueType="num">
                                      <p:cBhvr additive="base">
                                        <p:cTn id="163" dur="500" fill="hold"/>
                                        <p:tgtEl>
                                          <p:spTgt spid="28"/>
                                        </p:tgtEl>
                                        <p:attrNameLst>
                                          <p:attrName>ppt_x</p:attrName>
                                        </p:attrNameLst>
                                      </p:cBhvr>
                                      <p:tavLst>
                                        <p:tav tm="0">
                                          <p:val>
                                            <p:strVal val="#ppt_x"/>
                                          </p:val>
                                        </p:tav>
                                        <p:tav tm="100000">
                                          <p:val>
                                            <p:strVal val="#ppt_x"/>
                                          </p:val>
                                        </p:tav>
                                      </p:tavLst>
                                    </p:anim>
                                    <p:anim calcmode="lin" valueType="num">
                                      <p:cBhvr additive="base">
                                        <p:cTn id="164" dur="500" fill="hold"/>
                                        <p:tgtEl>
                                          <p:spTgt spid="28"/>
                                        </p:tgtEl>
                                        <p:attrNameLst>
                                          <p:attrName>ppt_y</p:attrName>
                                        </p:attrNameLst>
                                      </p:cBhvr>
                                      <p:tavLst>
                                        <p:tav tm="0">
                                          <p:val>
                                            <p:strVal val="1+#ppt_h/2"/>
                                          </p:val>
                                        </p:tav>
                                        <p:tav tm="100000">
                                          <p:val>
                                            <p:strVal val="#ppt_y"/>
                                          </p:val>
                                        </p:tav>
                                      </p:tavLst>
                                    </p:anim>
                                  </p:childTnLst>
                                </p:cTn>
                              </p:par>
                              <p:par>
                                <p:cTn id="165" presetID="2" presetClass="entr" presetSubtype="4" fill="hold" nodeType="withEffect">
                                  <p:stCondLst>
                                    <p:cond delay="0"/>
                                  </p:stCondLst>
                                  <p:childTnLst>
                                    <p:set>
                                      <p:cBhvr>
                                        <p:cTn id="166" dur="1" fill="hold">
                                          <p:stCondLst>
                                            <p:cond delay="0"/>
                                          </p:stCondLst>
                                        </p:cTn>
                                        <p:tgtEl>
                                          <p:spTgt spid="30"/>
                                        </p:tgtEl>
                                        <p:attrNameLst>
                                          <p:attrName>style.visibility</p:attrName>
                                        </p:attrNameLst>
                                      </p:cBhvr>
                                      <p:to>
                                        <p:strVal val="visible"/>
                                      </p:to>
                                    </p:set>
                                    <p:anim calcmode="lin" valueType="num">
                                      <p:cBhvr additive="base">
                                        <p:cTn id="167" dur="500" fill="hold"/>
                                        <p:tgtEl>
                                          <p:spTgt spid="30"/>
                                        </p:tgtEl>
                                        <p:attrNameLst>
                                          <p:attrName>ppt_x</p:attrName>
                                        </p:attrNameLst>
                                      </p:cBhvr>
                                      <p:tavLst>
                                        <p:tav tm="0">
                                          <p:val>
                                            <p:strVal val="#ppt_x"/>
                                          </p:val>
                                        </p:tav>
                                        <p:tav tm="100000">
                                          <p:val>
                                            <p:strVal val="#ppt_x"/>
                                          </p:val>
                                        </p:tav>
                                      </p:tavLst>
                                    </p:anim>
                                    <p:anim calcmode="lin" valueType="num">
                                      <p:cBhvr additive="base">
                                        <p:cTn id="168" dur="500" fill="hold"/>
                                        <p:tgtEl>
                                          <p:spTgt spid="30"/>
                                        </p:tgtEl>
                                        <p:attrNameLst>
                                          <p:attrName>ppt_y</p:attrName>
                                        </p:attrNameLst>
                                      </p:cBhvr>
                                      <p:tavLst>
                                        <p:tav tm="0">
                                          <p:val>
                                            <p:strVal val="1+#ppt_h/2"/>
                                          </p:val>
                                        </p:tav>
                                        <p:tav tm="100000">
                                          <p:val>
                                            <p:strVal val="#ppt_y"/>
                                          </p:val>
                                        </p:tav>
                                      </p:tavLst>
                                    </p:anim>
                                  </p:childTnLst>
                                </p:cTn>
                              </p:par>
                              <p:par>
                                <p:cTn id="169" presetID="2" presetClass="entr" presetSubtype="4" fill="hold" nodeType="withEffect">
                                  <p:stCondLst>
                                    <p:cond delay="0"/>
                                  </p:stCondLst>
                                  <p:childTnLst>
                                    <p:set>
                                      <p:cBhvr>
                                        <p:cTn id="170" dur="1" fill="hold">
                                          <p:stCondLst>
                                            <p:cond delay="0"/>
                                          </p:stCondLst>
                                        </p:cTn>
                                        <p:tgtEl>
                                          <p:spTgt spid="32"/>
                                        </p:tgtEl>
                                        <p:attrNameLst>
                                          <p:attrName>style.visibility</p:attrName>
                                        </p:attrNameLst>
                                      </p:cBhvr>
                                      <p:to>
                                        <p:strVal val="visible"/>
                                      </p:to>
                                    </p:set>
                                    <p:anim calcmode="lin" valueType="num">
                                      <p:cBhvr additive="base">
                                        <p:cTn id="171" dur="500" fill="hold"/>
                                        <p:tgtEl>
                                          <p:spTgt spid="32"/>
                                        </p:tgtEl>
                                        <p:attrNameLst>
                                          <p:attrName>ppt_x</p:attrName>
                                        </p:attrNameLst>
                                      </p:cBhvr>
                                      <p:tavLst>
                                        <p:tav tm="0">
                                          <p:val>
                                            <p:strVal val="#ppt_x"/>
                                          </p:val>
                                        </p:tav>
                                        <p:tav tm="100000">
                                          <p:val>
                                            <p:strVal val="#ppt_x"/>
                                          </p:val>
                                        </p:tav>
                                      </p:tavLst>
                                    </p:anim>
                                    <p:anim calcmode="lin" valueType="num">
                                      <p:cBhvr additive="base">
                                        <p:cTn id="17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animBg="1"/>
      <p:bldP spid="11" grpId="0" animBg="1"/>
      <p:bldP spid="12" grpId="0" animBg="1"/>
      <p:bldP spid="14" grpId="0" animBg="1"/>
      <p:bldP spid="15" grpId="0" animBg="1"/>
      <p:bldP spid="46" grpId="0"/>
      <p:bldP spid="47" grpId="0" animBg="1"/>
      <p:bldP spid="48" grpId="0" animBg="1"/>
      <p:bldP spid="49" grpId="0" animBg="1"/>
      <p:bldP spid="50" grpId="0" animBg="1"/>
      <p:bldP spid="51" grpId="0" animBg="1"/>
      <p:bldP spid="52" grpId="0" animBg="1"/>
      <p:bldP spid="65" grpId="0" animBg="1"/>
      <p:bldP spid="66" grpId="0" animBg="1"/>
      <p:bldP spid="59" grpId="0" animBg="1"/>
      <p:bldP spid="60" grpId="0" animBg="1"/>
      <p:bldP spid="71" grpId="0" animBg="1"/>
      <p:bldP spid="72" grpId="0" animBg="1"/>
      <p:bldP spid="73" grpId="0" animBg="1"/>
      <p:bldP spid="74" grpId="0" animBg="1"/>
      <p:bldP spid="75" grpId="0" animBg="1"/>
      <p:bldP spid="76" grpId="0"/>
      <p:bldP spid="77" grpId="0"/>
      <p:bldP spid="2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cap="none" dirty="0" smtClean="0"/>
              <a:t>Proposed method</a:t>
            </a:r>
            <a:endParaRPr lang="zh-TW" altLang="en-US" dirty="0"/>
          </a:p>
        </p:txBody>
      </p:sp>
      <p:sp>
        <p:nvSpPr>
          <p:cNvPr id="3" name="內容版面配置區 2"/>
          <p:cNvSpPr>
            <a:spLocks noGrp="1"/>
          </p:cNvSpPr>
          <p:nvPr>
            <p:ph idx="1"/>
          </p:nvPr>
        </p:nvSpPr>
        <p:spPr/>
        <p:txBody>
          <a:bodyPr/>
          <a:lstStyle/>
          <a:p>
            <a:r>
              <a:rPr lang="en-US" altLang="zh-TW" sz="2800" dirty="0" smtClean="0"/>
              <a:t>To model this characteristic, we consider  “</a:t>
            </a:r>
            <a:r>
              <a:rPr lang="en-US" altLang="zh-TW" sz="2800" dirty="0" smtClean="0">
                <a:solidFill>
                  <a:schemeClr val="accent3">
                    <a:lumMod val="40000"/>
                    <a:lumOff val="60000"/>
                  </a:schemeClr>
                </a:solidFill>
              </a:rPr>
              <a:t>cluster of utterances</a:t>
            </a:r>
            <a:r>
              <a:rPr lang="en-US" altLang="zh-TW" sz="2800" dirty="0" smtClean="0"/>
              <a:t>”.</a:t>
            </a:r>
          </a:p>
          <a:p>
            <a:r>
              <a:rPr lang="en-US" altLang="zh-TW" sz="2800" dirty="0" smtClean="0"/>
              <a:t>Assume </a:t>
            </a:r>
            <a:r>
              <a:rPr lang="en-US" altLang="zh-TW" sz="2800" dirty="0" smtClean="0"/>
              <a:t>the cluster </a:t>
            </a:r>
            <a:r>
              <a:rPr lang="en-US" altLang="zh-TW" sz="2800" dirty="0" smtClean="0"/>
              <a:t>information were </a:t>
            </a:r>
            <a:r>
              <a:rPr lang="en-US" altLang="zh-TW" sz="2800" dirty="0" smtClean="0"/>
              <a:t>known, we could </a:t>
            </a:r>
            <a:r>
              <a:rPr lang="en-US" altLang="zh-TW" sz="2800" dirty="0" smtClean="0"/>
              <a:t>consider </a:t>
            </a:r>
            <a:r>
              <a:rPr lang="en-US" altLang="zh-TW" sz="2800" dirty="0" smtClean="0"/>
              <a:t>the </a:t>
            </a:r>
            <a:r>
              <a:rPr lang="en-US" altLang="zh-TW" sz="2800" dirty="0" smtClean="0"/>
              <a:t>utterances directly.</a:t>
            </a:r>
            <a:endParaRPr lang="en-US" altLang="zh-TW" sz="2800" dirty="0" smtClean="0"/>
          </a:p>
          <a:p>
            <a:r>
              <a:rPr lang="en-US" altLang="zh-TW" sz="2800" dirty="0" smtClean="0"/>
              <a:t>However, “cluster” is </a:t>
            </a:r>
            <a:r>
              <a:rPr lang="en-US" altLang="zh-TW" sz="2800" dirty="0" smtClean="0">
                <a:solidFill>
                  <a:schemeClr val="accent3">
                    <a:lumMod val="40000"/>
                    <a:lumOff val="60000"/>
                  </a:schemeClr>
                </a:solidFill>
              </a:rPr>
              <a:t>not</a:t>
            </a:r>
            <a:r>
              <a:rPr lang="en-US" altLang="zh-TW" sz="2800" dirty="0" smtClean="0"/>
              <a:t> labeled in the corpus. </a:t>
            </a:r>
          </a:p>
          <a:p>
            <a:pPr lvl="1"/>
            <a:r>
              <a:rPr lang="en-US" altLang="zh-TW" sz="2400" dirty="0" smtClean="0">
                <a:solidFill>
                  <a:schemeClr val="accent3">
                    <a:lumMod val="40000"/>
                    <a:lumOff val="60000"/>
                  </a:schemeClr>
                </a:solidFill>
              </a:rPr>
              <a:t>Hidden variables!!!</a:t>
            </a:r>
          </a:p>
          <a:p>
            <a:pPr lvl="1"/>
            <a:r>
              <a:rPr lang="en-US" altLang="zh-TW" sz="2400" dirty="0" smtClean="0">
                <a:solidFill>
                  <a:schemeClr val="accent3">
                    <a:lumMod val="40000"/>
                    <a:lumOff val="60000"/>
                  </a:schemeClr>
                </a:solidFill>
              </a:rPr>
              <a:t>Jointly learned with the summary.</a:t>
            </a:r>
            <a:endParaRPr lang="zh-TW" altLang="en-US" sz="2400" dirty="0" smtClean="0">
              <a:solidFill>
                <a:schemeClr val="accent3">
                  <a:lumMod val="40000"/>
                  <a:lumOff val="60000"/>
                </a:schemeClr>
              </a:solidFill>
            </a:endParaRPr>
          </a:p>
          <a:p>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6080934" y="3676963"/>
            <a:ext cx="2091466" cy="79208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p:cNvSpPr/>
          <p:nvPr/>
        </p:nvSpPr>
        <p:spPr>
          <a:xfrm>
            <a:off x="3898760" y="3676963"/>
            <a:ext cx="2110166" cy="79208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p:txBody>
          <a:bodyPr/>
          <a:lstStyle/>
          <a:p>
            <a:r>
              <a:rPr lang="en-US" altLang="zh-TW" cap="none" dirty="0"/>
              <a:t>Proposed method</a:t>
            </a:r>
            <a:endParaRPr lang="zh-TW" altLang="en-US" dirty="0"/>
          </a:p>
        </p:txBody>
      </p:sp>
      <p:sp>
        <p:nvSpPr>
          <p:cNvPr id="42" name="內容版面配置區 41"/>
          <p:cNvSpPr>
            <a:spLocks noGrp="1"/>
          </p:cNvSpPr>
          <p:nvPr>
            <p:ph idx="1"/>
          </p:nvPr>
        </p:nvSpPr>
        <p:spPr/>
        <p:txBody>
          <a:bodyPr>
            <a:normAutofit/>
          </a:bodyPr>
          <a:lstStyle/>
          <a:p>
            <a:r>
              <a:rPr lang="en-US" altLang="zh-TW" sz="2800" dirty="0" smtClean="0"/>
              <a:t>In a spoken document </a:t>
            </a:r>
            <a:r>
              <a:rPr lang="en-US" altLang="zh-TW" sz="2800" i="1" dirty="0" smtClean="0"/>
              <a:t>d</a:t>
            </a:r>
            <a:r>
              <a:rPr lang="en-US" altLang="zh-TW" sz="2800" dirty="0" smtClean="0"/>
              <a:t>: </a:t>
            </a:r>
            <a:endParaRPr lang="zh-TW" altLang="en-US" sz="2800" dirty="0"/>
          </a:p>
        </p:txBody>
      </p:sp>
      <p:sp>
        <p:nvSpPr>
          <p:cNvPr id="15" name="文字方塊 14"/>
          <p:cNvSpPr txBox="1"/>
          <p:nvPr/>
        </p:nvSpPr>
        <p:spPr>
          <a:xfrm>
            <a:off x="2314352" y="3924518"/>
            <a:ext cx="1279517" cy="400110"/>
          </a:xfrm>
          <a:prstGeom prst="rect">
            <a:avLst/>
          </a:prstGeom>
          <a:noFill/>
        </p:spPr>
        <p:txBody>
          <a:bodyPr wrap="none" rtlCol="0">
            <a:spAutoFit/>
          </a:bodyPr>
          <a:lstStyle/>
          <a:p>
            <a:r>
              <a:rPr lang="en-US" altLang="zh-TW" sz="2000" dirty="0" smtClean="0"/>
              <a:t>utterances</a:t>
            </a:r>
            <a:endParaRPr lang="zh-TW" altLang="en-US" sz="2000" dirty="0"/>
          </a:p>
        </p:txBody>
      </p:sp>
      <p:sp>
        <p:nvSpPr>
          <p:cNvPr id="16" name="文字方塊 15"/>
          <p:cNvSpPr txBox="1"/>
          <p:nvPr/>
        </p:nvSpPr>
        <p:spPr>
          <a:xfrm>
            <a:off x="2396702" y="4733115"/>
            <a:ext cx="989373" cy="400110"/>
          </a:xfrm>
          <a:prstGeom prst="rect">
            <a:avLst/>
          </a:prstGeom>
          <a:noFill/>
        </p:spPr>
        <p:txBody>
          <a:bodyPr wrap="none" rtlCol="0">
            <a:spAutoFit/>
          </a:bodyPr>
          <a:lstStyle/>
          <a:p>
            <a:r>
              <a:rPr lang="en-US" altLang="zh-TW" sz="2000" dirty="0" smtClean="0"/>
              <a:t>clusters</a:t>
            </a:r>
            <a:endParaRPr lang="zh-TW" altLang="en-US" sz="2000" dirty="0"/>
          </a:p>
        </p:txBody>
      </p:sp>
      <p:sp>
        <p:nvSpPr>
          <p:cNvPr id="24" name="右大括弧 23"/>
          <p:cNvSpPr/>
          <p:nvPr/>
        </p:nvSpPr>
        <p:spPr>
          <a:xfrm rot="5400000">
            <a:off x="4853735" y="3679903"/>
            <a:ext cx="235802" cy="2054194"/>
          </a:xfrm>
          <a:prstGeom prst="rightBrace">
            <a:avLst/>
          </a:prstGeom>
          <a:ln w="19050">
            <a:solidFill>
              <a:schemeClr val="bg1">
                <a:lumMod val="65000"/>
                <a:lumOff val="35000"/>
              </a:schemeClr>
            </a:solidFill>
          </a:ln>
        </p:spPr>
        <p:style>
          <a:lnRef idx="1">
            <a:schemeClr val="accent5"/>
          </a:lnRef>
          <a:fillRef idx="0">
            <a:schemeClr val="accent5"/>
          </a:fillRef>
          <a:effectRef idx="0">
            <a:schemeClr val="accent5"/>
          </a:effectRef>
          <a:fontRef idx="minor">
            <a:schemeClr val="tx1"/>
          </a:fontRef>
        </p:style>
        <p:txBody>
          <a:bodyPr rtlCol="0" anchor="ctr"/>
          <a:lstStyle/>
          <a:p>
            <a:pPr algn="ctr"/>
            <a:endParaRPr lang="zh-TW" altLang="en-US"/>
          </a:p>
        </p:txBody>
      </p:sp>
      <p:sp>
        <p:nvSpPr>
          <p:cNvPr id="26" name="右大括弧 25"/>
          <p:cNvSpPr/>
          <p:nvPr/>
        </p:nvSpPr>
        <p:spPr>
          <a:xfrm rot="5400000">
            <a:off x="7008765" y="3661267"/>
            <a:ext cx="235802" cy="2091466"/>
          </a:xfrm>
          <a:prstGeom prst="rightBrace">
            <a:avLst/>
          </a:prstGeom>
          <a:ln w="19050">
            <a:solidFill>
              <a:schemeClr val="bg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27" name="文字方塊 26"/>
          <p:cNvSpPr txBox="1"/>
          <p:nvPr/>
        </p:nvSpPr>
        <p:spPr>
          <a:xfrm>
            <a:off x="4803070" y="4763892"/>
            <a:ext cx="410690" cy="400110"/>
          </a:xfrm>
          <a:prstGeom prst="rect">
            <a:avLst/>
          </a:prstGeom>
          <a:noFill/>
        </p:spPr>
        <p:txBody>
          <a:bodyPr wrap="none" rtlCol="0">
            <a:spAutoFit/>
          </a:bodyPr>
          <a:lstStyle/>
          <a:p>
            <a:r>
              <a:rPr lang="en-US" altLang="zh-TW" sz="2000" dirty="0" err="1" smtClean="0"/>
              <a:t>h</a:t>
            </a:r>
            <a:r>
              <a:rPr lang="en-US" altLang="zh-TW" sz="1600" dirty="0" err="1"/>
              <a:t>k</a:t>
            </a:r>
            <a:endParaRPr lang="zh-TW" altLang="en-US" dirty="0"/>
          </a:p>
        </p:txBody>
      </p:sp>
      <p:sp>
        <p:nvSpPr>
          <p:cNvPr id="28" name="文字方塊 27"/>
          <p:cNvSpPr txBox="1"/>
          <p:nvPr/>
        </p:nvSpPr>
        <p:spPr>
          <a:xfrm>
            <a:off x="6873022" y="4763892"/>
            <a:ext cx="633507" cy="400110"/>
          </a:xfrm>
          <a:prstGeom prst="rect">
            <a:avLst/>
          </a:prstGeom>
          <a:noFill/>
        </p:spPr>
        <p:txBody>
          <a:bodyPr wrap="none" rtlCol="0">
            <a:spAutoFit/>
          </a:bodyPr>
          <a:lstStyle/>
          <a:p>
            <a:r>
              <a:rPr lang="en-US" altLang="zh-TW" sz="2000" dirty="0"/>
              <a:t>h</a:t>
            </a:r>
            <a:r>
              <a:rPr lang="en-US" altLang="zh-TW" sz="1600" dirty="0" smtClean="0"/>
              <a:t>k+1</a:t>
            </a:r>
            <a:endParaRPr lang="zh-TW" altLang="en-US" sz="2000" dirty="0"/>
          </a:p>
        </p:txBody>
      </p:sp>
      <p:cxnSp>
        <p:nvCxnSpPr>
          <p:cNvPr id="30" name="直線接點 29"/>
          <p:cNvCxnSpPr>
            <a:stCxn id="53" idx="0"/>
          </p:cNvCxnSpPr>
          <p:nvPr/>
        </p:nvCxnSpPr>
        <p:spPr>
          <a:xfrm flipV="1">
            <a:off x="4961705" y="3140968"/>
            <a:ext cx="723185" cy="680010"/>
          </a:xfrm>
          <a:prstGeom prst="line">
            <a:avLst/>
          </a:prstGeom>
          <a:ln w="19050">
            <a:solidFill>
              <a:schemeClr val="bg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2" name="直線接點 31"/>
          <p:cNvCxnSpPr>
            <a:endCxn id="34" idx="0"/>
          </p:cNvCxnSpPr>
          <p:nvPr/>
        </p:nvCxnSpPr>
        <p:spPr>
          <a:xfrm>
            <a:off x="5684890" y="3140968"/>
            <a:ext cx="720209" cy="680010"/>
          </a:xfrm>
          <a:prstGeom prst="line">
            <a:avLst/>
          </a:prstGeom>
          <a:ln w="19050">
            <a:solidFill>
              <a:schemeClr val="bg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a:endCxn id="43" idx="0"/>
          </p:cNvCxnSpPr>
          <p:nvPr/>
        </p:nvCxnSpPr>
        <p:spPr>
          <a:xfrm>
            <a:off x="5684890" y="3140968"/>
            <a:ext cx="2160369" cy="680010"/>
          </a:xfrm>
          <a:prstGeom prst="line">
            <a:avLst/>
          </a:prstGeom>
          <a:ln w="19050">
            <a:solidFill>
              <a:schemeClr val="bg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7" name="文字方塊 36"/>
          <p:cNvSpPr txBox="1"/>
          <p:nvPr/>
        </p:nvSpPr>
        <p:spPr>
          <a:xfrm>
            <a:off x="4492986" y="2371527"/>
            <a:ext cx="3103350" cy="769441"/>
          </a:xfrm>
          <a:prstGeom prst="rect">
            <a:avLst/>
          </a:prstGeom>
          <a:noFill/>
        </p:spPr>
        <p:txBody>
          <a:bodyPr wrap="none" rtlCol="0">
            <a:spAutoFit/>
          </a:bodyPr>
          <a:lstStyle/>
          <a:p>
            <a:r>
              <a:rPr lang="en-US" altLang="zh-TW" sz="2000" dirty="0" smtClean="0"/>
              <a:t>summary (utterance subset)</a:t>
            </a:r>
            <a:br>
              <a:rPr lang="en-US" altLang="zh-TW" sz="2000" dirty="0" smtClean="0"/>
            </a:br>
            <a:r>
              <a:rPr lang="en-US" altLang="zh-TW" sz="2400" i="1" dirty="0" err="1" smtClean="0"/>
              <a:t>s</a:t>
            </a:r>
            <a:r>
              <a:rPr lang="en-US" altLang="zh-TW" sz="1600" i="1" dirty="0" err="1" smtClean="0"/>
              <a:t>d</a:t>
            </a:r>
            <a:r>
              <a:rPr lang="en-US" altLang="zh-TW" sz="2400" i="1" dirty="0" smtClean="0"/>
              <a:t> : {…, x</a:t>
            </a:r>
            <a:r>
              <a:rPr lang="en-US" altLang="zh-TW" sz="1400" i="1" dirty="0" smtClean="0"/>
              <a:t>i-1</a:t>
            </a:r>
            <a:r>
              <a:rPr lang="en-US" altLang="zh-TW" sz="2400" i="1" dirty="0" smtClean="0"/>
              <a:t>, x</a:t>
            </a:r>
            <a:r>
              <a:rPr lang="en-US" altLang="zh-TW" sz="1400" i="1" dirty="0" smtClean="0"/>
              <a:t>i+1</a:t>
            </a:r>
            <a:r>
              <a:rPr lang="en-US" altLang="zh-TW" sz="2400" i="1" dirty="0" smtClean="0"/>
              <a:t>, x</a:t>
            </a:r>
            <a:r>
              <a:rPr lang="en-US" altLang="zh-TW" sz="1400" i="1" dirty="0" smtClean="0"/>
              <a:t>i+3</a:t>
            </a:r>
            <a:r>
              <a:rPr lang="en-US" altLang="zh-TW" sz="2400" i="1" dirty="0" smtClean="0"/>
              <a:t>, …}</a:t>
            </a:r>
            <a:endParaRPr lang="zh-TW" altLang="en-US" sz="2000" i="1" dirty="0"/>
          </a:p>
        </p:txBody>
      </p:sp>
      <p:sp>
        <p:nvSpPr>
          <p:cNvPr id="38" name="文字方塊 37"/>
          <p:cNvSpPr txBox="1"/>
          <p:nvPr/>
        </p:nvSpPr>
        <p:spPr>
          <a:xfrm>
            <a:off x="7671847" y="3847634"/>
            <a:ext cx="415498" cy="369332"/>
          </a:xfrm>
          <a:prstGeom prst="rect">
            <a:avLst/>
          </a:prstGeom>
          <a:noFill/>
        </p:spPr>
        <p:txBody>
          <a:bodyPr wrap="none" rtlCol="0">
            <a:spAutoFit/>
          </a:bodyPr>
          <a:lstStyle/>
          <a:p>
            <a:r>
              <a:rPr lang="en-US" altLang="zh-TW" dirty="0" smtClean="0"/>
              <a:t>…</a:t>
            </a:r>
            <a:endParaRPr lang="zh-TW" altLang="en-US" dirty="0"/>
          </a:p>
        </p:txBody>
      </p:sp>
      <p:sp>
        <p:nvSpPr>
          <p:cNvPr id="39" name="文字方塊 38"/>
          <p:cNvSpPr txBox="1"/>
          <p:nvPr/>
        </p:nvSpPr>
        <p:spPr>
          <a:xfrm>
            <a:off x="3399844" y="3900376"/>
            <a:ext cx="415498" cy="369332"/>
          </a:xfrm>
          <a:prstGeom prst="rect">
            <a:avLst/>
          </a:prstGeom>
          <a:noFill/>
        </p:spPr>
        <p:txBody>
          <a:bodyPr wrap="none" rtlCol="0">
            <a:spAutoFit/>
          </a:bodyPr>
          <a:lstStyle/>
          <a:p>
            <a:r>
              <a:rPr lang="en-US" altLang="zh-TW" dirty="0" smtClean="0"/>
              <a:t>…</a:t>
            </a:r>
            <a:endParaRPr lang="zh-TW" altLang="en-US" dirty="0"/>
          </a:p>
        </p:txBody>
      </p:sp>
      <p:sp>
        <p:nvSpPr>
          <p:cNvPr id="40" name="右大括弧 39"/>
          <p:cNvSpPr/>
          <p:nvPr/>
        </p:nvSpPr>
        <p:spPr>
          <a:xfrm rot="5400000">
            <a:off x="5823148" y="2971170"/>
            <a:ext cx="235802" cy="4462698"/>
          </a:xfrm>
          <a:prstGeom prst="rightBrace">
            <a:avLst/>
          </a:prstGeom>
          <a:ln w="19050">
            <a:solidFill>
              <a:schemeClr val="bg1">
                <a:lumMod val="65000"/>
                <a:lumOff val="35000"/>
              </a:schemeClr>
            </a:solidFill>
          </a:ln>
        </p:spPr>
        <p:style>
          <a:lnRef idx="1">
            <a:schemeClr val="accent5"/>
          </a:lnRef>
          <a:fillRef idx="0">
            <a:schemeClr val="accent5"/>
          </a:fillRef>
          <a:effectRef idx="0">
            <a:schemeClr val="accent5"/>
          </a:effectRef>
          <a:fontRef idx="minor">
            <a:schemeClr val="tx1"/>
          </a:fontRef>
        </p:style>
        <p:txBody>
          <a:bodyPr rtlCol="0" anchor="ctr"/>
          <a:lstStyle/>
          <a:p>
            <a:pPr algn="ctr"/>
            <a:endParaRPr lang="zh-TW" altLang="en-US"/>
          </a:p>
        </p:txBody>
      </p:sp>
      <p:sp>
        <p:nvSpPr>
          <p:cNvPr id="41" name="文字方塊 40"/>
          <p:cNvSpPr txBox="1"/>
          <p:nvPr/>
        </p:nvSpPr>
        <p:spPr>
          <a:xfrm>
            <a:off x="5157742" y="5261138"/>
            <a:ext cx="1614545" cy="400110"/>
          </a:xfrm>
          <a:prstGeom prst="rect">
            <a:avLst/>
          </a:prstGeom>
          <a:noFill/>
        </p:spPr>
        <p:txBody>
          <a:bodyPr wrap="none" rtlCol="0">
            <a:spAutoFit/>
          </a:bodyPr>
          <a:lstStyle/>
          <a:p>
            <a:r>
              <a:rPr lang="en-US" altLang="zh-TW" sz="2000" dirty="0" smtClean="0"/>
              <a:t>cluster set </a:t>
            </a:r>
            <a:r>
              <a:rPr lang="en-US" altLang="zh-TW" sz="2000" i="1" dirty="0" err="1" smtClean="0"/>
              <a:t>H</a:t>
            </a:r>
            <a:r>
              <a:rPr lang="en-US" altLang="zh-TW" sz="1600" i="1" dirty="0" err="1" smtClean="0"/>
              <a:t>d</a:t>
            </a:r>
            <a:endParaRPr lang="zh-TW" altLang="en-US" sz="2000" i="1" dirty="0"/>
          </a:p>
        </p:txBody>
      </p:sp>
      <p:grpSp>
        <p:nvGrpSpPr>
          <p:cNvPr id="7" name="群組 6"/>
          <p:cNvGrpSpPr/>
          <p:nvPr/>
        </p:nvGrpSpPr>
        <p:grpSpPr>
          <a:xfrm>
            <a:off x="5432862" y="3833015"/>
            <a:ext cx="504056" cy="504056"/>
            <a:chOff x="5220072" y="980728"/>
            <a:chExt cx="504056" cy="504056"/>
          </a:xfrm>
        </p:grpSpPr>
        <p:sp>
          <p:nvSpPr>
            <p:cNvPr id="33" name="橢圓 32"/>
            <p:cNvSpPr/>
            <p:nvPr/>
          </p:nvSpPr>
          <p:spPr>
            <a:xfrm>
              <a:off x="5220072" y="980728"/>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mc:AlternateContent xmlns:mc="http://schemas.openxmlformats.org/markup-compatibility/2006" xmlns:a14="http://schemas.microsoft.com/office/drawing/2010/main">
          <mc:Choice Requires="a14">
            <p:sp>
              <p:nvSpPr>
                <p:cNvPr id="46" name="矩形 45"/>
                <p:cNvSpPr/>
                <p:nvPr/>
              </p:nvSpPr>
              <p:spPr>
                <a:xfrm>
                  <a:off x="5254764" y="1027703"/>
                  <a:ext cx="43467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sub>
                        </m:sSub>
                      </m:oMath>
                    </m:oMathPara>
                  </a14:m>
                  <a:endParaRPr lang="zh-TW" altLang="en-US" dirty="0"/>
                </a:p>
              </p:txBody>
            </p:sp>
          </mc:Choice>
          <mc:Fallback xmlns="">
            <p:sp>
              <p:nvSpPr>
                <p:cNvPr id="46" name="矩形 45"/>
                <p:cNvSpPr>
                  <a:spLocks noRot="1" noChangeAspect="1" noMove="1" noResize="1" noEditPoints="1" noAdjustHandles="1" noChangeArrowheads="1" noChangeShapeType="1" noTextEdit="1"/>
                </p:cNvSpPr>
                <p:nvPr/>
              </p:nvSpPr>
              <p:spPr>
                <a:xfrm>
                  <a:off x="5254764" y="1027703"/>
                  <a:ext cx="434671" cy="369332"/>
                </a:xfrm>
                <a:prstGeom prst="rect">
                  <a:avLst/>
                </a:prstGeom>
                <a:blipFill rotWithShape="1">
                  <a:blip r:embed="rId3" cstate="print"/>
                  <a:stretch>
                    <a:fillRect b="-3333"/>
                  </a:stretch>
                </a:blipFill>
              </p:spPr>
              <p:txBody>
                <a:bodyPr/>
                <a:lstStyle/>
                <a:p>
                  <a:r>
                    <a:rPr lang="zh-TW" altLang="en-US">
                      <a:noFill/>
                    </a:rPr>
                    <a:t> </a:t>
                  </a:r>
                </a:p>
              </p:txBody>
            </p:sp>
          </mc:Fallback>
        </mc:AlternateContent>
      </p:grpSp>
      <p:grpSp>
        <p:nvGrpSpPr>
          <p:cNvPr id="14" name="群組 13"/>
          <p:cNvGrpSpPr/>
          <p:nvPr/>
        </p:nvGrpSpPr>
        <p:grpSpPr>
          <a:xfrm>
            <a:off x="6080934" y="3820978"/>
            <a:ext cx="654282" cy="504056"/>
            <a:chOff x="5868015" y="980728"/>
            <a:chExt cx="654282" cy="504056"/>
          </a:xfrm>
        </p:grpSpPr>
        <p:sp>
          <p:nvSpPr>
            <p:cNvPr id="34" name="橢圓 33"/>
            <p:cNvSpPr/>
            <p:nvPr/>
          </p:nvSpPr>
          <p:spPr>
            <a:xfrm>
              <a:off x="5940152" y="980728"/>
              <a:ext cx="504056" cy="50405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sz="1200" dirty="0"/>
            </a:p>
          </p:txBody>
        </p:sp>
        <mc:AlternateContent xmlns:mc="http://schemas.openxmlformats.org/markup-compatibility/2006" xmlns:a14="http://schemas.microsoft.com/office/drawing/2010/main">
          <mc:Choice Requires="a14">
            <p:sp>
              <p:nvSpPr>
                <p:cNvPr id="47" name="矩形 46"/>
                <p:cNvSpPr/>
                <p:nvPr/>
              </p:nvSpPr>
              <p:spPr>
                <a:xfrm>
                  <a:off x="5868015" y="1025464"/>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+1</m:t>
                            </m:r>
                          </m:sub>
                        </m:sSub>
                      </m:oMath>
                    </m:oMathPara>
                  </a14:m>
                  <a:endParaRPr lang="zh-TW" altLang="en-US" dirty="0"/>
                </a:p>
              </p:txBody>
            </p:sp>
          </mc:Choice>
          <mc:Fallback xmlns="">
            <p:sp>
              <p:nvSpPr>
                <p:cNvPr id="47" name="矩形 46"/>
                <p:cNvSpPr>
                  <a:spLocks noRot="1" noChangeAspect="1" noMove="1" noResize="1" noEditPoints="1" noAdjustHandles="1" noChangeArrowheads="1" noChangeShapeType="1" noTextEdit="1"/>
                </p:cNvSpPr>
                <p:nvPr/>
              </p:nvSpPr>
              <p:spPr>
                <a:xfrm>
                  <a:off x="5868015" y="1025464"/>
                  <a:ext cx="654282" cy="369332"/>
                </a:xfrm>
                <a:prstGeom prst="rect">
                  <a:avLst/>
                </a:prstGeom>
                <a:blipFill rotWithShape="1">
                  <a:blip r:embed="rId4" cstate="print"/>
                  <a:stretch>
                    <a:fillRect b="-1639"/>
                  </a:stretch>
                </a:blipFill>
              </p:spPr>
              <p:txBody>
                <a:bodyPr/>
                <a:lstStyle/>
                <a:p>
                  <a:r>
                    <a:rPr lang="zh-TW" altLang="en-US">
                      <a:noFill/>
                    </a:rPr>
                    <a:t> </a:t>
                  </a:r>
                </a:p>
              </p:txBody>
            </p:sp>
          </mc:Fallback>
        </mc:AlternateContent>
      </p:grpSp>
      <p:grpSp>
        <p:nvGrpSpPr>
          <p:cNvPr id="23" name="群組 22"/>
          <p:cNvGrpSpPr/>
          <p:nvPr/>
        </p:nvGrpSpPr>
        <p:grpSpPr>
          <a:xfrm>
            <a:off x="6798038" y="3820978"/>
            <a:ext cx="654282" cy="504056"/>
            <a:chOff x="6585119" y="980728"/>
            <a:chExt cx="654282" cy="504056"/>
          </a:xfrm>
        </p:grpSpPr>
        <p:sp>
          <p:nvSpPr>
            <p:cNvPr id="35" name="橢圓 34"/>
            <p:cNvSpPr/>
            <p:nvPr/>
          </p:nvSpPr>
          <p:spPr>
            <a:xfrm>
              <a:off x="6660232" y="980728"/>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mc:AlternateContent xmlns:mc="http://schemas.openxmlformats.org/markup-compatibility/2006" xmlns:a14="http://schemas.microsoft.com/office/drawing/2010/main">
          <mc:Choice Requires="a14">
            <p:sp>
              <p:nvSpPr>
                <p:cNvPr id="48" name="矩形 47"/>
                <p:cNvSpPr/>
                <p:nvPr/>
              </p:nvSpPr>
              <p:spPr>
                <a:xfrm>
                  <a:off x="6585119" y="1013390"/>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+2</m:t>
                            </m:r>
                          </m:sub>
                        </m:sSub>
                      </m:oMath>
                    </m:oMathPara>
                  </a14:m>
                  <a:endParaRPr lang="zh-TW" altLang="en-US" dirty="0"/>
                </a:p>
              </p:txBody>
            </p:sp>
          </mc:Choice>
          <mc:Fallback xmlns="">
            <p:sp>
              <p:nvSpPr>
                <p:cNvPr id="48" name="矩形 47"/>
                <p:cNvSpPr>
                  <a:spLocks noRot="1" noChangeAspect="1" noMove="1" noResize="1" noEditPoints="1" noAdjustHandles="1" noChangeArrowheads="1" noChangeShapeType="1" noTextEdit="1"/>
                </p:cNvSpPr>
                <p:nvPr/>
              </p:nvSpPr>
              <p:spPr>
                <a:xfrm>
                  <a:off x="6585119" y="1013390"/>
                  <a:ext cx="654282" cy="369332"/>
                </a:xfrm>
                <a:prstGeom prst="rect">
                  <a:avLst/>
                </a:prstGeom>
                <a:blipFill rotWithShape="1">
                  <a:blip r:embed="rId5" cstate="print"/>
                  <a:stretch>
                    <a:fillRect b="-1639"/>
                  </a:stretch>
                </a:blipFill>
              </p:spPr>
              <p:txBody>
                <a:bodyPr/>
                <a:lstStyle/>
                <a:p>
                  <a:r>
                    <a:rPr lang="zh-TW" altLang="en-US">
                      <a:noFill/>
                    </a:rPr>
                    <a:t> </a:t>
                  </a:r>
                </a:p>
              </p:txBody>
            </p:sp>
          </mc:Fallback>
        </mc:AlternateContent>
      </p:grpSp>
      <p:grpSp>
        <p:nvGrpSpPr>
          <p:cNvPr id="25" name="群組 24"/>
          <p:cNvGrpSpPr/>
          <p:nvPr/>
        </p:nvGrpSpPr>
        <p:grpSpPr>
          <a:xfrm>
            <a:off x="7518118" y="3820978"/>
            <a:ext cx="654282" cy="504056"/>
            <a:chOff x="7305199" y="980728"/>
            <a:chExt cx="654282" cy="504056"/>
          </a:xfrm>
        </p:grpSpPr>
        <p:sp>
          <p:nvSpPr>
            <p:cNvPr id="43" name="橢圓 42"/>
            <p:cNvSpPr/>
            <p:nvPr/>
          </p:nvSpPr>
          <p:spPr>
            <a:xfrm>
              <a:off x="7380312" y="980728"/>
              <a:ext cx="504056" cy="50405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mc:AlternateContent xmlns:mc="http://schemas.openxmlformats.org/markup-compatibility/2006" xmlns:a14="http://schemas.microsoft.com/office/drawing/2010/main">
          <mc:Choice Requires="a14">
            <p:sp>
              <p:nvSpPr>
                <p:cNvPr id="49" name="矩形 48"/>
                <p:cNvSpPr/>
                <p:nvPr/>
              </p:nvSpPr>
              <p:spPr>
                <a:xfrm>
                  <a:off x="7305199" y="1027703"/>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+3</m:t>
                            </m:r>
                          </m:sub>
                        </m:sSub>
                      </m:oMath>
                    </m:oMathPara>
                  </a14:m>
                  <a:endParaRPr lang="zh-TW" altLang="en-US" dirty="0"/>
                </a:p>
              </p:txBody>
            </p:sp>
          </mc:Choice>
          <mc:Fallback xmlns="">
            <p:sp>
              <p:nvSpPr>
                <p:cNvPr id="49" name="矩形 48"/>
                <p:cNvSpPr>
                  <a:spLocks noRot="1" noChangeAspect="1" noMove="1" noResize="1" noEditPoints="1" noAdjustHandles="1" noChangeArrowheads="1" noChangeShapeType="1" noTextEdit="1"/>
                </p:cNvSpPr>
                <p:nvPr/>
              </p:nvSpPr>
              <p:spPr>
                <a:xfrm>
                  <a:off x="7305199" y="1027703"/>
                  <a:ext cx="654282" cy="369332"/>
                </a:xfrm>
                <a:prstGeom prst="rect">
                  <a:avLst/>
                </a:prstGeom>
                <a:blipFill rotWithShape="1">
                  <a:blip r:embed="rId6" cstate="print"/>
                  <a:stretch>
                    <a:fillRect b="-3333"/>
                  </a:stretch>
                </a:blipFill>
              </p:spPr>
              <p:txBody>
                <a:bodyPr/>
                <a:lstStyle/>
                <a:p>
                  <a:r>
                    <a:rPr lang="zh-TW" altLang="en-US">
                      <a:noFill/>
                    </a:rPr>
                    <a:t> </a:t>
                  </a:r>
                </a:p>
              </p:txBody>
            </p:sp>
          </mc:Fallback>
        </mc:AlternateContent>
      </p:grpSp>
      <p:grpSp>
        <p:nvGrpSpPr>
          <p:cNvPr id="3" name="群組 2"/>
          <p:cNvGrpSpPr/>
          <p:nvPr/>
        </p:nvGrpSpPr>
        <p:grpSpPr>
          <a:xfrm>
            <a:off x="3896440" y="3820978"/>
            <a:ext cx="654282" cy="504056"/>
            <a:chOff x="3639001" y="971906"/>
            <a:chExt cx="654282" cy="504056"/>
          </a:xfrm>
        </p:grpSpPr>
        <p:sp>
          <p:nvSpPr>
            <p:cNvPr id="52" name="橢圓 51"/>
            <p:cNvSpPr/>
            <p:nvPr/>
          </p:nvSpPr>
          <p:spPr>
            <a:xfrm>
              <a:off x="3714114" y="971906"/>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mc:AlternateContent xmlns:mc="http://schemas.openxmlformats.org/markup-compatibility/2006" xmlns:a14="http://schemas.microsoft.com/office/drawing/2010/main">
          <mc:Choice Requires="a14">
            <p:sp>
              <p:nvSpPr>
                <p:cNvPr id="54" name="矩形 53"/>
                <p:cNvSpPr/>
                <p:nvPr/>
              </p:nvSpPr>
              <p:spPr>
                <a:xfrm>
                  <a:off x="3639001" y="1013390"/>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−2</m:t>
                            </m:r>
                          </m:sub>
                        </m:sSub>
                      </m:oMath>
                    </m:oMathPara>
                  </a14:m>
                  <a:endParaRPr lang="zh-TW" altLang="en-US" dirty="0"/>
                </a:p>
              </p:txBody>
            </p:sp>
          </mc:Choice>
          <mc:Fallback xmlns="">
            <p:sp>
              <p:nvSpPr>
                <p:cNvPr id="54" name="矩形 53"/>
                <p:cNvSpPr>
                  <a:spLocks noRot="1" noChangeAspect="1" noMove="1" noResize="1" noEditPoints="1" noAdjustHandles="1" noChangeArrowheads="1" noChangeShapeType="1" noTextEdit="1"/>
                </p:cNvSpPr>
                <p:nvPr/>
              </p:nvSpPr>
              <p:spPr>
                <a:xfrm>
                  <a:off x="3639001" y="1013390"/>
                  <a:ext cx="654282" cy="369332"/>
                </a:xfrm>
                <a:prstGeom prst="rect">
                  <a:avLst/>
                </a:prstGeom>
                <a:blipFill rotWithShape="1">
                  <a:blip r:embed="rId7" cstate="print"/>
                  <a:stretch>
                    <a:fillRect b="-3333"/>
                  </a:stretch>
                </a:blipFill>
              </p:spPr>
              <p:txBody>
                <a:bodyPr/>
                <a:lstStyle/>
                <a:p>
                  <a:r>
                    <a:rPr lang="zh-TW" altLang="en-US">
                      <a:noFill/>
                    </a:rPr>
                    <a:t> </a:t>
                  </a:r>
                </a:p>
              </p:txBody>
            </p:sp>
          </mc:Fallback>
        </mc:AlternateContent>
      </p:grpSp>
      <p:grpSp>
        <p:nvGrpSpPr>
          <p:cNvPr id="5" name="群組 4"/>
          <p:cNvGrpSpPr/>
          <p:nvPr/>
        </p:nvGrpSpPr>
        <p:grpSpPr>
          <a:xfrm>
            <a:off x="4634564" y="3820978"/>
            <a:ext cx="654282" cy="504056"/>
            <a:chOff x="4359081" y="971906"/>
            <a:chExt cx="654282" cy="504056"/>
          </a:xfrm>
        </p:grpSpPr>
        <p:sp>
          <p:nvSpPr>
            <p:cNvPr id="53" name="橢圓 52"/>
            <p:cNvSpPr/>
            <p:nvPr/>
          </p:nvSpPr>
          <p:spPr>
            <a:xfrm>
              <a:off x="4434194" y="971906"/>
              <a:ext cx="504056" cy="50405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mc:AlternateContent xmlns:mc="http://schemas.openxmlformats.org/markup-compatibility/2006" xmlns:a14="http://schemas.microsoft.com/office/drawing/2010/main">
          <mc:Choice Requires="a14">
            <p:sp>
              <p:nvSpPr>
                <p:cNvPr id="55" name="矩形 54"/>
                <p:cNvSpPr/>
                <p:nvPr/>
              </p:nvSpPr>
              <p:spPr>
                <a:xfrm>
                  <a:off x="4359081" y="1024059"/>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−1</m:t>
                            </m:r>
                          </m:sub>
                        </m:sSub>
                      </m:oMath>
                    </m:oMathPara>
                  </a14:m>
                  <a:endParaRPr lang="zh-TW" altLang="en-US" dirty="0"/>
                </a:p>
              </p:txBody>
            </p:sp>
          </mc:Choice>
          <mc:Fallback xmlns="">
            <p:sp>
              <p:nvSpPr>
                <p:cNvPr id="55" name="矩形 54"/>
                <p:cNvSpPr>
                  <a:spLocks noRot="1" noChangeAspect="1" noMove="1" noResize="1" noEditPoints="1" noAdjustHandles="1" noChangeArrowheads="1" noChangeShapeType="1" noTextEdit="1"/>
                </p:cNvSpPr>
                <p:nvPr/>
              </p:nvSpPr>
              <p:spPr>
                <a:xfrm>
                  <a:off x="4359081" y="1024059"/>
                  <a:ext cx="654282" cy="369332"/>
                </a:xfrm>
                <a:prstGeom prst="rect">
                  <a:avLst/>
                </a:prstGeom>
                <a:blipFill rotWithShape="1">
                  <a:blip r:embed="rId8" cstate="print"/>
                  <a:stretch>
                    <a:fillRect b="-1639"/>
                  </a:stretch>
                </a:blipFill>
              </p:spPr>
              <p:txBody>
                <a:bodyPr/>
                <a:lstStyle/>
                <a:p>
                  <a:r>
                    <a:rPr lang="zh-TW" altLang="en-US">
                      <a:noFill/>
                    </a:rPr>
                    <a:t> </a:t>
                  </a:r>
                </a:p>
              </p:txBody>
            </p:sp>
          </mc:Fallback>
        </mc:AlternateContent>
      </p:grpSp>
      <p:sp>
        <p:nvSpPr>
          <p:cNvPr id="58" name="橢圓 57"/>
          <p:cNvSpPr/>
          <p:nvPr/>
        </p:nvSpPr>
        <p:spPr>
          <a:xfrm>
            <a:off x="1115616" y="2328439"/>
            <a:ext cx="144016" cy="14401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59" name="橢圓 58"/>
          <p:cNvSpPr/>
          <p:nvPr/>
        </p:nvSpPr>
        <p:spPr>
          <a:xfrm>
            <a:off x="1115616" y="2690336"/>
            <a:ext cx="144016" cy="144016"/>
          </a:xfrm>
          <a:prstGeom prst="ellipse">
            <a:avLst/>
          </a:prstGeom>
          <a:solidFill>
            <a:schemeClr val="bg1">
              <a:lumMod val="75000"/>
              <a:lumOff val="2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60" name="文字方塊 59"/>
          <p:cNvSpPr txBox="1"/>
          <p:nvPr/>
        </p:nvSpPr>
        <p:spPr>
          <a:xfrm>
            <a:off x="1360013" y="2164794"/>
            <a:ext cx="2510239" cy="400110"/>
          </a:xfrm>
          <a:prstGeom prst="rect">
            <a:avLst/>
          </a:prstGeom>
          <a:noFill/>
        </p:spPr>
        <p:txBody>
          <a:bodyPr wrap="none" rtlCol="0">
            <a:spAutoFit/>
          </a:bodyPr>
          <a:lstStyle/>
          <a:p>
            <a:r>
              <a:rPr lang="en-US" altLang="zh-TW" sz="2000" dirty="0" smtClean="0"/>
              <a:t>Utterance in summary</a:t>
            </a:r>
            <a:endParaRPr lang="zh-TW" altLang="en-US" sz="2000" dirty="0"/>
          </a:p>
        </p:txBody>
      </p:sp>
      <p:sp>
        <p:nvSpPr>
          <p:cNvPr id="61" name="文字方塊 60"/>
          <p:cNvSpPr txBox="1"/>
          <p:nvPr/>
        </p:nvSpPr>
        <p:spPr>
          <a:xfrm>
            <a:off x="1360013" y="2564904"/>
            <a:ext cx="2935034" cy="400110"/>
          </a:xfrm>
          <a:prstGeom prst="rect">
            <a:avLst/>
          </a:prstGeom>
          <a:noFill/>
        </p:spPr>
        <p:txBody>
          <a:bodyPr wrap="none" rtlCol="0">
            <a:spAutoFit/>
          </a:bodyPr>
          <a:lstStyle/>
          <a:p>
            <a:r>
              <a:rPr lang="en-US" altLang="zh-TW" sz="2000" dirty="0" smtClean="0"/>
              <a:t>Utterance not in summary</a:t>
            </a:r>
            <a:endParaRPr lang="zh-TW" altLang="en-US" sz="2000" dirty="0"/>
          </a:p>
        </p:txBody>
      </p:sp>
    </p:spTree>
    <p:extLst>
      <p:ext uri="{BB962C8B-B14F-4D97-AF65-F5344CB8AC3E}">
        <p14:creationId xmlns:p14="http://schemas.microsoft.com/office/powerpoint/2010/main" val="352095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par>
                                <p:cTn id="20" presetID="10"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500"/>
                                        <p:tgtEl>
                                          <p:spTgt spid="6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fade">
                                      <p:cBhvr>
                                        <p:cTn id="28" dur="500"/>
                                        <p:tgtEl>
                                          <p:spTgt spid="6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fade">
                                      <p:cBhvr>
                                        <p:cTn id="31" dur="500"/>
                                        <p:tgtEl>
                                          <p:spTgt spid="5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fade">
                                      <p:cBhvr>
                                        <p:cTn id="34" dur="500"/>
                                        <p:tgtEl>
                                          <p:spTgt spid="59"/>
                                        </p:tgtEl>
                                      </p:cBhvr>
                                    </p:animEffec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par>
                                <p:cTn id="55" presetID="10" presetClass="entr" presetSubtype="0"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500"/>
                                        <p:tgtEl>
                                          <p:spTgt spid="40"/>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fade">
                                      <p:cBhvr>
                                        <p:cTn id="65" dur="500"/>
                                        <p:tgtEl>
                                          <p:spTgt spid="41"/>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32"/>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36"/>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30"/>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5" grpId="0"/>
      <p:bldP spid="16" grpId="0"/>
      <p:bldP spid="24" grpId="0" animBg="1"/>
      <p:bldP spid="26" grpId="0" animBg="1"/>
      <p:bldP spid="27" grpId="0"/>
      <p:bldP spid="28" grpId="0"/>
      <p:bldP spid="37" grpId="0"/>
      <p:bldP spid="38" grpId="0"/>
      <p:bldP spid="39" grpId="0"/>
      <p:bldP spid="40" grpId="0" animBg="1"/>
      <p:bldP spid="41" grpId="0"/>
      <p:bldP spid="58" grpId="0" animBg="1"/>
      <p:bldP spid="59" grpId="0" animBg="1"/>
      <p:bldP spid="60" grpId="0"/>
      <p:bldP spid="6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2" name="直線單箭頭接點 181"/>
          <p:cNvCxnSpPr/>
          <p:nvPr/>
        </p:nvCxnSpPr>
        <p:spPr>
          <a:xfrm>
            <a:off x="5148064" y="3789040"/>
            <a:ext cx="427762" cy="0"/>
          </a:xfrm>
          <a:prstGeom prst="straightConnector1">
            <a:avLst/>
          </a:prstGeom>
          <a:ln w="28575">
            <a:solidFill>
              <a:schemeClr val="accent1">
                <a:lumMod val="20000"/>
                <a:lumOff val="80000"/>
              </a:schemeClr>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61" name="直線單箭頭接點 60"/>
          <p:cNvCxnSpPr/>
          <p:nvPr/>
        </p:nvCxnSpPr>
        <p:spPr>
          <a:xfrm>
            <a:off x="5148064" y="2420888"/>
            <a:ext cx="1306815" cy="0"/>
          </a:xfrm>
          <a:prstGeom prst="straightConnector1">
            <a:avLst/>
          </a:prstGeom>
          <a:ln w="28575">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6" name="直線單箭頭接點 175"/>
          <p:cNvCxnSpPr/>
          <p:nvPr/>
        </p:nvCxnSpPr>
        <p:spPr>
          <a:xfrm>
            <a:off x="5148064" y="4365104"/>
            <a:ext cx="855524" cy="8466"/>
          </a:xfrm>
          <a:prstGeom prst="straightConnector1">
            <a:avLst/>
          </a:prstGeom>
          <a:ln w="28575">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3" name="直線單箭頭接點 172"/>
          <p:cNvCxnSpPr/>
          <p:nvPr/>
        </p:nvCxnSpPr>
        <p:spPr>
          <a:xfrm>
            <a:off x="5148064" y="3068960"/>
            <a:ext cx="1089771" cy="0"/>
          </a:xfrm>
          <a:prstGeom prst="straightConnector1">
            <a:avLst/>
          </a:prstGeom>
          <a:ln w="28575">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標題 1"/>
          <p:cNvSpPr>
            <a:spLocks noGrp="1"/>
          </p:cNvSpPr>
          <p:nvPr>
            <p:ph type="title"/>
          </p:nvPr>
        </p:nvSpPr>
        <p:spPr/>
        <p:txBody>
          <a:bodyPr>
            <a:normAutofit/>
          </a:bodyPr>
          <a:lstStyle/>
          <a:p>
            <a:r>
              <a:rPr lang="en-US" altLang="zh-TW" cap="none" dirty="0"/>
              <a:t>Proposed method</a:t>
            </a:r>
            <a:endParaRPr lang="zh-TW" altLang="en-US" dirty="0"/>
          </a:p>
        </p:txBody>
      </p:sp>
      <p:grpSp>
        <p:nvGrpSpPr>
          <p:cNvPr id="116" name="群組 115"/>
          <p:cNvGrpSpPr/>
          <p:nvPr/>
        </p:nvGrpSpPr>
        <p:grpSpPr>
          <a:xfrm>
            <a:off x="4092364" y="4221088"/>
            <a:ext cx="1008112" cy="288032"/>
            <a:chOff x="4236380" y="4221088"/>
            <a:chExt cx="1008112" cy="288032"/>
          </a:xfrm>
        </p:grpSpPr>
        <p:sp>
          <p:nvSpPr>
            <p:cNvPr id="18" name="橢圓 17"/>
            <p:cNvSpPr/>
            <p:nvPr/>
          </p:nvSpPr>
          <p:spPr>
            <a:xfrm>
              <a:off x="4236380" y="4221088"/>
              <a:ext cx="288032" cy="288032"/>
            </a:xfrm>
            <a:prstGeom prst="ellipse">
              <a:avLst/>
            </a:prstGeom>
            <a:solidFill>
              <a:schemeClr val="bg1">
                <a:lumMod val="75000"/>
                <a:lumOff val="2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9" name="橢圓 18"/>
            <p:cNvSpPr/>
            <p:nvPr/>
          </p:nvSpPr>
          <p:spPr>
            <a:xfrm>
              <a:off x="4596420" y="4221088"/>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20" name="橢圓 19"/>
            <p:cNvSpPr/>
            <p:nvPr/>
          </p:nvSpPr>
          <p:spPr>
            <a:xfrm>
              <a:off x="4956460" y="4221088"/>
              <a:ext cx="288032" cy="288032"/>
            </a:xfrm>
            <a:prstGeom prst="ellipse">
              <a:avLst/>
            </a:prstGeom>
            <a:solidFill>
              <a:schemeClr val="bg1">
                <a:lumMod val="75000"/>
                <a:lumOff val="2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grpSp>
      <p:grpSp>
        <p:nvGrpSpPr>
          <p:cNvPr id="117" name="群組 116"/>
          <p:cNvGrpSpPr/>
          <p:nvPr/>
        </p:nvGrpSpPr>
        <p:grpSpPr>
          <a:xfrm>
            <a:off x="4092364" y="4869160"/>
            <a:ext cx="1008112" cy="288032"/>
            <a:chOff x="4236380" y="4869160"/>
            <a:chExt cx="1008112" cy="288032"/>
          </a:xfrm>
        </p:grpSpPr>
        <p:sp>
          <p:nvSpPr>
            <p:cNvPr id="21" name="橢圓 20"/>
            <p:cNvSpPr/>
            <p:nvPr/>
          </p:nvSpPr>
          <p:spPr>
            <a:xfrm>
              <a:off x="4236380" y="4869160"/>
              <a:ext cx="288032" cy="288032"/>
            </a:xfrm>
            <a:prstGeom prst="ellipse">
              <a:avLst/>
            </a:prstGeom>
            <a:solidFill>
              <a:schemeClr val="bg1">
                <a:lumMod val="75000"/>
                <a:lumOff val="2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solidFill>
                  <a:schemeClr val="accent3">
                    <a:lumMod val="40000"/>
                    <a:lumOff val="60000"/>
                  </a:schemeClr>
                </a:solidFill>
              </a:endParaRPr>
            </a:p>
          </p:txBody>
        </p:sp>
        <p:sp>
          <p:nvSpPr>
            <p:cNvPr id="22" name="橢圓 21"/>
            <p:cNvSpPr/>
            <p:nvPr/>
          </p:nvSpPr>
          <p:spPr>
            <a:xfrm>
              <a:off x="4596420" y="4869160"/>
              <a:ext cx="288032" cy="288032"/>
            </a:xfrm>
            <a:prstGeom prst="ellipse">
              <a:avLst/>
            </a:prstGeom>
            <a:solidFill>
              <a:schemeClr val="bg1">
                <a:lumMod val="75000"/>
                <a:lumOff val="2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23" name="橢圓 22"/>
            <p:cNvSpPr/>
            <p:nvPr/>
          </p:nvSpPr>
          <p:spPr>
            <a:xfrm>
              <a:off x="4956460" y="4869160"/>
              <a:ext cx="288032" cy="288032"/>
            </a:xfrm>
            <a:prstGeom prst="ellipse">
              <a:avLst/>
            </a:prstGeom>
            <a:solidFill>
              <a:schemeClr val="bg1">
                <a:lumMod val="75000"/>
                <a:lumOff val="2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grpSp>
      <p:grpSp>
        <p:nvGrpSpPr>
          <p:cNvPr id="114" name="群組 113"/>
          <p:cNvGrpSpPr/>
          <p:nvPr/>
        </p:nvGrpSpPr>
        <p:grpSpPr>
          <a:xfrm>
            <a:off x="4092364" y="2276872"/>
            <a:ext cx="1008112" cy="288032"/>
            <a:chOff x="4236380" y="2276872"/>
            <a:chExt cx="1008112" cy="288032"/>
          </a:xfrm>
        </p:grpSpPr>
        <p:sp>
          <p:nvSpPr>
            <p:cNvPr id="24" name="橢圓 23"/>
            <p:cNvSpPr/>
            <p:nvPr/>
          </p:nvSpPr>
          <p:spPr>
            <a:xfrm>
              <a:off x="4236380" y="227687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25" name="橢圓 24"/>
            <p:cNvSpPr/>
            <p:nvPr/>
          </p:nvSpPr>
          <p:spPr>
            <a:xfrm>
              <a:off x="4596420" y="227687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26" name="橢圓 25"/>
            <p:cNvSpPr/>
            <p:nvPr/>
          </p:nvSpPr>
          <p:spPr>
            <a:xfrm>
              <a:off x="4956460" y="227687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grpSp>
        <p:nvGrpSpPr>
          <p:cNvPr id="115" name="群組 114"/>
          <p:cNvGrpSpPr/>
          <p:nvPr/>
        </p:nvGrpSpPr>
        <p:grpSpPr>
          <a:xfrm>
            <a:off x="4092364" y="2924944"/>
            <a:ext cx="1008112" cy="288032"/>
            <a:chOff x="4236380" y="2924944"/>
            <a:chExt cx="1008112" cy="288032"/>
          </a:xfrm>
        </p:grpSpPr>
        <p:sp>
          <p:nvSpPr>
            <p:cNvPr id="27" name="橢圓 26"/>
            <p:cNvSpPr/>
            <p:nvPr/>
          </p:nvSpPr>
          <p:spPr>
            <a:xfrm>
              <a:off x="4236380" y="2924944"/>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28" name="橢圓 27"/>
            <p:cNvSpPr/>
            <p:nvPr/>
          </p:nvSpPr>
          <p:spPr>
            <a:xfrm>
              <a:off x="4596420" y="2924944"/>
              <a:ext cx="288032" cy="288032"/>
            </a:xfrm>
            <a:prstGeom prst="ellipse">
              <a:avLst/>
            </a:prstGeom>
            <a:solidFill>
              <a:schemeClr val="bg1">
                <a:lumMod val="75000"/>
                <a:lumOff val="2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29" name="橢圓 28"/>
            <p:cNvSpPr/>
            <p:nvPr/>
          </p:nvSpPr>
          <p:spPr>
            <a:xfrm>
              <a:off x="4956460" y="2924944"/>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sp>
        <p:nvSpPr>
          <p:cNvPr id="30" name="文字方塊 29"/>
          <p:cNvSpPr txBox="1"/>
          <p:nvPr/>
        </p:nvSpPr>
        <p:spPr>
          <a:xfrm>
            <a:off x="4380396" y="3573016"/>
            <a:ext cx="415498" cy="369332"/>
          </a:xfrm>
          <a:prstGeom prst="rect">
            <a:avLst/>
          </a:prstGeom>
          <a:noFill/>
        </p:spPr>
        <p:txBody>
          <a:bodyPr wrap="none" rtlCol="0">
            <a:spAutoFit/>
          </a:bodyPr>
          <a:lstStyle/>
          <a:p>
            <a:r>
              <a:rPr lang="en-US" altLang="zh-TW" dirty="0" smtClean="0"/>
              <a:t>…</a:t>
            </a:r>
            <a:endParaRPr lang="zh-TW" altLang="en-US" dirty="0"/>
          </a:p>
        </p:txBody>
      </p:sp>
      <p:sp>
        <p:nvSpPr>
          <p:cNvPr id="31" name="文字方塊 30"/>
          <p:cNvSpPr txBox="1"/>
          <p:nvPr/>
        </p:nvSpPr>
        <p:spPr>
          <a:xfrm>
            <a:off x="2987824" y="1556792"/>
            <a:ext cx="3995389" cy="461665"/>
          </a:xfrm>
          <a:prstGeom prst="rect">
            <a:avLst/>
          </a:prstGeom>
          <a:noFill/>
        </p:spPr>
        <p:txBody>
          <a:bodyPr wrap="none" rtlCol="0">
            <a:spAutoFit/>
          </a:bodyPr>
          <a:lstStyle/>
          <a:p>
            <a:r>
              <a:rPr lang="en-US" altLang="zh-TW" sz="2400" dirty="0" smtClean="0"/>
              <a:t>Enumerate all the permutation</a:t>
            </a:r>
            <a:endParaRPr lang="zh-TW" altLang="en-US" sz="2400" dirty="0"/>
          </a:p>
        </p:txBody>
      </p:sp>
      <p:grpSp>
        <p:nvGrpSpPr>
          <p:cNvPr id="12" name="群組 11"/>
          <p:cNvGrpSpPr/>
          <p:nvPr/>
        </p:nvGrpSpPr>
        <p:grpSpPr>
          <a:xfrm>
            <a:off x="6454879" y="2136982"/>
            <a:ext cx="1070469" cy="2233999"/>
            <a:chOff x="-1441127" y="290319"/>
            <a:chExt cx="1262438" cy="2634625"/>
          </a:xfrm>
        </p:grpSpPr>
        <p:sp>
          <p:nvSpPr>
            <p:cNvPr id="156" name="矩形 155"/>
            <p:cNvSpPr/>
            <p:nvPr/>
          </p:nvSpPr>
          <p:spPr>
            <a:xfrm>
              <a:off x="-1441127" y="290319"/>
              <a:ext cx="1262438" cy="263462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5" name="群組 4"/>
            <p:cNvGrpSpPr/>
            <p:nvPr/>
          </p:nvGrpSpPr>
          <p:grpSpPr>
            <a:xfrm>
              <a:off x="-1313964" y="376817"/>
              <a:ext cx="1008112" cy="2464906"/>
              <a:chOff x="8106850" y="2118452"/>
              <a:chExt cx="1008112" cy="2464906"/>
            </a:xfrm>
          </p:grpSpPr>
          <p:sp>
            <p:nvSpPr>
              <p:cNvPr id="35" name="矩形 34"/>
              <p:cNvSpPr/>
              <p:nvPr/>
            </p:nvSpPr>
            <p:spPr>
              <a:xfrm>
                <a:off x="8106850" y="2118452"/>
                <a:ext cx="100811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 name="矩形 38"/>
              <p:cNvSpPr/>
              <p:nvPr/>
            </p:nvSpPr>
            <p:spPr>
              <a:xfrm>
                <a:off x="8106850" y="2748066"/>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 name="矩形 39"/>
              <p:cNvSpPr/>
              <p:nvPr/>
            </p:nvSpPr>
            <p:spPr>
              <a:xfrm>
                <a:off x="8466890" y="2748066"/>
                <a:ext cx="64807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5" name="矩形 44"/>
              <p:cNvSpPr/>
              <p:nvPr/>
            </p:nvSpPr>
            <p:spPr>
              <a:xfrm>
                <a:off x="8106850" y="3396138"/>
                <a:ext cx="64807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6" name="矩形 45"/>
              <p:cNvSpPr/>
              <p:nvPr/>
            </p:nvSpPr>
            <p:spPr>
              <a:xfrm>
                <a:off x="8826930" y="3396138"/>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 name="矩形 49"/>
              <p:cNvSpPr/>
              <p:nvPr/>
            </p:nvSpPr>
            <p:spPr>
              <a:xfrm>
                <a:off x="8106850" y="4044210"/>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1" name="矩形 50"/>
              <p:cNvSpPr/>
              <p:nvPr/>
            </p:nvSpPr>
            <p:spPr>
              <a:xfrm>
                <a:off x="8826930" y="4044210"/>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2" name="矩形 51"/>
              <p:cNvSpPr/>
              <p:nvPr/>
            </p:nvSpPr>
            <p:spPr>
              <a:xfrm>
                <a:off x="8466890" y="4044210"/>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橢圓 31"/>
              <p:cNvSpPr/>
              <p:nvPr/>
            </p:nvSpPr>
            <p:spPr>
              <a:xfrm>
                <a:off x="8106850" y="224401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33" name="橢圓 32"/>
              <p:cNvSpPr/>
              <p:nvPr/>
            </p:nvSpPr>
            <p:spPr>
              <a:xfrm>
                <a:off x="8466890" y="224401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34" name="橢圓 33"/>
              <p:cNvSpPr/>
              <p:nvPr/>
            </p:nvSpPr>
            <p:spPr>
              <a:xfrm>
                <a:off x="8826930" y="224401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36" name="橢圓 35"/>
              <p:cNvSpPr/>
              <p:nvPr/>
            </p:nvSpPr>
            <p:spPr>
              <a:xfrm>
                <a:off x="8106850" y="2873624"/>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37" name="橢圓 36"/>
              <p:cNvSpPr/>
              <p:nvPr/>
            </p:nvSpPr>
            <p:spPr>
              <a:xfrm>
                <a:off x="8466890" y="2873624"/>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38" name="橢圓 37"/>
              <p:cNvSpPr/>
              <p:nvPr/>
            </p:nvSpPr>
            <p:spPr>
              <a:xfrm>
                <a:off x="8826930" y="2873624"/>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42" name="橢圓 41"/>
              <p:cNvSpPr/>
              <p:nvPr/>
            </p:nvSpPr>
            <p:spPr>
              <a:xfrm>
                <a:off x="8106850" y="352169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43" name="橢圓 42"/>
              <p:cNvSpPr/>
              <p:nvPr/>
            </p:nvSpPr>
            <p:spPr>
              <a:xfrm>
                <a:off x="8466890" y="352169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44" name="橢圓 43"/>
              <p:cNvSpPr/>
              <p:nvPr/>
            </p:nvSpPr>
            <p:spPr>
              <a:xfrm>
                <a:off x="8826930" y="352169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47" name="橢圓 46"/>
              <p:cNvSpPr/>
              <p:nvPr/>
            </p:nvSpPr>
            <p:spPr>
              <a:xfrm>
                <a:off x="8106850" y="4169768"/>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48" name="橢圓 47"/>
              <p:cNvSpPr/>
              <p:nvPr/>
            </p:nvSpPr>
            <p:spPr>
              <a:xfrm>
                <a:off x="8466890" y="4169768"/>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49" name="橢圓 48"/>
              <p:cNvSpPr/>
              <p:nvPr/>
            </p:nvSpPr>
            <p:spPr>
              <a:xfrm>
                <a:off x="8826930" y="4169768"/>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grpSp>
      <p:grpSp>
        <p:nvGrpSpPr>
          <p:cNvPr id="216" name="群組 215"/>
          <p:cNvGrpSpPr/>
          <p:nvPr/>
        </p:nvGrpSpPr>
        <p:grpSpPr>
          <a:xfrm>
            <a:off x="611560" y="2636912"/>
            <a:ext cx="2914167" cy="2023775"/>
            <a:chOff x="107504" y="2854677"/>
            <a:chExt cx="2914167" cy="2023775"/>
          </a:xfrm>
        </p:grpSpPr>
        <p:grpSp>
          <p:nvGrpSpPr>
            <p:cNvPr id="215" name="群組 214"/>
            <p:cNvGrpSpPr/>
            <p:nvPr/>
          </p:nvGrpSpPr>
          <p:grpSpPr>
            <a:xfrm>
              <a:off x="827584" y="3645024"/>
              <a:ext cx="1008112" cy="288032"/>
              <a:chOff x="827584" y="3645024"/>
              <a:chExt cx="1008112" cy="288032"/>
            </a:xfrm>
          </p:grpSpPr>
          <p:sp>
            <p:nvSpPr>
              <p:cNvPr id="207" name="橢圓 206"/>
              <p:cNvSpPr/>
              <p:nvPr/>
            </p:nvSpPr>
            <p:spPr>
              <a:xfrm>
                <a:off x="827584" y="3645024"/>
                <a:ext cx="288032" cy="288032"/>
              </a:xfrm>
              <a:prstGeom prst="ellipse">
                <a:avLst/>
              </a:prstGeom>
              <a:solidFill>
                <a:schemeClr val="tx1">
                  <a:lumMod val="50000"/>
                </a:schemeClr>
              </a:solidFill>
              <a:ln>
                <a:solidFill>
                  <a:schemeClr val="tx1"/>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zh-TW" altLang="en-US"/>
              </a:p>
            </p:txBody>
          </p:sp>
          <p:sp>
            <p:nvSpPr>
              <p:cNvPr id="208" name="橢圓 207"/>
              <p:cNvSpPr/>
              <p:nvPr/>
            </p:nvSpPr>
            <p:spPr>
              <a:xfrm>
                <a:off x="1187624" y="3645024"/>
                <a:ext cx="288032" cy="288032"/>
              </a:xfrm>
              <a:prstGeom prst="ellipse">
                <a:avLst/>
              </a:prstGeom>
              <a:solidFill>
                <a:schemeClr val="tx1">
                  <a:lumMod val="50000"/>
                </a:schemeClr>
              </a:solidFill>
              <a:ln>
                <a:solidFill>
                  <a:schemeClr val="tx1"/>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zh-TW" altLang="en-US"/>
              </a:p>
            </p:txBody>
          </p:sp>
          <p:sp>
            <p:nvSpPr>
              <p:cNvPr id="209" name="橢圓 208"/>
              <p:cNvSpPr/>
              <p:nvPr/>
            </p:nvSpPr>
            <p:spPr>
              <a:xfrm>
                <a:off x="1547664" y="3645024"/>
                <a:ext cx="288032" cy="288032"/>
              </a:xfrm>
              <a:prstGeom prst="ellipse">
                <a:avLst/>
              </a:prstGeom>
              <a:solidFill>
                <a:schemeClr val="tx1">
                  <a:lumMod val="50000"/>
                </a:schemeClr>
              </a:solidFill>
              <a:ln>
                <a:solidFill>
                  <a:schemeClr val="tx1"/>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zh-TW" altLang="en-US"/>
              </a:p>
            </p:txBody>
          </p:sp>
        </p:grpSp>
        <p:sp>
          <p:nvSpPr>
            <p:cNvPr id="210" name="文字方塊 209"/>
            <p:cNvSpPr txBox="1"/>
            <p:nvPr/>
          </p:nvSpPr>
          <p:spPr>
            <a:xfrm>
              <a:off x="323528" y="2854677"/>
              <a:ext cx="2002471" cy="707886"/>
            </a:xfrm>
            <a:prstGeom prst="rect">
              <a:avLst/>
            </a:prstGeom>
            <a:noFill/>
          </p:spPr>
          <p:txBody>
            <a:bodyPr wrap="none" rtlCol="0">
              <a:spAutoFit/>
            </a:bodyPr>
            <a:lstStyle/>
            <a:p>
              <a:r>
                <a:rPr lang="en-US" altLang="zh-TW" sz="2000" dirty="0" smtClean="0"/>
                <a:t>For a document</a:t>
              </a:r>
              <a:br>
                <a:rPr lang="en-US" altLang="zh-TW" sz="2000" dirty="0" smtClean="0"/>
              </a:br>
              <a:r>
                <a:rPr lang="en-US" altLang="zh-TW" sz="2000" dirty="0" smtClean="0"/>
                <a:t>with 3 utterances</a:t>
              </a:r>
              <a:endParaRPr lang="zh-TW" altLang="en-US" sz="2000" dirty="0"/>
            </a:p>
          </p:txBody>
        </p:sp>
        <p:sp>
          <p:nvSpPr>
            <p:cNvPr id="211" name="橢圓 210"/>
            <p:cNvSpPr/>
            <p:nvPr/>
          </p:nvSpPr>
          <p:spPr>
            <a:xfrm>
              <a:off x="107504" y="4219231"/>
              <a:ext cx="144016" cy="14401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212" name="橢圓 211"/>
            <p:cNvSpPr/>
            <p:nvPr/>
          </p:nvSpPr>
          <p:spPr>
            <a:xfrm>
              <a:off x="107504" y="4581128"/>
              <a:ext cx="144016" cy="144016"/>
            </a:xfrm>
            <a:prstGeom prst="ellipse">
              <a:avLst/>
            </a:prstGeom>
            <a:solidFill>
              <a:schemeClr val="bg1">
                <a:lumMod val="75000"/>
                <a:lumOff val="2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213" name="文字方塊 212"/>
            <p:cNvSpPr txBox="1"/>
            <p:nvPr/>
          </p:nvSpPr>
          <p:spPr>
            <a:xfrm>
              <a:off x="351901" y="4140453"/>
              <a:ext cx="2286652" cy="369332"/>
            </a:xfrm>
            <a:prstGeom prst="rect">
              <a:avLst/>
            </a:prstGeom>
            <a:noFill/>
          </p:spPr>
          <p:txBody>
            <a:bodyPr wrap="none" rtlCol="0">
              <a:spAutoFit/>
            </a:bodyPr>
            <a:lstStyle/>
            <a:p>
              <a:r>
                <a:rPr lang="en-US" altLang="zh-TW" dirty="0" smtClean="0"/>
                <a:t>Utterance In summary</a:t>
              </a:r>
              <a:endParaRPr lang="zh-TW" altLang="en-US" dirty="0"/>
            </a:p>
          </p:txBody>
        </p:sp>
        <p:sp>
          <p:nvSpPr>
            <p:cNvPr id="214" name="文字方塊 213"/>
            <p:cNvSpPr txBox="1"/>
            <p:nvPr/>
          </p:nvSpPr>
          <p:spPr>
            <a:xfrm>
              <a:off x="351901" y="4509120"/>
              <a:ext cx="2669770" cy="369332"/>
            </a:xfrm>
            <a:prstGeom prst="rect">
              <a:avLst/>
            </a:prstGeom>
            <a:noFill/>
          </p:spPr>
          <p:txBody>
            <a:bodyPr wrap="none" rtlCol="0">
              <a:spAutoFit/>
            </a:bodyPr>
            <a:lstStyle/>
            <a:p>
              <a:r>
                <a:rPr lang="en-US" altLang="zh-TW" dirty="0" smtClean="0"/>
                <a:t>Utterance not in summary</a:t>
              </a:r>
              <a:endParaRPr lang="zh-TW" altLang="en-US" dirty="0"/>
            </a:p>
          </p:txBody>
        </p:sp>
      </p:grpSp>
      <p:sp>
        <p:nvSpPr>
          <p:cNvPr id="3" name="文字方塊 2"/>
          <p:cNvSpPr txBox="1"/>
          <p:nvPr/>
        </p:nvSpPr>
        <p:spPr>
          <a:xfrm>
            <a:off x="5076056" y="1556792"/>
            <a:ext cx="3756349" cy="461665"/>
          </a:xfrm>
          <a:prstGeom prst="rect">
            <a:avLst/>
          </a:prstGeom>
          <a:noFill/>
        </p:spPr>
        <p:txBody>
          <a:bodyPr wrap="none" rtlCol="0">
            <a:spAutoFit/>
          </a:bodyPr>
          <a:lstStyle/>
          <a:p>
            <a:r>
              <a:rPr lang="en-US" altLang="zh-TW" sz="2400" dirty="0" smtClean="0"/>
              <a:t>Enumerate all the cluster set</a:t>
            </a:r>
            <a:endParaRPr lang="zh-TW" altLang="en-US" sz="2400" dirty="0"/>
          </a:p>
        </p:txBody>
      </p:sp>
      <p:sp>
        <p:nvSpPr>
          <p:cNvPr id="163" name="矩形 162"/>
          <p:cNvSpPr/>
          <p:nvPr/>
        </p:nvSpPr>
        <p:spPr>
          <a:xfrm>
            <a:off x="6449542" y="2132856"/>
            <a:ext cx="1081140" cy="2263013"/>
          </a:xfrm>
          <a:prstGeom prst="rect">
            <a:avLst/>
          </a:prstGeom>
          <a:solidFill>
            <a:srgbClr val="7F7F7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41" name="群組 40"/>
          <p:cNvGrpSpPr/>
          <p:nvPr/>
        </p:nvGrpSpPr>
        <p:grpSpPr>
          <a:xfrm>
            <a:off x="6237835" y="2420888"/>
            <a:ext cx="1070469" cy="2233999"/>
            <a:chOff x="8015030" y="2816056"/>
            <a:chExt cx="1070469" cy="2233999"/>
          </a:xfrm>
        </p:grpSpPr>
        <p:sp>
          <p:nvSpPr>
            <p:cNvPr id="160" name="矩形 159"/>
            <p:cNvSpPr/>
            <p:nvPr/>
          </p:nvSpPr>
          <p:spPr>
            <a:xfrm>
              <a:off x="8015030" y="2816056"/>
              <a:ext cx="1070469" cy="223399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4" name="群組 3"/>
            <p:cNvGrpSpPr/>
            <p:nvPr/>
          </p:nvGrpSpPr>
          <p:grpSpPr>
            <a:xfrm>
              <a:off x="8130216" y="2886889"/>
              <a:ext cx="840093" cy="2054088"/>
              <a:chOff x="7812360" y="2476262"/>
              <a:chExt cx="1008112" cy="2464906"/>
            </a:xfrm>
          </p:grpSpPr>
          <p:sp>
            <p:nvSpPr>
              <p:cNvPr id="69" name="矩形 68"/>
              <p:cNvSpPr/>
              <p:nvPr/>
            </p:nvSpPr>
            <p:spPr>
              <a:xfrm>
                <a:off x="7812360" y="2476262"/>
                <a:ext cx="100811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4" name="矩形 73"/>
              <p:cNvSpPr/>
              <p:nvPr/>
            </p:nvSpPr>
            <p:spPr>
              <a:xfrm>
                <a:off x="7812360" y="3105876"/>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5" name="矩形 74"/>
              <p:cNvSpPr/>
              <p:nvPr/>
            </p:nvSpPr>
            <p:spPr>
              <a:xfrm>
                <a:off x="8172400" y="3105876"/>
                <a:ext cx="64807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0" name="矩形 79"/>
              <p:cNvSpPr/>
              <p:nvPr/>
            </p:nvSpPr>
            <p:spPr>
              <a:xfrm>
                <a:off x="7812360" y="3753948"/>
                <a:ext cx="64807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1" name="矩形 80"/>
              <p:cNvSpPr/>
              <p:nvPr/>
            </p:nvSpPr>
            <p:spPr>
              <a:xfrm>
                <a:off x="8532440" y="3753948"/>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6" name="矩形 85"/>
              <p:cNvSpPr/>
              <p:nvPr/>
            </p:nvSpPr>
            <p:spPr>
              <a:xfrm>
                <a:off x="7812360" y="4402020"/>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7" name="矩形 86"/>
              <p:cNvSpPr/>
              <p:nvPr/>
            </p:nvSpPr>
            <p:spPr>
              <a:xfrm>
                <a:off x="8532440" y="4402020"/>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8" name="矩形 87"/>
              <p:cNvSpPr/>
              <p:nvPr/>
            </p:nvSpPr>
            <p:spPr>
              <a:xfrm>
                <a:off x="8172400" y="4402020"/>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6" name="橢圓 65"/>
              <p:cNvSpPr/>
              <p:nvPr/>
            </p:nvSpPr>
            <p:spPr>
              <a:xfrm>
                <a:off x="7812360" y="260182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67" name="橢圓 66"/>
              <p:cNvSpPr/>
              <p:nvPr/>
            </p:nvSpPr>
            <p:spPr>
              <a:xfrm>
                <a:off x="8172400" y="2601820"/>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68" name="橢圓 67"/>
              <p:cNvSpPr/>
              <p:nvPr/>
            </p:nvSpPr>
            <p:spPr>
              <a:xfrm>
                <a:off x="8532440" y="260182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71" name="橢圓 70"/>
              <p:cNvSpPr/>
              <p:nvPr/>
            </p:nvSpPr>
            <p:spPr>
              <a:xfrm>
                <a:off x="7812360" y="3231434"/>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72" name="橢圓 71"/>
              <p:cNvSpPr/>
              <p:nvPr/>
            </p:nvSpPr>
            <p:spPr>
              <a:xfrm>
                <a:off x="8172400" y="3231434"/>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73" name="橢圓 72"/>
              <p:cNvSpPr/>
              <p:nvPr/>
            </p:nvSpPr>
            <p:spPr>
              <a:xfrm>
                <a:off x="8532440" y="3231434"/>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77" name="橢圓 76"/>
              <p:cNvSpPr/>
              <p:nvPr/>
            </p:nvSpPr>
            <p:spPr>
              <a:xfrm>
                <a:off x="7812360" y="387950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78" name="橢圓 77"/>
              <p:cNvSpPr/>
              <p:nvPr/>
            </p:nvSpPr>
            <p:spPr>
              <a:xfrm>
                <a:off x="8172400" y="3879506"/>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79" name="橢圓 78"/>
              <p:cNvSpPr/>
              <p:nvPr/>
            </p:nvSpPr>
            <p:spPr>
              <a:xfrm>
                <a:off x="8532440" y="387950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83" name="橢圓 82"/>
              <p:cNvSpPr/>
              <p:nvPr/>
            </p:nvSpPr>
            <p:spPr>
              <a:xfrm>
                <a:off x="7812360" y="4527578"/>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84" name="橢圓 83"/>
              <p:cNvSpPr/>
              <p:nvPr/>
            </p:nvSpPr>
            <p:spPr>
              <a:xfrm>
                <a:off x="8172400" y="452757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85" name="橢圓 84"/>
              <p:cNvSpPr/>
              <p:nvPr/>
            </p:nvSpPr>
            <p:spPr>
              <a:xfrm>
                <a:off x="8532440" y="4527578"/>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grpSp>
      <p:sp>
        <p:nvSpPr>
          <p:cNvPr id="164" name="矩形 163"/>
          <p:cNvSpPr/>
          <p:nvPr/>
        </p:nvSpPr>
        <p:spPr>
          <a:xfrm>
            <a:off x="6227164" y="2420888"/>
            <a:ext cx="1081140" cy="2263013"/>
          </a:xfrm>
          <a:prstGeom prst="rect">
            <a:avLst/>
          </a:prstGeom>
          <a:solidFill>
            <a:srgbClr val="7F7F7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57" name="群組 56"/>
          <p:cNvGrpSpPr/>
          <p:nvPr/>
        </p:nvGrpSpPr>
        <p:grpSpPr>
          <a:xfrm>
            <a:off x="6055384" y="2780928"/>
            <a:ext cx="1018673" cy="2233999"/>
            <a:chOff x="1460525" y="1376030"/>
            <a:chExt cx="1018673" cy="2233999"/>
          </a:xfrm>
        </p:grpSpPr>
        <p:sp>
          <p:nvSpPr>
            <p:cNvPr id="165" name="矩形 164"/>
            <p:cNvSpPr/>
            <p:nvPr/>
          </p:nvSpPr>
          <p:spPr>
            <a:xfrm>
              <a:off x="1460525" y="1376030"/>
              <a:ext cx="1018673" cy="223399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6" name="群組 5"/>
            <p:cNvGrpSpPr/>
            <p:nvPr/>
          </p:nvGrpSpPr>
          <p:grpSpPr>
            <a:xfrm>
              <a:off x="1523759" y="1462538"/>
              <a:ext cx="840411" cy="2054864"/>
              <a:chOff x="-1366362" y="4130622"/>
              <a:chExt cx="1008112" cy="2464906"/>
            </a:xfrm>
          </p:grpSpPr>
          <p:sp>
            <p:nvSpPr>
              <p:cNvPr id="128" name="矩形 127"/>
              <p:cNvSpPr/>
              <p:nvPr/>
            </p:nvSpPr>
            <p:spPr>
              <a:xfrm>
                <a:off x="-1366362" y="4130622"/>
                <a:ext cx="100811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2" name="矩形 131"/>
              <p:cNvSpPr/>
              <p:nvPr/>
            </p:nvSpPr>
            <p:spPr>
              <a:xfrm>
                <a:off x="-1366362" y="4760236"/>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3" name="矩形 132"/>
              <p:cNvSpPr/>
              <p:nvPr/>
            </p:nvSpPr>
            <p:spPr>
              <a:xfrm>
                <a:off x="-1006322" y="4760236"/>
                <a:ext cx="64807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7" name="矩形 136"/>
              <p:cNvSpPr/>
              <p:nvPr/>
            </p:nvSpPr>
            <p:spPr>
              <a:xfrm>
                <a:off x="-1366362" y="5408308"/>
                <a:ext cx="64807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8" name="矩形 137"/>
              <p:cNvSpPr/>
              <p:nvPr/>
            </p:nvSpPr>
            <p:spPr>
              <a:xfrm>
                <a:off x="-646282" y="5408308"/>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2" name="矩形 141"/>
              <p:cNvSpPr/>
              <p:nvPr/>
            </p:nvSpPr>
            <p:spPr>
              <a:xfrm>
                <a:off x="-1366362" y="6056380"/>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3" name="矩形 142"/>
              <p:cNvSpPr/>
              <p:nvPr/>
            </p:nvSpPr>
            <p:spPr>
              <a:xfrm>
                <a:off x="-646282" y="6056380"/>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4" name="矩形 143"/>
              <p:cNvSpPr/>
              <p:nvPr/>
            </p:nvSpPr>
            <p:spPr>
              <a:xfrm>
                <a:off x="-1006322" y="6056380"/>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5" name="橢圓 124"/>
              <p:cNvSpPr/>
              <p:nvPr/>
            </p:nvSpPr>
            <p:spPr>
              <a:xfrm>
                <a:off x="-1366362" y="4256180"/>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26" name="橢圓 125"/>
              <p:cNvSpPr/>
              <p:nvPr/>
            </p:nvSpPr>
            <p:spPr>
              <a:xfrm>
                <a:off x="-1006322" y="425618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27" name="橢圓 126"/>
              <p:cNvSpPr/>
              <p:nvPr/>
            </p:nvSpPr>
            <p:spPr>
              <a:xfrm>
                <a:off x="-646282" y="4256180"/>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29" name="橢圓 128"/>
              <p:cNvSpPr/>
              <p:nvPr/>
            </p:nvSpPr>
            <p:spPr>
              <a:xfrm>
                <a:off x="-1366362" y="4885794"/>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30" name="橢圓 129"/>
              <p:cNvSpPr/>
              <p:nvPr/>
            </p:nvSpPr>
            <p:spPr>
              <a:xfrm>
                <a:off x="-1006322" y="4885794"/>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31" name="橢圓 130"/>
              <p:cNvSpPr/>
              <p:nvPr/>
            </p:nvSpPr>
            <p:spPr>
              <a:xfrm>
                <a:off x="-646282" y="4885794"/>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34" name="橢圓 133"/>
              <p:cNvSpPr/>
              <p:nvPr/>
            </p:nvSpPr>
            <p:spPr>
              <a:xfrm>
                <a:off x="-1366362" y="5533866"/>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35" name="橢圓 134"/>
              <p:cNvSpPr/>
              <p:nvPr/>
            </p:nvSpPr>
            <p:spPr>
              <a:xfrm>
                <a:off x="-1006322" y="553386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36" name="橢圓 135"/>
              <p:cNvSpPr/>
              <p:nvPr/>
            </p:nvSpPr>
            <p:spPr>
              <a:xfrm>
                <a:off x="-646282" y="5533866"/>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39" name="橢圓 138"/>
              <p:cNvSpPr/>
              <p:nvPr/>
            </p:nvSpPr>
            <p:spPr>
              <a:xfrm>
                <a:off x="-1366362" y="618193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40" name="橢圓 139"/>
              <p:cNvSpPr/>
              <p:nvPr/>
            </p:nvSpPr>
            <p:spPr>
              <a:xfrm>
                <a:off x="-1006322" y="6181938"/>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41" name="橢圓 140"/>
              <p:cNvSpPr/>
              <p:nvPr/>
            </p:nvSpPr>
            <p:spPr>
              <a:xfrm>
                <a:off x="-646282" y="618193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grpSp>
      </p:grpSp>
      <p:sp>
        <p:nvSpPr>
          <p:cNvPr id="113" name="文字方塊 112"/>
          <p:cNvSpPr txBox="1"/>
          <p:nvPr/>
        </p:nvSpPr>
        <p:spPr>
          <a:xfrm>
            <a:off x="5643435" y="3573016"/>
            <a:ext cx="415498" cy="369332"/>
          </a:xfrm>
          <a:prstGeom prst="rect">
            <a:avLst/>
          </a:prstGeom>
          <a:noFill/>
        </p:spPr>
        <p:txBody>
          <a:bodyPr wrap="none" rtlCol="0">
            <a:spAutoFit/>
          </a:bodyPr>
          <a:lstStyle/>
          <a:p>
            <a:r>
              <a:rPr lang="en-US" altLang="zh-TW" dirty="0" smtClean="0"/>
              <a:t>…</a:t>
            </a:r>
            <a:endParaRPr lang="zh-TW" altLang="en-US" dirty="0"/>
          </a:p>
        </p:txBody>
      </p:sp>
      <p:cxnSp>
        <p:nvCxnSpPr>
          <p:cNvPr id="178" name="直線單箭頭接點 177"/>
          <p:cNvCxnSpPr/>
          <p:nvPr/>
        </p:nvCxnSpPr>
        <p:spPr>
          <a:xfrm flipV="1">
            <a:off x="5148064" y="5011008"/>
            <a:ext cx="622789" cy="2168"/>
          </a:xfrm>
          <a:prstGeom prst="straightConnector1">
            <a:avLst/>
          </a:prstGeom>
          <a:ln w="28575">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文字方塊 6"/>
          <p:cNvSpPr txBox="1"/>
          <p:nvPr/>
        </p:nvSpPr>
        <p:spPr>
          <a:xfrm>
            <a:off x="6058933" y="5014927"/>
            <a:ext cx="441146" cy="400110"/>
          </a:xfrm>
          <a:prstGeom prst="rect">
            <a:avLst/>
          </a:prstGeom>
          <a:noFill/>
        </p:spPr>
        <p:txBody>
          <a:bodyPr wrap="none" rtlCol="0">
            <a:spAutoFit/>
          </a:bodyPr>
          <a:lstStyle/>
          <a:p>
            <a:r>
              <a:rPr lang="en-US" altLang="zh-TW" sz="2000" b="1" dirty="0" smtClean="0"/>
              <a:t>…</a:t>
            </a:r>
            <a:endParaRPr lang="zh-TW" altLang="en-US" b="1" dirty="0"/>
          </a:p>
        </p:txBody>
      </p:sp>
    </p:spTree>
    <p:extLst>
      <p:ext uri="{BB962C8B-B14F-4D97-AF65-F5344CB8AC3E}">
        <p14:creationId xmlns:p14="http://schemas.microsoft.com/office/powerpoint/2010/main" val="391654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4"/>
                                        </p:tgtEl>
                                        <p:attrNameLst>
                                          <p:attrName>style.visibility</p:attrName>
                                        </p:attrNameLst>
                                      </p:cBhvr>
                                      <p:to>
                                        <p:strVal val="visible"/>
                                      </p:to>
                                    </p:set>
                                    <p:animEffect transition="in" filter="fade">
                                      <p:cBhvr>
                                        <p:cTn id="15" dur="500"/>
                                        <p:tgtEl>
                                          <p:spTgt spid="114"/>
                                        </p:tgtEl>
                                      </p:cBhvr>
                                    </p:animEffec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115"/>
                                        </p:tgtEl>
                                        <p:attrNameLst>
                                          <p:attrName>style.visibility</p:attrName>
                                        </p:attrNameLst>
                                      </p:cBhvr>
                                      <p:to>
                                        <p:strVal val="visible"/>
                                      </p:to>
                                    </p:set>
                                    <p:animEffect transition="in" filter="fade">
                                      <p:cBhvr>
                                        <p:cTn id="19" dur="500"/>
                                        <p:tgtEl>
                                          <p:spTgt spid="115"/>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500"/>
                                        <p:tgtEl>
                                          <p:spTgt spid="30"/>
                                        </p:tgtEl>
                                      </p:cBhvr>
                                    </p:animEffect>
                                  </p:childTnLst>
                                </p:cTn>
                              </p:par>
                            </p:childTnLst>
                          </p:cTn>
                        </p:par>
                        <p:par>
                          <p:cTn id="24" fill="hold">
                            <p:stCondLst>
                              <p:cond delay="1500"/>
                            </p:stCondLst>
                            <p:childTnLst>
                              <p:par>
                                <p:cTn id="25" presetID="10" presetClass="entr" presetSubtype="0" fill="hold" nodeType="afterEffect">
                                  <p:stCondLst>
                                    <p:cond delay="0"/>
                                  </p:stCondLst>
                                  <p:childTnLst>
                                    <p:set>
                                      <p:cBhvr>
                                        <p:cTn id="26" dur="1" fill="hold">
                                          <p:stCondLst>
                                            <p:cond delay="0"/>
                                          </p:stCondLst>
                                        </p:cTn>
                                        <p:tgtEl>
                                          <p:spTgt spid="116"/>
                                        </p:tgtEl>
                                        <p:attrNameLst>
                                          <p:attrName>style.visibility</p:attrName>
                                        </p:attrNameLst>
                                      </p:cBhvr>
                                      <p:to>
                                        <p:strVal val="visible"/>
                                      </p:to>
                                    </p:set>
                                    <p:animEffect transition="in" filter="fade">
                                      <p:cBhvr>
                                        <p:cTn id="27" dur="500"/>
                                        <p:tgtEl>
                                          <p:spTgt spid="116"/>
                                        </p:tgtEl>
                                      </p:cBhvr>
                                    </p:animEffect>
                                  </p:childTnLst>
                                </p:cTn>
                              </p:par>
                            </p:childTnLst>
                          </p:cTn>
                        </p:par>
                        <p:par>
                          <p:cTn id="28" fill="hold">
                            <p:stCondLst>
                              <p:cond delay="2000"/>
                            </p:stCondLst>
                            <p:childTnLst>
                              <p:par>
                                <p:cTn id="29" presetID="10" presetClass="entr" presetSubtype="0" fill="hold" nodeType="afterEffect">
                                  <p:stCondLst>
                                    <p:cond delay="0"/>
                                  </p:stCondLst>
                                  <p:childTnLst>
                                    <p:set>
                                      <p:cBhvr>
                                        <p:cTn id="30" dur="1" fill="hold">
                                          <p:stCondLst>
                                            <p:cond delay="0"/>
                                          </p:stCondLst>
                                        </p:cTn>
                                        <p:tgtEl>
                                          <p:spTgt spid="117"/>
                                        </p:tgtEl>
                                        <p:attrNameLst>
                                          <p:attrName>style.visibility</p:attrName>
                                        </p:attrNameLst>
                                      </p:cBhvr>
                                      <p:to>
                                        <p:strVal val="visible"/>
                                      </p:to>
                                    </p:set>
                                    <p:animEffect transition="in" filter="fade">
                                      <p:cBhvr>
                                        <p:cTn id="31" dur="500"/>
                                        <p:tgtEl>
                                          <p:spTgt spid="11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31"/>
                                        </p:tgtEl>
                                      </p:cBhvr>
                                    </p:animEffect>
                                    <p:set>
                                      <p:cBhvr>
                                        <p:cTn id="36" dur="1" fill="hold">
                                          <p:stCondLst>
                                            <p:cond delay="499"/>
                                          </p:stCondLst>
                                        </p:cTn>
                                        <p:tgtEl>
                                          <p:spTgt spid="31"/>
                                        </p:tgtEl>
                                        <p:attrNameLst>
                                          <p:attrName>style.visibility</p:attrName>
                                        </p:attrNameLst>
                                      </p:cBhvr>
                                      <p:to>
                                        <p:strVal val="hidden"/>
                                      </p:to>
                                    </p:se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500"/>
                                        <p:tgtEl>
                                          <p:spTgt spid="3"/>
                                        </p:tgtEl>
                                      </p:cBhvr>
                                    </p:animEffect>
                                  </p:childTnLst>
                                </p:cTn>
                              </p:par>
                            </p:childTnLst>
                          </p:cTn>
                        </p:par>
                        <p:par>
                          <p:cTn id="41" fill="hold">
                            <p:stCondLst>
                              <p:cond delay="1000"/>
                            </p:stCondLst>
                            <p:childTnLst>
                              <p:par>
                                <p:cTn id="42" presetID="10" presetClass="entr" presetSubtype="0" fill="hold" nodeType="afterEffect">
                                  <p:stCondLst>
                                    <p:cond delay="0"/>
                                  </p:stCondLst>
                                  <p:childTnLst>
                                    <p:set>
                                      <p:cBhvr>
                                        <p:cTn id="43" dur="1" fill="hold">
                                          <p:stCondLst>
                                            <p:cond delay="0"/>
                                          </p:stCondLst>
                                        </p:cTn>
                                        <p:tgtEl>
                                          <p:spTgt spid="61"/>
                                        </p:tgtEl>
                                        <p:attrNameLst>
                                          <p:attrName>style.visibility</p:attrName>
                                        </p:attrNameLst>
                                      </p:cBhvr>
                                      <p:to>
                                        <p:strVal val="visible"/>
                                      </p:to>
                                    </p:set>
                                    <p:animEffect transition="in" filter="fade">
                                      <p:cBhvr>
                                        <p:cTn id="44" dur="500"/>
                                        <p:tgtEl>
                                          <p:spTgt spid="61"/>
                                        </p:tgtEl>
                                      </p:cBhvr>
                                    </p:animEffect>
                                  </p:childTnLst>
                                </p:cTn>
                              </p:par>
                            </p:childTnLst>
                          </p:cTn>
                        </p:par>
                        <p:par>
                          <p:cTn id="45" fill="hold">
                            <p:stCondLst>
                              <p:cond delay="1500"/>
                            </p:stCondLst>
                            <p:childTnLst>
                              <p:par>
                                <p:cTn id="46" presetID="10" presetClass="entr" presetSubtype="0" fill="hold"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500"/>
                                        <p:tgtEl>
                                          <p:spTgt spid="12"/>
                                        </p:tgtEl>
                                      </p:cBhvr>
                                    </p:animEffect>
                                  </p:childTnLst>
                                </p:cTn>
                              </p:par>
                            </p:childTnLst>
                          </p:cTn>
                        </p:par>
                        <p:par>
                          <p:cTn id="49" fill="hold">
                            <p:stCondLst>
                              <p:cond delay="2000"/>
                            </p:stCondLst>
                            <p:childTnLst>
                              <p:par>
                                <p:cTn id="50" presetID="10" presetClass="entr" presetSubtype="0" fill="hold" nodeType="afterEffect">
                                  <p:stCondLst>
                                    <p:cond delay="0"/>
                                  </p:stCondLst>
                                  <p:childTnLst>
                                    <p:set>
                                      <p:cBhvr>
                                        <p:cTn id="51" dur="1" fill="hold">
                                          <p:stCondLst>
                                            <p:cond delay="0"/>
                                          </p:stCondLst>
                                        </p:cTn>
                                        <p:tgtEl>
                                          <p:spTgt spid="173"/>
                                        </p:tgtEl>
                                        <p:attrNameLst>
                                          <p:attrName>style.visibility</p:attrName>
                                        </p:attrNameLst>
                                      </p:cBhvr>
                                      <p:to>
                                        <p:strVal val="visible"/>
                                      </p:to>
                                    </p:set>
                                    <p:animEffect transition="in" filter="fade">
                                      <p:cBhvr>
                                        <p:cTn id="52" dur="500"/>
                                        <p:tgtEl>
                                          <p:spTgt spid="173"/>
                                        </p:tgtEl>
                                      </p:cBhvr>
                                    </p:animEffect>
                                  </p:childTnLst>
                                </p:cTn>
                              </p:par>
                            </p:childTnLst>
                          </p:cTn>
                        </p:par>
                        <p:par>
                          <p:cTn id="53" fill="hold">
                            <p:stCondLst>
                              <p:cond delay="2500"/>
                            </p:stCondLst>
                            <p:childTnLst>
                              <p:par>
                                <p:cTn id="54" presetID="10" presetClass="entr" presetSubtype="0" fill="hold" grpId="0" nodeType="afterEffect">
                                  <p:stCondLst>
                                    <p:cond delay="0"/>
                                  </p:stCondLst>
                                  <p:childTnLst>
                                    <p:set>
                                      <p:cBhvr>
                                        <p:cTn id="55" dur="1" fill="hold">
                                          <p:stCondLst>
                                            <p:cond delay="0"/>
                                          </p:stCondLst>
                                        </p:cTn>
                                        <p:tgtEl>
                                          <p:spTgt spid="163"/>
                                        </p:tgtEl>
                                        <p:attrNameLst>
                                          <p:attrName>style.visibility</p:attrName>
                                        </p:attrNameLst>
                                      </p:cBhvr>
                                      <p:to>
                                        <p:strVal val="visible"/>
                                      </p:to>
                                    </p:set>
                                    <p:animEffect transition="in" filter="fade">
                                      <p:cBhvr>
                                        <p:cTn id="56" dur="500"/>
                                        <p:tgtEl>
                                          <p:spTgt spid="163"/>
                                        </p:tgtEl>
                                      </p:cBhvr>
                                    </p:animEffect>
                                  </p:childTnLst>
                                </p:cTn>
                              </p:par>
                              <p:par>
                                <p:cTn id="57" presetID="10" presetClass="entr" presetSubtype="0" fill="hold" nodeType="with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fade">
                                      <p:cBhvr>
                                        <p:cTn id="59" dur="500"/>
                                        <p:tgtEl>
                                          <p:spTgt spid="41"/>
                                        </p:tgtEl>
                                      </p:cBhvr>
                                    </p:animEffect>
                                  </p:childTnLst>
                                </p:cTn>
                              </p:par>
                            </p:childTnLst>
                          </p:cTn>
                        </p:par>
                        <p:par>
                          <p:cTn id="60" fill="hold">
                            <p:stCondLst>
                              <p:cond delay="3000"/>
                            </p:stCondLst>
                            <p:childTnLst>
                              <p:par>
                                <p:cTn id="61" presetID="10" presetClass="entr" presetSubtype="0" fill="hold" nodeType="afterEffect">
                                  <p:stCondLst>
                                    <p:cond delay="0"/>
                                  </p:stCondLst>
                                  <p:childTnLst>
                                    <p:set>
                                      <p:cBhvr>
                                        <p:cTn id="62" dur="1" fill="hold">
                                          <p:stCondLst>
                                            <p:cond delay="0"/>
                                          </p:stCondLst>
                                        </p:cTn>
                                        <p:tgtEl>
                                          <p:spTgt spid="182"/>
                                        </p:tgtEl>
                                        <p:attrNameLst>
                                          <p:attrName>style.visibility</p:attrName>
                                        </p:attrNameLst>
                                      </p:cBhvr>
                                      <p:to>
                                        <p:strVal val="visible"/>
                                      </p:to>
                                    </p:set>
                                    <p:animEffect transition="in" filter="fade">
                                      <p:cBhvr>
                                        <p:cTn id="63" dur="500"/>
                                        <p:tgtEl>
                                          <p:spTgt spid="182"/>
                                        </p:tgtEl>
                                      </p:cBhvr>
                                    </p:animEffect>
                                  </p:childTnLst>
                                </p:cTn>
                              </p:par>
                            </p:childTnLst>
                          </p:cTn>
                        </p:par>
                        <p:par>
                          <p:cTn id="64" fill="hold">
                            <p:stCondLst>
                              <p:cond delay="3500"/>
                            </p:stCondLst>
                            <p:childTnLst>
                              <p:par>
                                <p:cTn id="65" presetID="10" presetClass="entr" presetSubtype="0" fill="hold" grpId="0" nodeType="afterEffect">
                                  <p:stCondLst>
                                    <p:cond delay="0"/>
                                  </p:stCondLst>
                                  <p:childTnLst>
                                    <p:set>
                                      <p:cBhvr>
                                        <p:cTn id="66" dur="1" fill="hold">
                                          <p:stCondLst>
                                            <p:cond delay="0"/>
                                          </p:stCondLst>
                                        </p:cTn>
                                        <p:tgtEl>
                                          <p:spTgt spid="113"/>
                                        </p:tgtEl>
                                        <p:attrNameLst>
                                          <p:attrName>style.visibility</p:attrName>
                                        </p:attrNameLst>
                                      </p:cBhvr>
                                      <p:to>
                                        <p:strVal val="visible"/>
                                      </p:to>
                                    </p:set>
                                    <p:animEffect transition="in" filter="fade">
                                      <p:cBhvr>
                                        <p:cTn id="67" dur="500"/>
                                        <p:tgtEl>
                                          <p:spTgt spid="113"/>
                                        </p:tgtEl>
                                      </p:cBhvr>
                                    </p:animEffect>
                                  </p:childTnLst>
                                </p:cTn>
                              </p:par>
                            </p:childTnLst>
                          </p:cTn>
                        </p:par>
                        <p:par>
                          <p:cTn id="68" fill="hold">
                            <p:stCondLst>
                              <p:cond delay="4000"/>
                            </p:stCondLst>
                            <p:childTnLst>
                              <p:par>
                                <p:cTn id="69" presetID="10" presetClass="entr" presetSubtype="0" fill="hold" nodeType="afterEffect">
                                  <p:stCondLst>
                                    <p:cond delay="0"/>
                                  </p:stCondLst>
                                  <p:childTnLst>
                                    <p:set>
                                      <p:cBhvr>
                                        <p:cTn id="70" dur="1" fill="hold">
                                          <p:stCondLst>
                                            <p:cond delay="0"/>
                                          </p:stCondLst>
                                        </p:cTn>
                                        <p:tgtEl>
                                          <p:spTgt spid="176"/>
                                        </p:tgtEl>
                                        <p:attrNameLst>
                                          <p:attrName>style.visibility</p:attrName>
                                        </p:attrNameLst>
                                      </p:cBhvr>
                                      <p:to>
                                        <p:strVal val="visible"/>
                                      </p:to>
                                    </p:set>
                                    <p:animEffect transition="in" filter="fade">
                                      <p:cBhvr>
                                        <p:cTn id="71" dur="500"/>
                                        <p:tgtEl>
                                          <p:spTgt spid="176"/>
                                        </p:tgtEl>
                                      </p:cBhvr>
                                    </p:animEffect>
                                  </p:childTnLst>
                                </p:cTn>
                              </p:par>
                              <p:par>
                                <p:cTn id="72" presetID="10" presetClass="entr" presetSubtype="0" fill="hold" nodeType="withEffect">
                                  <p:stCondLst>
                                    <p:cond delay="0"/>
                                  </p:stCondLst>
                                  <p:childTnLst>
                                    <p:set>
                                      <p:cBhvr>
                                        <p:cTn id="73" dur="1" fill="hold">
                                          <p:stCondLst>
                                            <p:cond delay="0"/>
                                          </p:stCondLst>
                                        </p:cTn>
                                        <p:tgtEl>
                                          <p:spTgt spid="57"/>
                                        </p:tgtEl>
                                        <p:attrNameLst>
                                          <p:attrName>style.visibility</p:attrName>
                                        </p:attrNameLst>
                                      </p:cBhvr>
                                      <p:to>
                                        <p:strVal val="visible"/>
                                      </p:to>
                                    </p:set>
                                    <p:animEffect transition="in" filter="fade">
                                      <p:cBhvr>
                                        <p:cTn id="74" dur="500"/>
                                        <p:tgtEl>
                                          <p:spTgt spid="57"/>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64"/>
                                        </p:tgtEl>
                                        <p:attrNameLst>
                                          <p:attrName>style.visibility</p:attrName>
                                        </p:attrNameLst>
                                      </p:cBhvr>
                                      <p:to>
                                        <p:strVal val="visible"/>
                                      </p:to>
                                    </p:set>
                                    <p:animEffect transition="in" filter="fade">
                                      <p:cBhvr>
                                        <p:cTn id="77" dur="500"/>
                                        <p:tgtEl>
                                          <p:spTgt spid="164"/>
                                        </p:tgtEl>
                                      </p:cBhvr>
                                    </p:animEffect>
                                  </p:childTnLst>
                                </p:cTn>
                              </p:par>
                            </p:childTnLst>
                          </p:cTn>
                        </p:par>
                        <p:par>
                          <p:cTn id="78" fill="hold">
                            <p:stCondLst>
                              <p:cond delay="4500"/>
                            </p:stCondLst>
                            <p:childTnLst>
                              <p:par>
                                <p:cTn id="79" presetID="10" presetClass="entr" presetSubtype="0" fill="hold" nodeType="afterEffect">
                                  <p:stCondLst>
                                    <p:cond delay="0"/>
                                  </p:stCondLst>
                                  <p:childTnLst>
                                    <p:set>
                                      <p:cBhvr>
                                        <p:cTn id="80" dur="1" fill="hold">
                                          <p:stCondLst>
                                            <p:cond delay="0"/>
                                          </p:stCondLst>
                                        </p:cTn>
                                        <p:tgtEl>
                                          <p:spTgt spid="178"/>
                                        </p:tgtEl>
                                        <p:attrNameLst>
                                          <p:attrName>style.visibility</p:attrName>
                                        </p:attrNameLst>
                                      </p:cBhvr>
                                      <p:to>
                                        <p:strVal val="visible"/>
                                      </p:to>
                                    </p:set>
                                    <p:animEffect transition="in" filter="fade">
                                      <p:cBhvr>
                                        <p:cTn id="81" dur="500"/>
                                        <p:tgtEl>
                                          <p:spTgt spid="178"/>
                                        </p:tgtEl>
                                      </p:cBhvr>
                                    </p:animEffect>
                                  </p:childTnLst>
                                </p:cTn>
                              </p:par>
                            </p:childTnLst>
                          </p:cTn>
                        </p:par>
                        <p:par>
                          <p:cTn id="82" fill="hold">
                            <p:stCondLst>
                              <p:cond delay="5000"/>
                            </p:stCondLst>
                            <p:childTnLst>
                              <p:par>
                                <p:cTn id="83" presetID="10" presetClass="entr" presetSubtype="0" fill="hold" grpId="0" nodeType="afterEffect">
                                  <p:stCondLst>
                                    <p:cond delay="0"/>
                                  </p:stCondLst>
                                  <p:childTnLst>
                                    <p:set>
                                      <p:cBhvr>
                                        <p:cTn id="84" dur="1" fill="hold">
                                          <p:stCondLst>
                                            <p:cond delay="0"/>
                                          </p:stCondLst>
                                        </p:cTn>
                                        <p:tgtEl>
                                          <p:spTgt spid="7"/>
                                        </p:tgtEl>
                                        <p:attrNameLst>
                                          <p:attrName>style.visibility</p:attrName>
                                        </p:attrNameLst>
                                      </p:cBhvr>
                                      <p:to>
                                        <p:strVal val="visible"/>
                                      </p:to>
                                    </p:set>
                                    <p:animEffect transition="in" filter="fade">
                                      <p:cBhvr>
                                        <p:cTn id="8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1" grpId="1"/>
      <p:bldP spid="3" grpId="0"/>
      <p:bldP spid="163" grpId="0" animBg="1"/>
      <p:bldP spid="164" grpId="0" animBg="1"/>
      <p:bldP spid="113"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2" name="文字方塊 21"/>
              <p:cNvSpPr txBox="1"/>
              <p:nvPr/>
            </p:nvSpPr>
            <p:spPr>
              <a:xfrm>
                <a:off x="2001313" y="3503910"/>
                <a:ext cx="103663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i="1">
                          <a:latin typeface="Cambria Math"/>
                        </a:rPr>
                        <m:t>𝐹</m:t>
                      </m:r>
                      <m:d>
                        <m:dPr>
                          <m:ctrlPr>
                            <a:rPr lang="zh-TW" altLang="zh-TW" i="1">
                              <a:latin typeface="Cambria Math"/>
                            </a:rPr>
                          </m:ctrlPr>
                        </m:dPr>
                        <m:e>
                          <m:r>
                            <a:rPr lang="en-US" altLang="zh-TW" i="1">
                              <a:latin typeface="Cambria Math"/>
                            </a:rPr>
                            <m:t>𝑑</m:t>
                          </m:r>
                          <m:r>
                            <a:rPr lang="en-US" altLang="zh-TW" i="1">
                              <a:latin typeface="Cambria Math"/>
                            </a:rPr>
                            <m:t>, </m:t>
                          </m:r>
                          <m:sSub>
                            <m:sSubPr>
                              <m:ctrlPr>
                                <a:rPr lang="zh-TW" altLang="zh-TW" i="1">
                                  <a:latin typeface="Cambria Math"/>
                                </a:rPr>
                              </m:ctrlPr>
                            </m:sSubPr>
                            <m:e>
                              <m:r>
                                <a:rPr lang="en-US" altLang="zh-TW" i="1">
                                  <a:latin typeface="Cambria Math"/>
                                </a:rPr>
                                <m:t>𝑠</m:t>
                              </m:r>
                            </m:e>
                            <m:sub>
                              <m:r>
                                <a:rPr lang="en-US" altLang="zh-TW" i="1">
                                  <a:latin typeface="Cambria Math"/>
                                </a:rPr>
                                <m:t>𝑑</m:t>
                              </m:r>
                            </m:sub>
                          </m:sSub>
                        </m:e>
                      </m:d>
                    </m:oMath>
                  </m:oMathPara>
                </a14:m>
                <a:endParaRPr lang="zh-TW" altLang="en-US" dirty="0"/>
              </a:p>
            </p:txBody>
          </p:sp>
        </mc:Choice>
        <mc:Fallback xmlns="">
          <p:sp>
            <p:nvSpPr>
              <p:cNvPr id="22" name="文字方塊 21"/>
              <p:cNvSpPr txBox="1">
                <a:spLocks noRot="1" noChangeAspect="1" noMove="1" noResize="1" noEditPoints="1" noAdjustHandles="1" noChangeArrowheads="1" noChangeShapeType="1" noTextEdit="1"/>
              </p:cNvSpPr>
              <p:nvPr/>
            </p:nvSpPr>
            <p:spPr>
              <a:xfrm>
                <a:off x="2001313" y="3503910"/>
                <a:ext cx="1036630" cy="369332"/>
              </a:xfrm>
              <a:prstGeom prst="rect">
                <a:avLst/>
              </a:prstGeom>
              <a:blipFill rotWithShape="1">
                <a:blip r:embed="rId3"/>
                <a:stretch>
                  <a:fillRect b="-1667"/>
                </a:stretch>
              </a:blipFill>
            </p:spPr>
            <p:txBody>
              <a:bodyPr/>
              <a:lstStyle/>
              <a:p>
                <a:r>
                  <a:rPr lang="zh-TW" altLang="en-US">
                    <a:noFill/>
                  </a:rPr>
                  <a:t> </a:t>
                </a:r>
              </a:p>
            </p:txBody>
          </p:sp>
        </mc:Fallback>
      </mc:AlternateContent>
      <p:sp>
        <p:nvSpPr>
          <p:cNvPr id="2" name="標題 1"/>
          <p:cNvSpPr>
            <a:spLocks noGrp="1"/>
          </p:cNvSpPr>
          <p:nvPr>
            <p:ph type="title"/>
          </p:nvPr>
        </p:nvSpPr>
        <p:spPr/>
        <p:txBody>
          <a:bodyPr>
            <a:normAutofit/>
          </a:bodyPr>
          <a:lstStyle/>
          <a:p>
            <a:r>
              <a:rPr lang="en-US" altLang="zh-TW" cap="none" dirty="0" smtClean="0"/>
              <a:t>Objective function</a:t>
            </a:r>
            <a:endParaRPr lang="zh-TW" altLang="en-US" dirty="0"/>
          </a:p>
        </p:txBody>
      </p:sp>
      <p:sp>
        <p:nvSpPr>
          <p:cNvPr id="3" name="內容版面配置區 2"/>
          <p:cNvSpPr>
            <a:spLocks noGrp="1"/>
          </p:cNvSpPr>
          <p:nvPr>
            <p:ph idx="1"/>
          </p:nvPr>
        </p:nvSpPr>
        <p:spPr>
          <a:xfrm>
            <a:off x="685800" y="1600201"/>
            <a:ext cx="7918648" cy="3733800"/>
          </a:xfrm>
        </p:spPr>
        <p:txBody>
          <a:bodyPr/>
          <a:lstStyle/>
          <a:p>
            <a:r>
              <a:rPr lang="en-US" altLang="zh-TW" sz="2600" dirty="0" smtClean="0"/>
              <a:t>Based on the previous work using Structured SVM</a:t>
            </a:r>
          </a:p>
          <a:p>
            <a:pPr lvl="1"/>
            <a:r>
              <a:rPr lang="en-US" altLang="zh-TW" sz="2200" dirty="0" smtClean="0"/>
              <a:t>And we add “</a:t>
            </a:r>
            <a:r>
              <a:rPr lang="en-US" altLang="zh-TW" sz="2200" dirty="0" smtClean="0">
                <a:solidFill>
                  <a:schemeClr val="accent3">
                    <a:lumMod val="40000"/>
                    <a:lumOff val="60000"/>
                  </a:schemeClr>
                </a:solidFill>
              </a:rPr>
              <a:t>cluster</a:t>
            </a:r>
            <a:r>
              <a:rPr lang="en-US" altLang="zh-TW" sz="2200" dirty="0" smtClean="0"/>
              <a:t>” as hidden variables.</a:t>
            </a:r>
          </a:p>
          <a:p>
            <a:r>
              <a:rPr lang="en-US" altLang="zh-TW" sz="2400" dirty="0" smtClean="0"/>
              <a:t>summary - considering not only “utterance” but also “cluster”</a:t>
            </a:r>
          </a:p>
          <a:p>
            <a:r>
              <a:rPr lang="en-US" altLang="zh-TW" sz="2600" dirty="0" smtClean="0"/>
              <a:t>Objective function: </a:t>
            </a:r>
          </a:p>
          <a:p>
            <a:endParaRPr lang="en-US" altLang="zh-TW" dirty="0" smtClean="0"/>
          </a:p>
          <a:p>
            <a:endParaRPr lang="zh-TW" altLang="en-US" dirty="0"/>
          </a:p>
        </p:txBody>
      </p:sp>
      <p:sp>
        <p:nvSpPr>
          <p:cNvPr id="15" name="文字方塊 14"/>
          <p:cNvSpPr txBox="1"/>
          <p:nvPr/>
        </p:nvSpPr>
        <p:spPr>
          <a:xfrm>
            <a:off x="2411760" y="5025370"/>
            <a:ext cx="3164548" cy="707886"/>
          </a:xfrm>
          <a:prstGeom prst="rect">
            <a:avLst/>
          </a:prstGeom>
          <a:noFill/>
        </p:spPr>
        <p:txBody>
          <a:bodyPr wrap="square" rtlCol="0">
            <a:spAutoFit/>
          </a:bodyPr>
          <a:lstStyle/>
          <a:p>
            <a:pPr algn="ctr"/>
            <a:r>
              <a:rPr lang="en-US" altLang="zh-TW" sz="2000" dirty="0" smtClean="0">
                <a:solidFill>
                  <a:schemeClr val="accent3">
                    <a:lumMod val="40000"/>
                    <a:lumOff val="60000"/>
                  </a:schemeClr>
                </a:solidFill>
              </a:rPr>
              <a:t>relation between the cluster </a:t>
            </a:r>
            <a:br>
              <a:rPr lang="en-US" altLang="zh-TW" sz="2000" dirty="0" smtClean="0">
                <a:solidFill>
                  <a:schemeClr val="accent3">
                    <a:lumMod val="40000"/>
                    <a:lumOff val="60000"/>
                  </a:schemeClr>
                </a:solidFill>
              </a:rPr>
            </a:br>
            <a:r>
              <a:rPr lang="en-US" altLang="zh-TW" sz="2000" dirty="0" smtClean="0">
                <a:solidFill>
                  <a:schemeClr val="accent3">
                    <a:lumMod val="40000"/>
                    <a:lumOff val="60000"/>
                  </a:schemeClr>
                </a:solidFill>
              </a:rPr>
              <a:t>and the selected summary</a:t>
            </a:r>
            <a:endParaRPr lang="zh-TW" altLang="en-US" sz="2000" dirty="0">
              <a:solidFill>
                <a:schemeClr val="accent3">
                  <a:lumMod val="40000"/>
                  <a:lumOff val="60000"/>
                </a:schemeClr>
              </a:solidFill>
            </a:endParaRPr>
          </a:p>
        </p:txBody>
      </p:sp>
      <p:sp>
        <p:nvSpPr>
          <p:cNvPr id="16" name="文字方塊 15"/>
          <p:cNvSpPr txBox="1"/>
          <p:nvPr/>
        </p:nvSpPr>
        <p:spPr>
          <a:xfrm>
            <a:off x="5724128" y="5025370"/>
            <a:ext cx="1704313" cy="400110"/>
          </a:xfrm>
          <a:prstGeom prst="rect">
            <a:avLst/>
          </a:prstGeom>
          <a:noFill/>
        </p:spPr>
        <p:txBody>
          <a:bodyPr wrap="none" rtlCol="0">
            <a:spAutoFit/>
          </a:bodyPr>
          <a:lstStyle/>
          <a:p>
            <a:r>
              <a:rPr lang="en-US" altLang="zh-TW" sz="2000" dirty="0" smtClean="0">
                <a:solidFill>
                  <a:schemeClr val="accent3">
                    <a:lumMod val="40000"/>
                    <a:lumOff val="60000"/>
                  </a:schemeClr>
                </a:solidFill>
              </a:rPr>
              <a:t>Cluster quality</a:t>
            </a:r>
            <a:endParaRPr lang="zh-TW" altLang="en-US" sz="2000" dirty="0">
              <a:solidFill>
                <a:schemeClr val="accent3">
                  <a:lumMod val="40000"/>
                  <a:lumOff val="60000"/>
                </a:schemeClr>
              </a:solidFill>
            </a:endParaRPr>
          </a:p>
        </p:txBody>
      </p:sp>
      <mc:AlternateContent xmlns:mc="http://schemas.openxmlformats.org/markup-compatibility/2006" xmlns:a14="http://schemas.microsoft.com/office/drawing/2010/main">
        <mc:Choice Requires="a14">
          <p:sp>
            <p:nvSpPr>
              <p:cNvPr id="11" name="文字方塊 10"/>
              <p:cNvSpPr txBox="1"/>
              <p:nvPr/>
            </p:nvSpPr>
            <p:spPr>
              <a:xfrm>
                <a:off x="1731585" y="3801234"/>
                <a:ext cx="140025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i="1" smtClean="0">
                          <a:solidFill>
                            <a:schemeClr val="accent2">
                              <a:lumMod val="20000"/>
                              <a:lumOff val="80000"/>
                            </a:schemeClr>
                          </a:solidFill>
                          <a:latin typeface="Cambria Math"/>
                        </a:rPr>
                        <m:t>𝐹</m:t>
                      </m:r>
                      <m:d>
                        <m:dPr>
                          <m:ctrlPr>
                            <a:rPr lang="zh-TW" altLang="zh-TW" i="1">
                              <a:solidFill>
                                <a:schemeClr val="accent2">
                                  <a:lumMod val="20000"/>
                                  <a:lumOff val="80000"/>
                                </a:schemeClr>
                              </a:solidFill>
                              <a:latin typeface="Cambria Math"/>
                            </a:rPr>
                          </m:ctrlPr>
                        </m:dPr>
                        <m:e>
                          <m:r>
                            <a:rPr lang="en-US" altLang="zh-TW" i="1">
                              <a:solidFill>
                                <a:schemeClr val="accent2">
                                  <a:lumMod val="20000"/>
                                  <a:lumOff val="80000"/>
                                </a:schemeClr>
                              </a:solidFill>
                              <a:latin typeface="Cambria Math"/>
                            </a:rPr>
                            <m:t>𝑑</m:t>
                          </m:r>
                          <m:r>
                            <a:rPr lang="en-US" altLang="zh-TW" i="1">
                              <a:solidFill>
                                <a:schemeClr val="accent2">
                                  <a:lumMod val="20000"/>
                                  <a:lumOff val="80000"/>
                                </a:schemeClr>
                              </a:solidFill>
                              <a:latin typeface="Cambria Math"/>
                            </a:rPr>
                            <m:t>,</m:t>
                          </m:r>
                          <m:sSub>
                            <m:sSubPr>
                              <m:ctrlPr>
                                <a:rPr lang="zh-TW" altLang="zh-TW" i="1">
                                  <a:solidFill>
                                    <a:schemeClr val="accent2">
                                      <a:lumMod val="20000"/>
                                      <a:lumOff val="80000"/>
                                    </a:schemeClr>
                                  </a:solidFill>
                                  <a:latin typeface="Cambria Math"/>
                                </a:rPr>
                              </m:ctrlPr>
                            </m:sSubPr>
                            <m:e>
                              <m:r>
                                <a:rPr lang="en-US" altLang="zh-TW" i="1">
                                  <a:solidFill>
                                    <a:schemeClr val="accent2">
                                      <a:lumMod val="20000"/>
                                      <a:lumOff val="80000"/>
                                    </a:schemeClr>
                                  </a:solidFill>
                                  <a:latin typeface="Cambria Math"/>
                                </a:rPr>
                                <m:t>𝑠</m:t>
                              </m:r>
                            </m:e>
                            <m:sub>
                              <m:r>
                                <a:rPr lang="en-US" altLang="zh-TW" i="1">
                                  <a:solidFill>
                                    <a:schemeClr val="accent2">
                                      <a:lumMod val="20000"/>
                                      <a:lumOff val="80000"/>
                                    </a:schemeClr>
                                  </a:solidFill>
                                  <a:latin typeface="Cambria Math"/>
                                </a:rPr>
                                <m:t>𝑑</m:t>
                              </m:r>
                            </m:sub>
                          </m:sSub>
                          <m:r>
                            <a:rPr lang="en-US" altLang="zh-TW" i="1">
                              <a:solidFill>
                                <a:schemeClr val="accent2">
                                  <a:lumMod val="20000"/>
                                  <a:lumOff val="80000"/>
                                </a:schemeClr>
                              </a:solidFill>
                              <a:latin typeface="Cambria Math"/>
                            </a:rPr>
                            <m:t>,</m:t>
                          </m:r>
                          <m:sSub>
                            <m:sSubPr>
                              <m:ctrlPr>
                                <a:rPr lang="zh-TW" altLang="zh-TW" i="1">
                                  <a:solidFill>
                                    <a:schemeClr val="accent2">
                                      <a:lumMod val="20000"/>
                                      <a:lumOff val="80000"/>
                                    </a:schemeClr>
                                  </a:solidFill>
                                  <a:latin typeface="Cambria Math"/>
                                </a:rPr>
                              </m:ctrlPr>
                            </m:sSubPr>
                            <m:e>
                              <m:r>
                                <a:rPr lang="en-US" altLang="zh-TW" i="1">
                                  <a:solidFill>
                                    <a:schemeClr val="accent2">
                                      <a:lumMod val="20000"/>
                                      <a:lumOff val="80000"/>
                                    </a:schemeClr>
                                  </a:solidFill>
                                  <a:latin typeface="Cambria Math"/>
                                </a:rPr>
                                <m:t>𝐻</m:t>
                              </m:r>
                            </m:e>
                            <m:sub>
                              <m:r>
                                <a:rPr lang="en-US" altLang="zh-TW" i="1">
                                  <a:solidFill>
                                    <a:schemeClr val="accent2">
                                      <a:lumMod val="20000"/>
                                      <a:lumOff val="80000"/>
                                    </a:schemeClr>
                                  </a:solidFill>
                                  <a:latin typeface="Cambria Math"/>
                                </a:rPr>
                                <m:t>𝑑</m:t>
                              </m:r>
                            </m:sub>
                          </m:sSub>
                        </m:e>
                      </m:d>
                    </m:oMath>
                  </m:oMathPara>
                </a14:m>
                <a:endParaRPr lang="zh-TW" altLang="en-US" dirty="0">
                  <a:solidFill>
                    <a:schemeClr val="accent2">
                      <a:lumMod val="20000"/>
                      <a:lumOff val="80000"/>
                    </a:schemeClr>
                  </a:solidFill>
                </a:endParaRPr>
              </a:p>
            </p:txBody>
          </p:sp>
        </mc:Choice>
        <mc:Fallback xmlns="">
          <p:sp>
            <p:nvSpPr>
              <p:cNvPr id="11" name="文字方塊 10"/>
              <p:cNvSpPr txBox="1">
                <a:spLocks noRot="1" noChangeAspect="1" noMove="1" noResize="1" noEditPoints="1" noAdjustHandles="1" noChangeArrowheads="1" noChangeShapeType="1" noTextEdit="1"/>
              </p:cNvSpPr>
              <p:nvPr/>
            </p:nvSpPr>
            <p:spPr>
              <a:xfrm>
                <a:off x="1731585" y="3801234"/>
                <a:ext cx="1400255" cy="369332"/>
              </a:xfrm>
              <a:prstGeom prst="rect">
                <a:avLst/>
              </a:prstGeom>
              <a:blipFill rotWithShape="1">
                <a:blip r:embed="rId4"/>
                <a:stretch>
                  <a:fillRect b="-1667"/>
                </a:stretch>
              </a:blipFill>
            </p:spPr>
            <p:txBody>
              <a:bodyPr/>
              <a:lstStyle/>
              <a:p>
                <a:r>
                  <a:rPr lang="zh-TW" altLang="en-US">
                    <a:noFill/>
                  </a:rPr>
                  <a:t> </a:t>
                </a:r>
              </a:p>
            </p:txBody>
          </p:sp>
        </mc:Fallback>
      </mc:AlternateContent>
      <p:cxnSp>
        <p:nvCxnSpPr>
          <p:cNvPr id="21" name="直線接點 20"/>
          <p:cNvCxnSpPr/>
          <p:nvPr/>
        </p:nvCxnSpPr>
        <p:spPr>
          <a:xfrm>
            <a:off x="2051576" y="3688576"/>
            <a:ext cx="936104" cy="0"/>
          </a:xfrm>
          <a:prstGeom prst="line">
            <a:avLst/>
          </a:prstGeom>
          <a:ln w="38100">
            <a:solidFill>
              <a:schemeClr val="bg1">
                <a:lumMod val="75000"/>
                <a:lumOff val="25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文字方塊 23"/>
              <p:cNvSpPr txBox="1"/>
              <p:nvPr/>
            </p:nvSpPr>
            <p:spPr>
              <a:xfrm>
                <a:off x="2915816" y="3319261"/>
                <a:ext cx="3766608" cy="8285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i="1" smtClean="0">
                          <a:latin typeface="Cambria Math"/>
                        </a:rPr>
                        <m:t>= </m:t>
                      </m:r>
                      <m:nary>
                        <m:naryPr>
                          <m:chr m:val="∑"/>
                          <m:limLoc m:val="undOvr"/>
                          <m:supHide m:val="on"/>
                          <m:ctrlPr>
                            <a:rPr lang="zh-TW" altLang="zh-TW" i="1">
                              <a:latin typeface="Cambria Math"/>
                            </a:rPr>
                          </m:ctrlPr>
                        </m:naryPr>
                        <m:sub>
                          <m:sSub>
                            <m:sSubPr>
                              <m:ctrlPr>
                                <a:rPr lang="zh-TW" altLang="zh-TW" i="1">
                                  <a:latin typeface="Cambria Math"/>
                                </a:rPr>
                              </m:ctrlPr>
                            </m:sSubPr>
                            <m:e>
                              <m:r>
                                <a:rPr lang="en-US" altLang="zh-TW" i="1">
                                  <a:latin typeface="Cambria Math"/>
                                </a:rPr>
                                <m:t>𝑥</m:t>
                              </m:r>
                            </m:e>
                            <m:sub>
                              <m:r>
                                <a:rPr lang="en-US" altLang="zh-TW" i="1">
                                  <a:latin typeface="Cambria Math"/>
                                </a:rPr>
                                <m:t>𝑖</m:t>
                              </m:r>
                            </m:sub>
                          </m:sSub>
                          <m:r>
                            <a:rPr lang="en-US" altLang="zh-TW" i="1">
                              <a:latin typeface="Cambria Math"/>
                            </a:rPr>
                            <m:t>∈</m:t>
                          </m:r>
                          <m:sSub>
                            <m:sSubPr>
                              <m:ctrlPr>
                                <a:rPr lang="zh-TW" altLang="zh-TW" i="1">
                                  <a:latin typeface="Cambria Math"/>
                                </a:rPr>
                              </m:ctrlPr>
                            </m:sSubPr>
                            <m:e>
                              <m:r>
                                <a:rPr lang="en-US" altLang="zh-TW" i="1">
                                  <a:latin typeface="Cambria Math"/>
                                </a:rPr>
                                <m:t>𝑠</m:t>
                              </m:r>
                            </m:e>
                            <m:sub>
                              <m:r>
                                <a:rPr lang="en-US" altLang="zh-TW" i="1">
                                  <a:latin typeface="Cambria Math"/>
                                </a:rPr>
                                <m:t>𝑑</m:t>
                              </m:r>
                            </m:sub>
                          </m:sSub>
                        </m:sub>
                        <m:sup/>
                        <m:e>
                          <m:r>
                            <a:rPr lang="en-US" altLang="zh-TW" i="1">
                              <a:latin typeface="Cambria Math"/>
                            </a:rPr>
                            <m:t>𝑅</m:t>
                          </m:r>
                          <m:d>
                            <m:dPr>
                              <m:ctrlPr>
                                <a:rPr lang="zh-TW" altLang="zh-TW" i="1">
                                  <a:latin typeface="Cambria Math"/>
                                </a:rPr>
                              </m:ctrlPr>
                            </m:dPr>
                            <m:e>
                              <m:sSub>
                                <m:sSubPr>
                                  <m:ctrlPr>
                                    <a:rPr lang="zh-TW" altLang="zh-TW" i="1">
                                      <a:latin typeface="Cambria Math"/>
                                    </a:rPr>
                                  </m:ctrlPr>
                                </m:sSubPr>
                                <m:e>
                                  <m:r>
                                    <a:rPr lang="en-US" altLang="zh-TW" i="1">
                                      <a:latin typeface="Cambria Math"/>
                                    </a:rPr>
                                    <m:t>𝑥</m:t>
                                  </m:r>
                                </m:e>
                                <m:sub>
                                  <m:r>
                                    <a:rPr lang="en-US" altLang="zh-TW" i="1">
                                      <a:latin typeface="Cambria Math"/>
                                    </a:rPr>
                                    <m:t>𝑖</m:t>
                                  </m:r>
                                </m:sub>
                              </m:sSub>
                            </m:e>
                          </m:d>
                        </m:e>
                      </m:nary>
                      <m:r>
                        <a:rPr lang="en-US" altLang="zh-TW" i="1">
                          <a:latin typeface="Cambria Math"/>
                        </a:rPr>
                        <m:t>−</m:t>
                      </m:r>
                      <m:r>
                        <a:rPr lang="en-US" altLang="zh-TW" i="1">
                          <a:latin typeface="Cambria Math"/>
                        </a:rPr>
                        <m:t>𝜆</m:t>
                      </m:r>
                      <m:nary>
                        <m:naryPr>
                          <m:chr m:val="∑"/>
                          <m:limLoc m:val="undOvr"/>
                          <m:supHide m:val="on"/>
                          <m:ctrlPr>
                            <a:rPr lang="zh-TW" altLang="zh-TW" i="1">
                              <a:latin typeface="Cambria Math"/>
                            </a:rPr>
                          </m:ctrlPr>
                        </m:naryPr>
                        <m:sub>
                          <m:sSub>
                            <m:sSubPr>
                              <m:ctrlPr>
                                <a:rPr lang="zh-TW" altLang="zh-TW" i="1">
                                  <a:latin typeface="Cambria Math"/>
                                </a:rPr>
                              </m:ctrlPr>
                            </m:sSubPr>
                            <m:e>
                              <m:r>
                                <a:rPr lang="en-US" altLang="zh-TW" i="1">
                                  <a:latin typeface="Cambria Math"/>
                                </a:rPr>
                                <m:t>𝑥</m:t>
                              </m:r>
                            </m:e>
                            <m:sub>
                              <m:r>
                                <a:rPr lang="en-US" altLang="zh-TW" i="1">
                                  <a:latin typeface="Cambria Math"/>
                                </a:rPr>
                                <m:t>𝑖</m:t>
                              </m:r>
                            </m:sub>
                          </m:sSub>
                          <m:r>
                            <a:rPr lang="en-US" altLang="zh-TW" i="1">
                              <a:latin typeface="Cambria Math"/>
                            </a:rPr>
                            <m:t>, </m:t>
                          </m:r>
                          <m:sSub>
                            <m:sSubPr>
                              <m:ctrlPr>
                                <a:rPr lang="zh-TW" altLang="zh-TW" i="1">
                                  <a:latin typeface="Cambria Math"/>
                                </a:rPr>
                              </m:ctrlPr>
                            </m:sSubPr>
                            <m:e>
                              <m:r>
                                <a:rPr lang="en-US" altLang="zh-TW" i="1">
                                  <a:latin typeface="Cambria Math"/>
                                </a:rPr>
                                <m:t>𝑥</m:t>
                              </m:r>
                            </m:e>
                            <m:sub>
                              <m:r>
                                <a:rPr lang="en-US" altLang="zh-TW" i="1">
                                  <a:latin typeface="Cambria Math"/>
                                </a:rPr>
                                <m:t>𝑗</m:t>
                              </m:r>
                            </m:sub>
                          </m:sSub>
                          <m:r>
                            <a:rPr lang="en-US" altLang="zh-TW" i="1">
                              <a:latin typeface="Cambria Math"/>
                            </a:rPr>
                            <m:t>∈</m:t>
                          </m:r>
                          <m:sSub>
                            <m:sSubPr>
                              <m:ctrlPr>
                                <a:rPr lang="zh-TW" altLang="zh-TW" i="1">
                                  <a:latin typeface="Cambria Math"/>
                                </a:rPr>
                              </m:ctrlPr>
                            </m:sSubPr>
                            <m:e>
                              <m:r>
                                <a:rPr lang="en-US" altLang="zh-TW" i="1">
                                  <a:latin typeface="Cambria Math"/>
                                </a:rPr>
                                <m:t>𝑠</m:t>
                              </m:r>
                            </m:e>
                            <m:sub>
                              <m:r>
                                <a:rPr lang="en-US" altLang="zh-TW" i="1">
                                  <a:latin typeface="Cambria Math"/>
                                </a:rPr>
                                <m:t>𝑑</m:t>
                              </m:r>
                            </m:sub>
                          </m:sSub>
                        </m:sub>
                        <m:sup/>
                        <m:e>
                          <m:r>
                            <a:rPr lang="en-US" altLang="zh-TW" i="1">
                              <a:latin typeface="Cambria Math"/>
                            </a:rPr>
                            <m:t>𝑆𝑖𝑚</m:t>
                          </m:r>
                          <m:d>
                            <m:dPr>
                              <m:ctrlPr>
                                <a:rPr lang="zh-TW" altLang="zh-TW" i="1">
                                  <a:latin typeface="Cambria Math"/>
                                </a:rPr>
                              </m:ctrlPr>
                            </m:dPr>
                            <m:e>
                              <m:sSub>
                                <m:sSubPr>
                                  <m:ctrlPr>
                                    <a:rPr lang="zh-TW" altLang="zh-TW" i="1">
                                      <a:latin typeface="Cambria Math"/>
                                    </a:rPr>
                                  </m:ctrlPr>
                                </m:sSubPr>
                                <m:e>
                                  <m:r>
                                    <a:rPr lang="en-US" altLang="zh-TW" i="1">
                                      <a:latin typeface="Cambria Math"/>
                                    </a:rPr>
                                    <m:t>𝑥</m:t>
                                  </m:r>
                                </m:e>
                                <m:sub>
                                  <m:r>
                                    <a:rPr lang="en-US" altLang="zh-TW" i="1">
                                      <a:latin typeface="Cambria Math"/>
                                    </a:rPr>
                                    <m:t>𝑖</m:t>
                                  </m:r>
                                </m:sub>
                              </m:sSub>
                              <m:r>
                                <a:rPr lang="en-US" altLang="zh-TW" i="1">
                                  <a:latin typeface="Cambria Math"/>
                                </a:rPr>
                                <m:t>,</m:t>
                              </m:r>
                              <m:sSub>
                                <m:sSubPr>
                                  <m:ctrlPr>
                                    <a:rPr lang="zh-TW" altLang="zh-TW" i="1">
                                      <a:latin typeface="Cambria Math"/>
                                    </a:rPr>
                                  </m:ctrlPr>
                                </m:sSubPr>
                                <m:e>
                                  <m:r>
                                    <a:rPr lang="en-US" altLang="zh-TW" i="1">
                                      <a:latin typeface="Cambria Math"/>
                                    </a:rPr>
                                    <m:t>𝑥</m:t>
                                  </m:r>
                                </m:e>
                                <m:sub>
                                  <m:r>
                                    <a:rPr lang="en-US" altLang="zh-TW" i="1">
                                      <a:latin typeface="Cambria Math"/>
                                    </a:rPr>
                                    <m:t>𝑗</m:t>
                                  </m:r>
                                </m:sub>
                              </m:sSub>
                            </m:e>
                          </m:d>
                        </m:e>
                      </m:nary>
                    </m:oMath>
                  </m:oMathPara>
                </a14:m>
                <a:endParaRPr lang="zh-TW" altLang="en-US" dirty="0"/>
              </a:p>
            </p:txBody>
          </p:sp>
        </mc:Choice>
        <mc:Fallback xmlns="">
          <p:sp>
            <p:nvSpPr>
              <p:cNvPr id="24" name="文字方塊 23"/>
              <p:cNvSpPr txBox="1">
                <a:spLocks noRot="1" noChangeAspect="1" noMove="1" noResize="1" noEditPoints="1" noAdjustHandles="1" noChangeArrowheads="1" noChangeShapeType="1" noTextEdit="1"/>
              </p:cNvSpPr>
              <p:nvPr/>
            </p:nvSpPr>
            <p:spPr>
              <a:xfrm>
                <a:off x="2915816" y="3319261"/>
                <a:ext cx="3766608" cy="828560"/>
              </a:xfrm>
              <a:prstGeom prst="rect">
                <a:avLst/>
              </a:prstGeom>
              <a:blipFill rotWithShape="1">
                <a:blip r:embed="rId5"/>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25" name="矩形 24"/>
              <p:cNvSpPr/>
              <p:nvPr/>
            </p:nvSpPr>
            <p:spPr>
              <a:xfrm>
                <a:off x="3613826" y="4233282"/>
                <a:ext cx="3334438" cy="79964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TW" i="1" smtClean="0">
                          <a:solidFill>
                            <a:schemeClr val="tx1"/>
                          </a:solidFill>
                          <a:latin typeface="Cambria Math"/>
                        </a:rPr>
                        <m:t>+</m:t>
                      </m:r>
                      <m:nary>
                        <m:naryPr>
                          <m:chr m:val="∑"/>
                          <m:limLoc m:val="undOvr"/>
                          <m:supHide m:val="on"/>
                          <m:ctrlPr>
                            <a:rPr lang="zh-TW" altLang="zh-TW" i="1">
                              <a:solidFill>
                                <a:schemeClr val="tx1"/>
                              </a:solidFill>
                              <a:latin typeface="Cambria Math"/>
                            </a:rPr>
                          </m:ctrlPr>
                        </m:naryPr>
                        <m:sub>
                          <m:sSub>
                            <m:sSubPr>
                              <m:ctrlPr>
                                <a:rPr lang="zh-TW" altLang="zh-TW" i="1">
                                  <a:solidFill>
                                    <a:schemeClr val="tx1"/>
                                  </a:solidFill>
                                  <a:latin typeface="Cambria Math"/>
                                </a:rPr>
                              </m:ctrlPr>
                            </m:sSubPr>
                            <m:e>
                              <m:r>
                                <a:rPr lang="en-US" altLang="zh-TW" i="1">
                                  <a:solidFill>
                                    <a:schemeClr val="tx1"/>
                                  </a:solidFill>
                                  <a:latin typeface="Cambria Math"/>
                                </a:rPr>
                                <m:t>h</m:t>
                              </m:r>
                            </m:e>
                            <m:sub>
                              <m:r>
                                <a:rPr lang="en-US" altLang="zh-TW" i="1">
                                  <a:solidFill>
                                    <a:schemeClr val="tx1"/>
                                  </a:solidFill>
                                  <a:latin typeface="Cambria Math"/>
                                </a:rPr>
                                <m:t>𝑘</m:t>
                              </m:r>
                            </m:sub>
                          </m:sSub>
                          <m:r>
                            <a:rPr lang="en-US" altLang="zh-TW" i="1">
                              <a:solidFill>
                                <a:schemeClr val="tx1"/>
                              </a:solidFill>
                              <a:latin typeface="Cambria Math"/>
                            </a:rPr>
                            <m:t>∈</m:t>
                          </m:r>
                          <m:sSub>
                            <m:sSubPr>
                              <m:ctrlPr>
                                <a:rPr lang="zh-TW" altLang="zh-TW" i="1">
                                  <a:solidFill>
                                    <a:schemeClr val="tx1"/>
                                  </a:solidFill>
                                  <a:latin typeface="Cambria Math"/>
                                </a:rPr>
                              </m:ctrlPr>
                            </m:sSubPr>
                            <m:e>
                              <m:r>
                                <a:rPr lang="en-US" altLang="zh-TW" i="1">
                                  <a:solidFill>
                                    <a:schemeClr val="tx1"/>
                                  </a:solidFill>
                                  <a:latin typeface="Cambria Math"/>
                                </a:rPr>
                                <m:t>𝐻</m:t>
                              </m:r>
                            </m:e>
                            <m:sub>
                              <m:r>
                                <a:rPr lang="en-US" altLang="zh-TW" i="1">
                                  <a:solidFill>
                                    <a:schemeClr val="tx1"/>
                                  </a:solidFill>
                                  <a:latin typeface="Cambria Math"/>
                                </a:rPr>
                                <m:t>𝑑</m:t>
                              </m:r>
                            </m:sub>
                          </m:sSub>
                        </m:sub>
                        <m:sup/>
                        <m:e>
                          <m:r>
                            <a:rPr lang="en-US" altLang="zh-TW" i="1">
                              <a:solidFill>
                                <a:schemeClr val="tx1"/>
                              </a:solidFill>
                              <a:latin typeface="Cambria Math"/>
                            </a:rPr>
                            <m:t>𝐶</m:t>
                          </m:r>
                          <m:r>
                            <a:rPr lang="en-US" altLang="zh-TW" i="1">
                              <a:solidFill>
                                <a:schemeClr val="tx1"/>
                              </a:solidFill>
                              <a:latin typeface="Cambria Math"/>
                            </a:rPr>
                            <m:t>(</m:t>
                          </m:r>
                          <m:sSub>
                            <m:sSubPr>
                              <m:ctrlPr>
                                <a:rPr lang="zh-TW" altLang="zh-TW" i="1">
                                  <a:solidFill>
                                    <a:schemeClr val="tx1"/>
                                  </a:solidFill>
                                  <a:latin typeface="Cambria Math"/>
                                </a:rPr>
                              </m:ctrlPr>
                            </m:sSubPr>
                            <m:e>
                              <m:r>
                                <a:rPr lang="en-US" altLang="zh-TW" i="1">
                                  <a:solidFill>
                                    <a:schemeClr val="tx1"/>
                                  </a:solidFill>
                                  <a:latin typeface="Cambria Math"/>
                                </a:rPr>
                                <m:t>𝑠</m:t>
                              </m:r>
                            </m:e>
                            <m:sub>
                              <m:r>
                                <a:rPr lang="en-US" altLang="zh-TW" i="1">
                                  <a:solidFill>
                                    <a:schemeClr val="tx1"/>
                                  </a:solidFill>
                                  <a:latin typeface="Cambria Math"/>
                                </a:rPr>
                                <m:t>𝑑</m:t>
                              </m:r>
                            </m:sub>
                          </m:sSub>
                          <m:r>
                            <a:rPr lang="en-US" altLang="zh-TW" i="1">
                              <a:solidFill>
                                <a:schemeClr val="tx1"/>
                              </a:solidFill>
                              <a:latin typeface="Cambria Math"/>
                            </a:rPr>
                            <m:t>,</m:t>
                          </m:r>
                          <m:sSub>
                            <m:sSubPr>
                              <m:ctrlPr>
                                <a:rPr lang="zh-TW" altLang="zh-TW" i="1">
                                  <a:solidFill>
                                    <a:schemeClr val="tx1"/>
                                  </a:solidFill>
                                  <a:latin typeface="Cambria Math"/>
                                </a:rPr>
                              </m:ctrlPr>
                            </m:sSubPr>
                            <m:e>
                              <m:r>
                                <a:rPr lang="en-US" altLang="zh-TW" i="1">
                                  <a:solidFill>
                                    <a:schemeClr val="tx1"/>
                                  </a:solidFill>
                                  <a:latin typeface="Cambria Math"/>
                                </a:rPr>
                                <m:t>h</m:t>
                              </m:r>
                            </m:e>
                            <m:sub>
                              <m:r>
                                <a:rPr lang="en-US" altLang="zh-TW" i="1">
                                  <a:solidFill>
                                    <a:schemeClr val="tx1"/>
                                  </a:solidFill>
                                  <a:latin typeface="Cambria Math"/>
                                </a:rPr>
                                <m:t>𝑘</m:t>
                              </m:r>
                            </m:sub>
                          </m:sSub>
                          <m:r>
                            <a:rPr lang="en-US" altLang="zh-TW" i="1">
                              <a:solidFill>
                                <a:schemeClr val="tx1"/>
                              </a:solidFill>
                              <a:latin typeface="Cambria Math"/>
                            </a:rPr>
                            <m:t>)</m:t>
                          </m:r>
                        </m:e>
                      </m:nary>
                      <m:r>
                        <a:rPr lang="en-US" altLang="zh-TW" i="1">
                          <a:solidFill>
                            <a:schemeClr val="tx1"/>
                          </a:solidFill>
                          <a:latin typeface="Cambria Math"/>
                        </a:rPr>
                        <m:t>+</m:t>
                      </m:r>
                      <m:nary>
                        <m:naryPr>
                          <m:chr m:val="∑"/>
                          <m:limLoc m:val="undOvr"/>
                          <m:supHide m:val="on"/>
                          <m:ctrlPr>
                            <a:rPr lang="zh-TW" altLang="zh-TW" i="1">
                              <a:solidFill>
                                <a:schemeClr val="tx1"/>
                              </a:solidFill>
                              <a:latin typeface="Cambria Math"/>
                            </a:rPr>
                          </m:ctrlPr>
                        </m:naryPr>
                        <m:sub>
                          <m:sSub>
                            <m:sSubPr>
                              <m:ctrlPr>
                                <a:rPr lang="zh-TW" altLang="zh-TW" i="1">
                                  <a:solidFill>
                                    <a:schemeClr val="tx1"/>
                                  </a:solidFill>
                                  <a:latin typeface="Cambria Math"/>
                                </a:rPr>
                              </m:ctrlPr>
                            </m:sSubPr>
                            <m:e>
                              <m:r>
                                <a:rPr lang="en-US" altLang="zh-TW" i="1">
                                  <a:solidFill>
                                    <a:schemeClr val="tx1"/>
                                  </a:solidFill>
                                  <a:latin typeface="Cambria Math"/>
                                </a:rPr>
                                <m:t>h</m:t>
                              </m:r>
                            </m:e>
                            <m:sub>
                              <m:r>
                                <a:rPr lang="en-US" altLang="zh-TW" i="1">
                                  <a:solidFill>
                                    <a:schemeClr val="tx1"/>
                                  </a:solidFill>
                                  <a:latin typeface="Cambria Math"/>
                                </a:rPr>
                                <m:t>𝑘</m:t>
                              </m:r>
                            </m:sub>
                          </m:sSub>
                          <m:r>
                            <a:rPr lang="en-US" altLang="zh-TW" i="1">
                              <a:solidFill>
                                <a:schemeClr val="tx1"/>
                              </a:solidFill>
                              <a:latin typeface="Cambria Math"/>
                            </a:rPr>
                            <m:t>∈</m:t>
                          </m:r>
                          <m:sSub>
                            <m:sSubPr>
                              <m:ctrlPr>
                                <a:rPr lang="zh-TW" altLang="zh-TW" i="1">
                                  <a:solidFill>
                                    <a:schemeClr val="tx1"/>
                                  </a:solidFill>
                                  <a:latin typeface="Cambria Math"/>
                                </a:rPr>
                              </m:ctrlPr>
                            </m:sSubPr>
                            <m:e>
                              <m:r>
                                <a:rPr lang="en-US" altLang="zh-TW" i="1">
                                  <a:solidFill>
                                    <a:schemeClr val="tx1"/>
                                  </a:solidFill>
                                  <a:latin typeface="Cambria Math"/>
                                </a:rPr>
                                <m:t>𝐻</m:t>
                              </m:r>
                            </m:e>
                            <m:sub>
                              <m:r>
                                <a:rPr lang="en-US" altLang="zh-TW" i="1">
                                  <a:solidFill>
                                    <a:schemeClr val="tx1"/>
                                  </a:solidFill>
                                  <a:latin typeface="Cambria Math"/>
                                </a:rPr>
                                <m:t>𝑑</m:t>
                              </m:r>
                            </m:sub>
                          </m:sSub>
                        </m:sub>
                        <m:sup/>
                        <m:e>
                          <m:r>
                            <a:rPr lang="en-US" altLang="zh-TW" i="1">
                              <a:solidFill>
                                <a:schemeClr val="tx1"/>
                              </a:solidFill>
                              <a:latin typeface="Cambria Math"/>
                            </a:rPr>
                            <m:t>𝑆</m:t>
                          </m:r>
                          <m:d>
                            <m:dPr>
                              <m:ctrlPr>
                                <a:rPr lang="zh-TW" altLang="zh-TW" i="1">
                                  <a:solidFill>
                                    <a:schemeClr val="tx1"/>
                                  </a:solidFill>
                                  <a:latin typeface="Cambria Math"/>
                                </a:rPr>
                              </m:ctrlPr>
                            </m:dPr>
                            <m:e>
                              <m:sSub>
                                <m:sSubPr>
                                  <m:ctrlPr>
                                    <a:rPr lang="zh-TW" altLang="zh-TW" i="1">
                                      <a:solidFill>
                                        <a:schemeClr val="tx1"/>
                                      </a:solidFill>
                                      <a:latin typeface="Cambria Math"/>
                                    </a:rPr>
                                  </m:ctrlPr>
                                </m:sSubPr>
                                <m:e>
                                  <m:r>
                                    <a:rPr lang="en-US" altLang="zh-TW" i="1">
                                      <a:solidFill>
                                        <a:schemeClr val="tx1"/>
                                      </a:solidFill>
                                      <a:latin typeface="Cambria Math"/>
                                    </a:rPr>
                                    <m:t>h</m:t>
                                  </m:r>
                                </m:e>
                                <m:sub>
                                  <m:r>
                                    <a:rPr lang="en-US" altLang="zh-TW" i="1">
                                      <a:solidFill>
                                        <a:schemeClr val="tx1"/>
                                      </a:solidFill>
                                      <a:latin typeface="Cambria Math"/>
                                    </a:rPr>
                                    <m:t>𝑘</m:t>
                                  </m:r>
                                </m:sub>
                              </m:sSub>
                            </m:e>
                          </m:d>
                        </m:e>
                      </m:nary>
                    </m:oMath>
                  </m:oMathPara>
                </a14:m>
                <a:endParaRPr lang="zh-TW" altLang="en-US" dirty="0">
                  <a:solidFill>
                    <a:schemeClr val="tx1"/>
                  </a:solidFill>
                </a:endParaRPr>
              </a:p>
            </p:txBody>
          </p:sp>
        </mc:Choice>
        <mc:Fallback xmlns="">
          <p:sp>
            <p:nvSpPr>
              <p:cNvPr id="25" name="矩形 24"/>
              <p:cNvSpPr>
                <a:spLocks noRot="1" noChangeAspect="1" noMove="1" noResize="1" noEditPoints="1" noAdjustHandles="1" noChangeArrowheads="1" noChangeShapeType="1" noTextEdit="1"/>
              </p:cNvSpPr>
              <p:nvPr/>
            </p:nvSpPr>
            <p:spPr>
              <a:xfrm>
                <a:off x="3613826" y="4233282"/>
                <a:ext cx="3334438" cy="799642"/>
              </a:xfrm>
              <a:prstGeom prst="rect">
                <a:avLst/>
              </a:prstGeom>
              <a:blipFill rotWithShape="1">
                <a:blip r:embed="rId6"/>
                <a:stretch>
                  <a:fillRect/>
                </a:stretch>
              </a:blipFill>
            </p:spPr>
            <p:txBody>
              <a:bodyPr/>
              <a:lstStyle/>
              <a:p>
                <a:r>
                  <a:rPr lang="zh-TW" altLang="en-US">
                    <a:noFill/>
                  </a:rPr>
                  <a:t> </a:t>
                </a:r>
              </a:p>
            </p:txBody>
          </p:sp>
        </mc:Fallback>
      </mc:AlternateContent>
      <p:cxnSp>
        <p:nvCxnSpPr>
          <p:cNvPr id="27" name="直線接點 26"/>
          <p:cNvCxnSpPr/>
          <p:nvPr/>
        </p:nvCxnSpPr>
        <p:spPr>
          <a:xfrm>
            <a:off x="3275856" y="4138868"/>
            <a:ext cx="327788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0" name="文字方塊 29"/>
          <p:cNvSpPr txBox="1"/>
          <p:nvPr/>
        </p:nvSpPr>
        <p:spPr>
          <a:xfrm>
            <a:off x="6680706" y="3586951"/>
            <a:ext cx="2101537" cy="707886"/>
          </a:xfrm>
          <a:prstGeom prst="rect">
            <a:avLst/>
          </a:prstGeom>
          <a:noFill/>
        </p:spPr>
        <p:txBody>
          <a:bodyPr wrap="none" rtlCol="0">
            <a:spAutoFit/>
          </a:bodyPr>
          <a:lstStyle/>
          <a:p>
            <a:r>
              <a:rPr lang="en-US" altLang="zh-TW" sz="2000" dirty="0" smtClean="0">
                <a:solidFill>
                  <a:schemeClr val="accent1">
                    <a:lumMod val="60000"/>
                    <a:lumOff val="40000"/>
                  </a:schemeClr>
                </a:solidFill>
              </a:rPr>
              <a:t>Objective function</a:t>
            </a:r>
            <a:br>
              <a:rPr lang="en-US" altLang="zh-TW" sz="2000" dirty="0" smtClean="0">
                <a:solidFill>
                  <a:schemeClr val="accent1">
                    <a:lumMod val="60000"/>
                    <a:lumOff val="40000"/>
                  </a:schemeClr>
                </a:solidFill>
              </a:rPr>
            </a:br>
            <a:r>
              <a:rPr lang="en-US" altLang="zh-TW" sz="2000" dirty="0" smtClean="0">
                <a:solidFill>
                  <a:schemeClr val="accent1">
                    <a:lumMod val="60000"/>
                    <a:lumOff val="40000"/>
                  </a:schemeClr>
                </a:solidFill>
              </a:rPr>
              <a:t>of structured SVM</a:t>
            </a:r>
            <a:endParaRPr lang="zh-TW" altLang="en-US" sz="2000" dirty="0">
              <a:solidFill>
                <a:schemeClr val="accent1">
                  <a:lumMod val="60000"/>
                  <a:lumOff val="40000"/>
                </a:schemeClr>
              </a:solidFill>
            </a:endParaRPr>
          </a:p>
        </p:txBody>
      </p:sp>
      <p:cxnSp>
        <p:nvCxnSpPr>
          <p:cNvPr id="32" name="直線接點 31"/>
          <p:cNvCxnSpPr/>
          <p:nvPr/>
        </p:nvCxnSpPr>
        <p:spPr>
          <a:xfrm flipV="1">
            <a:off x="3778010" y="5025370"/>
            <a:ext cx="1658086" cy="1741"/>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a:off x="5722226" y="5027112"/>
            <a:ext cx="1226038" cy="5812"/>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文字方塊 3"/>
          <p:cNvSpPr txBox="1"/>
          <p:nvPr/>
        </p:nvSpPr>
        <p:spPr>
          <a:xfrm>
            <a:off x="179512" y="4377298"/>
            <a:ext cx="3559244" cy="461665"/>
          </a:xfrm>
          <a:prstGeom prst="rect">
            <a:avLst/>
          </a:prstGeom>
          <a:noFill/>
        </p:spPr>
        <p:txBody>
          <a:bodyPr wrap="none" rtlCol="0">
            <a:spAutoFit/>
          </a:bodyPr>
          <a:lstStyle/>
          <a:p>
            <a:r>
              <a:rPr lang="en-US" altLang="zh-TW" sz="2400" dirty="0" smtClean="0">
                <a:solidFill>
                  <a:schemeClr val="accent2">
                    <a:lumMod val="60000"/>
                    <a:lumOff val="40000"/>
                  </a:schemeClr>
                </a:solidFill>
              </a:rPr>
              <a:t>Cluster related function </a:t>
            </a:r>
            <a:r>
              <a:rPr lang="zh-TW" altLang="en-US" sz="2400" dirty="0" smtClean="0">
                <a:solidFill>
                  <a:schemeClr val="accent2">
                    <a:lumMod val="60000"/>
                    <a:lumOff val="40000"/>
                  </a:schemeClr>
                </a:solidFill>
              </a:rPr>
              <a:t>→</a:t>
            </a:r>
            <a:endParaRPr lang="zh-TW" altLang="en-US" sz="2400" dirty="0">
              <a:solidFill>
                <a:schemeClr val="accent2">
                  <a:lumMod val="60000"/>
                  <a:lumOff val="40000"/>
                </a:schemeClr>
              </a:solidFill>
            </a:endParaRPr>
          </a:p>
        </p:txBody>
      </p:sp>
    </p:spTree>
    <p:extLst>
      <p:ext uri="{BB962C8B-B14F-4D97-AF65-F5344CB8AC3E}">
        <p14:creationId xmlns:p14="http://schemas.microsoft.com/office/powerpoint/2010/main" val="318416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500"/>
                                        <p:tgtEl>
                                          <p:spTgt spid="30"/>
                                        </p:tgtEl>
                                      </p:cBhvr>
                                    </p:animEffect>
                                  </p:childTnLst>
                                </p:cTn>
                              </p:par>
                              <p:par>
                                <p:cTn id="30" presetID="10" presetClass="entr" presetSubtype="0" fill="hold"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childTnLst>
                          </p:cTn>
                        </p:par>
                        <p:par>
                          <p:cTn id="42" fill="hold">
                            <p:stCondLst>
                              <p:cond delay="1000"/>
                            </p:stCondLst>
                            <p:childTnLst>
                              <p:par>
                                <p:cTn id="43" presetID="10" presetClass="exit" presetSubtype="0" fill="hold" nodeType="afterEffect">
                                  <p:stCondLst>
                                    <p:cond delay="0"/>
                                  </p:stCondLst>
                                  <p:childTnLst>
                                    <p:animEffect transition="out" filter="fade">
                                      <p:cBhvr>
                                        <p:cTn id="44" dur="500"/>
                                        <p:tgtEl>
                                          <p:spTgt spid="21"/>
                                        </p:tgtEl>
                                      </p:cBhvr>
                                    </p:animEffect>
                                    <p:set>
                                      <p:cBhvr>
                                        <p:cTn id="45" dur="1" fill="hold">
                                          <p:stCondLst>
                                            <p:cond delay="499"/>
                                          </p:stCondLst>
                                        </p:cTn>
                                        <p:tgtEl>
                                          <p:spTgt spid="21"/>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22"/>
                                        </p:tgtEl>
                                      </p:cBhvr>
                                    </p:animEffect>
                                    <p:set>
                                      <p:cBhvr>
                                        <p:cTn id="48" dur="1" fill="hold">
                                          <p:stCondLst>
                                            <p:cond delay="499"/>
                                          </p:stCondLst>
                                        </p:cTn>
                                        <p:tgtEl>
                                          <p:spTgt spid="22"/>
                                        </p:tgtEl>
                                        <p:attrNameLst>
                                          <p:attrName>style.visibility</p:attrName>
                                        </p:attrNameLst>
                                      </p:cBhvr>
                                      <p:to>
                                        <p:strVal val="hidden"/>
                                      </p:to>
                                    </p:set>
                                  </p:childTnLst>
                                </p:cTn>
                              </p:par>
                            </p:childTnLst>
                          </p:cTn>
                        </p:par>
                        <p:par>
                          <p:cTn id="49" fill="hold">
                            <p:stCondLst>
                              <p:cond delay="1500"/>
                            </p:stCondLst>
                            <p:childTnLst>
                              <p:par>
                                <p:cTn id="50" presetID="64" presetClass="path" presetSubtype="0" accel="50000" decel="50000" fill="hold" grpId="1" nodeType="afterEffect">
                                  <p:stCondLst>
                                    <p:cond delay="0"/>
                                  </p:stCondLst>
                                  <p:childTnLst>
                                    <p:animMotion origin="layout" path="M 0.00226 0.00486 L -2.22222E-6 -0.04282 " pathEditMode="relative" rAng="0" ptsTypes="AA">
                                      <p:cBhvr>
                                        <p:cTn id="51" dur="1000" fill="hold"/>
                                        <p:tgtEl>
                                          <p:spTgt spid="11"/>
                                        </p:tgtEl>
                                        <p:attrNameLst>
                                          <p:attrName>ppt_x</p:attrName>
                                          <p:attrName>ppt_y</p:attrName>
                                        </p:attrNameLst>
                                      </p:cBhvr>
                                      <p:rCtr x="-122" y="-2384"/>
                                    </p:animMotion>
                                  </p:childTnLst>
                                </p:cTn>
                              </p:par>
                            </p:childTnLst>
                          </p:cTn>
                        </p:par>
                        <p:par>
                          <p:cTn id="52" fill="hold">
                            <p:stCondLst>
                              <p:cond delay="2500"/>
                            </p:stCondLst>
                            <p:childTnLst>
                              <p:par>
                                <p:cTn id="53" presetID="3" presetClass="emph" presetSubtype="2" fill="hold" grpId="2" nodeType="afterEffect">
                                  <p:stCondLst>
                                    <p:cond delay="0"/>
                                  </p:stCondLst>
                                  <p:childTnLst>
                                    <p:animClr clrSpc="rgb" dir="cw">
                                      <p:cBhvr override="childStyle">
                                        <p:cTn id="54" dur="500" fill="hold"/>
                                        <p:tgtEl>
                                          <p:spTgt spid="11"/>
                                        </p:tgtEl>
                                        <p:attrNameLst>
                                          <p:attrName>style.color</p:attrName>
                                        </p:attrNameLst>
                                      </p:cBhvr>
                                      <p:to>
                                        <a:srgbClr val="FFFFFF"/>
                                      </p:to>
                                    </p:animClr>
                                  </p:childTnLst>
                                </p:cTn>
                              </p:par>
                            </p:childTnLst>
                          </p:cTn>
                        </p:par>
                        <p:par>
                          <p:cTn id="55" fill="hold">
                            <p:stCondLst>
                              <p:cond delay="3000"/>
                            </p:stCondLst>
                            <p:childTnLst>
                              <p:par>
                                <p:cTn id="56" presetID="10" presetClass="entr" presetSubtype="0"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500"/>
                                        <p:tgtEl>
                                          <p:spTgt spid="25"/>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
                                        </p:tgtEl>
                                        <p:attrNameLst>
                                          <p:attrName>style.visibility</p:attrName>
                                        </p:attrNameLst>
                                      </p:cBhvr>
                                      <p:to>
                                        <p:strVal val="visible"/>
                                      </p:to>
                                    </p:set>
                                    <p:anim calcmode="lin" valueType="num">
                                      <p:cBhvr additive="base">
                                        <p:cTn id="63" dur="500" fill="hold"/>
                                        <p:tgtEl>
                                          <p:spTgt spid="4"/>
                                        </p:tgtEl>
                                        <p:attrNameLst>
                                          <p:attrName>ppt_x</p:attrName>
                                        </p:attrNameLst>
                                      </p:cBhvr>
                                      <p:tavLst>
                                        <p:tav tm="0">
                                          <p:val>
                                            <p:strVal val="#ppt_x"/>
                                          </p:val>
                                        </p:tav>
                                        <p:tav tm="100000">
                                          <p:val>
                                            <p:strVal val="#ppt_x"/>
                                          </p:val>
                                        </p:tav>
                                      </p:tavLst>
                                    </p:anim>
                                    <p:anim calcmode="lin" valueType="num">
                                      <p:cBhvr additive="base">
                                        <p:cTn id="6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grpId="1" nodeType="clickEffect">
                                  <p:stCondLst>
                                    <p:cond delay="0"/>
                                  </p:stCondLst>
                                  <p:childTnLst>
                                    <p:animEffect transition="out" filter="fade">
                                      <p:cBhvr>
                                        <p:cTn id="68" dur="500"/>
                                        <p:tgtEl>
                                          <p:spTgt spid="30"/>
                                        </p:tgtEl>
                                      </p:cBhvr>
                                    </p:animEffect>
                                    <p:set>
                                      <p:cBhvr>
                                        <p:cTn id="69" dur="1" fill="hold">
                                          <p:stCondLst>
                                            <p:cond delay="499"/>
                                          </p:stCondLst>
                                        </p:cTn>
                                        <p:tgtEl>
                                          <p:spTgt spid="30"/>
                                        </p:tgtEl>
                                        <p:attrNameLst>
                                          <p:attrName>style.visibility</p:attrName>
                                        </p:attrNameLst>
                                      </p:cBhvr>
                                      <p:to>
                                        <p:strVal val="hidden"/>
                                      </p:to>
                                    </p:set>
                                  </p:childTnLst>
                                </p:cTn>
                              </p:par>
                              <p:par>
                                <p:cTn id="70" presetID="10" presetClass="exit" presetSubtype="0" fill="hold" nodeType="withEffect">
                                  <p:stCondLst>
                                    <p:cond delay="0"/>
                                  </p:stCondLst>
                                  <p:childTnLst>
                                    <p:animEffect transition="out" filter="fade">
                                      <p:cBhvr>
                                        <p:cTn id="71" dur="500"/>
                                        <p:tgtEl>
                                          <p:spTgt spid="27"/>
                                        </p:tgtEl>
                                      </p:cBhvr>
                                    </p:animEffect>
                                    <p:set>
                                      <p:cBhvr>
                                        <p:cTn id="72" dur="1" fill="hold">
                                          <p:stCondLst>
                                            <p:cond delay="499"/>
                                          </p:stCondLst>
                                        </p:cTn>
                                        <p:tgtEl>
                                          <p:spTgt spid="2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32"/>
                                        </p:tgtEl>
                                        <p:attrNameLst>
                                          <p:attrName>style.visibility</p:attrName>
                                        </p:attrNameLst>
                                      </p:cBhvr>
                                      <p:to>
                                        <p:strVal val="visible"/>
                                      </p:to>
                                    </p:set>
                                    <p:anim calcmode="lin" valueType="num">
                                      <p:cBhvr additive="base">
                                        <p:cTn id="77" dur="500" fill="hold"/>
                                        <p:tgtEl>
                                          <p:spTgt spid="32"/>
                                        </p:tgtEl>
                                        <p:attrNameLst>
                                          <p:attrName>ppt_x</p:attrName>
                                        </p:attrNameLst>
                                      </p:cBhvr>
                                      <p:tavLst>
                                        <p:tav tm="0">
                                          <p:val>
                                            <p:strVal val="#ppt_x"/>
                                          </p:val>
                                        </p:tav>
                                        <p:tav tm="100000">
                                          <p:val>
                                            <p:strVal val="#ppt_x"/>
                                          </p:val>
                                        </p:tav>
                                      </p:tavLst>
                                    </p:anim>
                                    <p:anim calcmode="lin" valueType="num">
                                      <p:cBhvr additive="base">
                                        <p:cTn id="78" dur="500" fill="hold"/>
                                        <p:tgtEl>
                                          <p:spTgt spid="32"/>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additive="base">
                                        <p:cTn id="81" dur="500" fill="hold"/>
                                        <p:tgtEl>
                                          <p:spTgt spid="15"/>
                                        </p:tgtEl>
                                        <p:attrNameLst>
                                          <p:attrName>ppt_x</p:attrName>
                                        </p:attrNameLst>
                                      </p:cBhvr>
                                      <p:tavLst>
                                        <p:tav tm="0">
                                          <p:val>
                                            <p:strVal val="#ppt_x"/>
                                          </p:val>
                                        </p:tav>
                                        <p:tav tm="100000">
                                          <p:val>
                                            <p:strVal val="#ppt_x"/>
                                          </p:val>
                                        </p:tav>
                                      </p:tavLst>
                                    </p:anim>
                                    <p:anim calcmode="lin" valueType="num">
                                      <p:cBhvr additive="base">
                                        <p:cTn id="8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33"/>
                                        </p:tgtEl>
                                        <p:attrNameLst>
                                          <p:attrName>style.visibility</p:attrName>
                                        </p:attrNameLst>
                                      </p:cBhvr>
                                      <p:to>
                                        <p:strVal val="visible"/>
                                      </p:to>
                                    </p:set>
                                    <p:anim calcmode="lin" valueType="num">
                                      <p:cBhvr additive="base">
                                        <p:cTn id="87" dur="500" fill="hold"/>
                                        <p:tgtEl>
                                          <p:spTgt spid="33"/>
                                        </p:tgtEl>
                                        <p:attrNameLst>
                                          <p:attrName>ppt_x</p:attrName>
                                        </p:attrNameLst>
                                      </p:cBhvr>
                                      <p:tavLst>
                                        <p:tav tm="0">
                                          <p:val>
                                            <p:strVal val="#ppt_x"/>
                                          </p:val>
                                        </p:tav>
                                        <p:tav tm="100000">
                                          <p:val>
                                            <p:strVal val="#ppt_x"/>
                                          </p:val>
                                        </p:tav>
                                      </p:tavLst>
                                    </p:anim>
                                    <p:anim calcmode="lin" valueType="num">
                                      <p:cBhvr additive="base">
                                        <p:cTn id="88" dur="500" fill="hold"/>
                                        <p:tgtEl>
                                          <p:spTgt spid="33"/>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ppt_x"/>
                                          </p:val>
                                        </p:tav>
                                        <p:tav tm="100000">
                                          <p:val>
                                            <p:strVal val="#ppt_x"/>
                                          </p:val>
                                        </p:tav>
                                      </p:tavLst>
                                    </p:anim>
                                    <p:anim calcmode="lin" valueType="num">
                                      <p:cBhvr additive="base">
                                        <p:cTn id="9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15" grpId="0"/>
      <p:bldP spid="16" grpId="0"/>
      <p:bldP spid="11" grpId="0" animBg="1"/>
      <p:bldP spid="11" grpId="1" animBg="1"/>
      <p:bldP spid="11" grpId="2" animBg="1"/>
      <p:bldP spid="24" grpId="0" animBg="1"/>
      <p:bldP spid="25" grpId="0" animBg="1"/>
      <p:bldP spid="30" grpId="0"/>
      <p:bldP spid="30" grpId="1"/>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cap="none" dirty="0"/>
              <a:t>Proposed method</a:t>
            </a:r>
            <a:endParaRPr lang="zh-TW" altLang="en-US" dirty="0"/>
          </a:p>
        </p:txBody>
      </p:sp>
      <p:sp>
        <p:nvSpPr>
          <p:cNvPr id="23" name="內容版面配置區 22"/>
          <p:cNvSpPr>
            <a:spLocks noGrp="1"/>
          </p:cNvSpPr>
          <p:nvPr>
            <p:ph idx="1"/>
          </p:nvPr>
        </p:nvSpPr>
        <p:spPr/>
        <p:txBody>
          <a:bodyPr/>
          <a:lstStyle/>
          <a:p>
            <a:endParaRPr lang="en-US" altLang="zh-TW" dirty="0" smtClean="0"/>
          </a:p>
          <a:p>
            <a:endParaRPr lang="en-US" altLang="zh-TW" dirty="0"/>
          </a:p>
          <a:p>
            <a:endParaRPr lang="en-US" altLang="zh-TW" dirty="0" smtClean="0"/>
          </a:p>
          <a:p>
            <a:endParaRPr lang="en-US" altLang="zh-TW" dirty="0"/>
          </a:p>
          <a:p>
            <a:endParaRPr lang="en-US" altLang="zh-TW" dirty="0" smtClean="0"/>
          </a:p>
          <a:p>
            <a:r>
              <a:rPr lang="en-US" altLang="zh-TW" sz="2800" dirty="0" smtClean="0"/>
              <a:t>Each function is the inner-product of</a:t>
            </a:r>
          </a:p>
          <a:p>
            <a:pPr lvl="1"/>
            <a:r>
              <a:rPr lang="en-US" altLang="zh-TW" sz="2400" dirty="0" smtClean="0"/>
              <a:t>(1) </a:t>
            </a:r>
            <a:r>
              <a:rPr lang="en-US" altLang="zh-TW" sz="2400" dirty="0" smtClean="0">
                <a:solidFill>
                  <a:schemeClr val="accent3">
                    <a:lumMod val="40000"/>
                    <a:lumOff val="60000"/>
                  </a:schemeClr>
                </a:solidFill>
              </a:rPr>
              <a:t>weight</a:t>
            </a:r>
            <a:r>
              <a:rPr lang="en-US" altLang="zh-TW" sz="2400" dirty="0" smtClean="0"/>
              <a:t> (learned in the training process)</a:t>
            </a:r>
          </a:p>
          <a:p>
            <a:pPr lvl="1"/>
            <a:r>
              <a:rPr lang="en-US" altLang="zh-TW" sz="2400" dirty="0" smtClean="0"/>
              <a:t>(2) feature vector </a:t>
            </a:r>
            <a:endParaRPr lang="zh-TW" altLang="en-US" sz="2400" dirty="0"/>
          </a:p>
        </p:txBody>
      </p:sp>
      <mc:AlternateContent xmlns:mc="http://schemas.openxmlformats.org/markup-compatibility/2006" xmlns:a14="http://schemas.microsoft.com/office/drawing/2010/main">
        <mc:Choice Requires="a14">
          <p:sp>
            <p:nvSpPr>
              <p:cNvPr id="7" name="矩形 6"/>
              <p:cNvSpPr/>
              <p:nvPr/>
            </p:nvSpPr>
            <p:spPr>
              <a:xfrm>
                <a:off x="1493912" y="1656782"/>
                <a:ext cx="5310336" cy="82856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unc>
                        <m:funcPr>
                          <m:ctrlPr>
                            <a:rPr lang="pt-BR" altLang="zh-TW" i="1" dirty="0" smtClean="0">
                              <a:latin typeface="Cambria Math"/>
                            </a:rPr>
                          </m:ctrlPr>
                        </m:funcPr>
                        <m:fName>
                          <m:r>
                            <a:rPr lang="pt-BR" altLang="zh-TW" i="1" dirty="0" smtClean="0">
                              <a:latin typeface="Cambria Math"/>
                            </a:rPr>
                            <m:t>𝐹</m:t>
                          </m:r>
                          <m:d>
                            <m:dPr>
                              <m:ctrlPr>
                                <a:rPr lang="pt-BR" altLang="zh-TW" i="1" dirty="0" smtClean="0">
                                  <a:latin typeface="Cambria Math"/>
                                </a:rPr>
                              </m:ctrlPr>
                            </m:dPr>
                            <m:e>
                              <m:r>
                                <a:rPr lang="pt-BR" altLang="zh-TW" i="1" dirty="0" smtClean="0">
                                  <a:latin typeface="Cambria Math"/>
                                </a:rPr>
                                <m:t>𝑑</m:t>
                              </m:r>
                              <m:r>
                                <a:rPr lang="pt-BR" altLang="zh-TW" i="1" dirty="0" smtClean="0">
                                  <a:latin typeface="Cambria Math"/>
                                </a:rPr>
                                <m:t>,</m:t>
                              </m:r>
                              <m:sSub>
                                <m:sSubPr>
                                  <m:ctrlPr>
                                    <a:rPr lang="pt-BR" altLang="zh-TW" i="1" dirty="0" smtClean="0">
                                      <a:latin typeface="Cambria Math"/>
                                    </a:rPr>
                                  </m:ctrlPr>
                                </m:sSubPr>
                                <m:e>
                                  <m:r>
                                    <a:rPr lang="pt-BR" altLang="zh-TW" i="1" dirty="0" smtClean="0">
                                      <a:latin typeface="Cambria Math"/>
                                    </a:rPr>
                                    <m:t>𝑠</m:t>
                                  </m:r>
                                </m:e>
                                <m:sub>
                                  <m:r>
                                    <a:rPr lang="pt-BR" altLang="zh-TW" i="1" dirty="0" smtClean="0">
                                      <a:latin typeface="Cambria Math"/>
                                    </a:rPr>
                                    <m:t>𝑑</m:t>
                                  </m:r>
                                </m:sub>
                              </m:sSub>
                              <m:r>
                                <a:rPr lang="pt-BR" altLang="zh-TW" i="1" dirty="0" smtClean="0">
                                  <a:latin typeface="Cambria Math"/>
                                </a:rPr>
                                <m:t>,</m:t>
                              </m:r>
                              <m:sSub>
                                <m:sSubPr>
                                  <m:ctrlPr>
                                    <a:rPr lang="pt-BR" altLang="zh-TW" i="1" dirty="0" smtClean="0">
                                      <a:latin typeface="Cambria Math"/>
                                    </a:rPr>
                                  </m:ctrlPr>
                                </m:sSubPr>
                                <m:e>
                                  <m:r>
                                    <a:rPr lang="pt-BR" altLang="zh-TW" i="1" dirty="0" smtClean="0">
                                      <a:latin typeface="Cambria Math"/>
                                    </a:rPr>
                                    <m:t>𝐻</m:t>
                                  </m:r>
                                </m:e>
                                <m:sub>
                                  <m:r>
                                    <a:rPr lang="pt-BR" altLang="zh-TW" i="1" dirty="0" smtClean="0">
                                      <a:latin typeface="Cambria Math"/>
                                    </a:rPr>
                                    <m:t>𝑑</m:t>
                                  </m:r>
                                </m:sub>
                              </m:sSub>
                            </m:e>
                          </m:d>
                          <m:r>
                            <a:rPr lang="pt-BR" altLang="zh-TW" i="1" dirty="0" smtClean="0">
                              <a:latin typeface="Cambria Math"/>
                            </a:rPr>
                            <m:t>=</m:t>
                          </m:r>
                        </m:fName>
                        <m:e>
                          <m:nary>
                            <m:naryPr>
                              <m:chr m:val="∑"/>
                              <m:supHide m:val="on"/>
                              <m:ctrlPr>
                                <a:rPr lang="pt-BR" altLang="zh-TW" i="1" dirty="0" smtClean="0">
                                  <a:latin typeface="Cambria Math"/>
                                </a:rPr>
                              </m:ctrlPr>
                            </m:naryPr>
                            <m:sub>
                              <m:sSub>
                                <m:sSubPr>
                                  <m:ctrlPr>
                                    <a:rPr lang="pt-BR" altLang="zh-TW" i="1" dirty="0" smtClean="0">
                                      <a:latin typeface="Cambria Math"/>
                                    </a:rPr>
                                  </m:ctrlPr>
                                </m:sSubPr>
                                <m:e>
                                  <m:r>
                                    <a:rPr lang="pt-BR" altLang="zh-TW" i="1" dirty="0" smtClean="0">
                                      <a:latin typeface="Cambria Math"/>
                                    </a:rPr>
                                    <m:t>𝑥</m:t>
                                  </m:r>
                                </m:e>
                                <m:sub>
                                  <m:r>
                                    <a:rPr lang="pt-BR" altLang="zh-TW" i="1" dirty="0" smtClean="0">
                                      <a:latin typeface="Cambria Math"/>
                                    </a:rPr>
                                    <m:t>𝑖</m:t>
                                  </m:r>
                                </m:sub>
                              </m:sSub>
                              <m:r>
                                <a:rPr lang="pt-BR" altLang="zh-TW" i="1" dirty="0" smtClean="0">
                                  <a:latin typeface="Cambria Math"/>
                                </a:rPr>
                                <m:t>∈</m:t>
                              </m:r>
                              <m:sSub>
                                <m:sSubPr>
                                  <m:ctrlPr>
                                    <a:rPr lang="pt-BR" altLang="zh-TW" i="1" dirty="0" smtClean="0">
                                      <a:latin typeface="Cambria Math"/>
                                    </a:rPr>
                                  </m:ctrlPr>
                                </m:sSubPr>
                                <m:e>
                                  <m:r>
                                    <a:rPr lang="pt-BR" altLang="zh-TW" i="1" dirty="0" smtClean="0">
                                      <a:latin typeface="Cambria Math"/>
                                    </a:rPr>
                                    <m:t>𝑠</m:t>
                                  </m:r>
                                </m:e>
                                <m:sub>
                                  <m:r>
                                    <a:rPr lang="pt-BR" altLang="zh-TW" i="1" dirty="0" smtClean="0">
                                      <a:latin typeface="Cambria Math"/>
                                    </a:rPr>
                                    <m:t>𝑑</m:t>
                                  </m:r>
                                </m:sub>
                              </m:sSub>
                            </m:sub>
                            <m:sup/>
                            <m:e>
                              <m:r>
                                <a:rPr lang="pt-BR" altLang="zh-TW" i="1" dirty="0" smtClean="0">
                                  <a:latin typeface="Cambria Math"/>
                                </a:rPr>
                                <m:t>𝑅</m:t>
                              </m:r>
                              <m:d>
                                <m:dPr>
                                  <m:ctrlPr>
                                    <a:rPr lang="pt-BR" altLang="zh-TW" i="1" dirty="0" smtClean="0">
                                      <a:latin typeface="Cambria Math"/>
                                    </a:rPr>
                                  </m:ctrlPr>
                                </m:dPr>
                                <m:e>
                                  <m:sSub>
                                    <m:sSubPr>
                                      <m:ctrlPr>
                                        <a:rPr lang="pt-BR" altLang="zh-TW" i="1" dirty="0" smtClean="0">
                                          <a:latin typeface="Cambria Math"/>
                                        </a:rPr>
                                      </m:ctrlPr>
                                    </m:sSubPr>
                                    <m:e>
                                      <m:r>
                                        <a:rPr lang="pt-BR" altLang="zh-TW" i="1" dirty="0" smtClean="0">
                                          <a:latin typeface="Cambria Math"/>
                                        </a:rPr>
                                        <m:t>𝑥</m:t>
                                      </m:r>
                                    </m:e>
                                    <m:sub>
                                      <m:r>
                                        <a:rPr lang="pt-BR" altLang="zh-TW" i="1" dirty="0" smtClean="0">
                                          <a:latin typeface="Cambria Math"/>
                                        </a:rPr>
                                        <m:t>𝑖</m:t>
                                      </m:r>
                                    </m:sub>
                                  </m:sSub>
                                </m:e>
                              </m:d>
                            </m:e>
                          </m:nary>
                        </m:e>
                      </m:func>
                      <m:r>
                        <a:rPr lang="pt-BR" altLang="zh-TW" i="1" dirty="0" smtClean="0">
                          <a:latin typeface="Cambria Math"/>
                        </a:rPr>
                        <m:t>−</m:t>
                      </m:r>
                      <m:r>
                        <a:rPr lang="pt-BR" altLang="zh-TW" i="1" dirty="0" smtClean="0">
                          <a:latin typeface="Cambria Math"/>
                        </a:rPr>
                        <m:t>𝜆</m:t>
                      </m:r>
                      <m:nary>
                        <m:naryPr>
                          <m:chr m:val="∑"/>
                          <m:supHide m:val="on"/>
                          <m:ctrlPr>
                            <a:rPr lang="pt-BR" altLang="zh-TW" i="1" dirty="0" smtClean="0">
                              <a:latin typeface="Cambria Math"/>
                            </a:rPr>
                          </m:ctrlPr>
                        </m:naryPr>
                        <m:sub>
                          <m:sSub>
                            <m:sSubPr>
                              <m:ctrlPr>
                                <a:rPr lang="pt-BR" altLang="zh-TW" i="1" dirty="0" smtClean="0">
                                  <a:latin typeface="Cambria Math"/>
                                </a:rPr>
                              </m:ctrlPr>
                            </m:sSubPr>
                            <m:e>
                              <m:r>
                                <a:rPr lang="pt-BR" altLang="zh-TW" i="1" dirty="0" smtClean="0">
                                  <a:latin typeface="Cambria Math"/>
                                </a:rPr>
                                <m:t>𝑥</m:t>
                              </m:r>
                            </m:e>
                            <m:sub>
                              <m:r>
                                <a:rPr lang="pt-BR" altLang="zh-TW" i="1" dirty="0" smtClean="0">
                                  <a:latin typeface="Cambria Math"/>
                                </a:rPr>
                                <m:t>𝑖</m:t>
                              </m:r>
                            </m:sub>
                          </m:sSub>
                          <m:r>
                            <a:rPr lang="pt-BR" altLang="zh-TW" i="1" dirty="0" smtClean="0">
                              <a:latin typeface="Cambria Math"/>
                            </a:rPr>
                            <m:t>,</m:t>
                          </m:r>
                          <m:sSub>
                            <m:sSubPr>
                              <m:ctrlPr>
                                <a:rPr lang="pt-BR" altLang="zh-TW" i="1" dirty="0" smtClean="0">
                                  <a:latin typeface="Cambria Math"/>
                                </a:rPr>
                              </m:ctrlPr>
                            </m:sSubPr>
                            <m:e>
                              <m:r>
                                <a:rPr lang="pt-BR" altLang="zh-TW" i="1" dirty="0" smtClean="0">
                                  <a:latin typeface="Cambria Math"/>
                                </a:rPr>
                                <m:t>𝑥</m:t>
                              </m:r>
                            </m:e>
                            <m:sub>
                              <m:r>
                                <a:rPr lang="pt-BR" altLang="zh-TW" i="1" dirty="0" smtClean="0">
                                  <a:latin typeface="Cambria Math"/>
                                </a:rPr>
                                <m:t>𝑗</m:t>
                              </m:r>
                            </m:sub>
                          </m:sSub>
                          <m:r>
                            <a:rPr lang="pt-BR" altLang="zh-TW" i="1" dirty="0" smtClean="0">
                              <a:latin typeface="Cambria Math"/>
                            </a:rPr>
                            <m:t>∈</m:t>
                          </m:r>
                          <m:sSub>
                            <m:sSubPr>
                              <m:ctrlPr>
                                <a:rPr lang="pt-BR" altLang="zh-TW" i="1" dirty="0" smtClean="0">
                                  <a:latin typeface="Cambria Math"/>
                                </a:rPr>
                              </m:ctrlPr>
                            </m:sSubPr>
                            <m:e>
                              <m:r>
                                <a:rPr lang="pt-BR" altLang="zh-TW" i="1" dirty="0" smtClean="0">
                                  <a:latin typeface="Cambria Math"/>
                                </a:rPr>
                                <m:t>𝑠</m:t>
                              </m:r>
                            </m:e>
                            <m:sub>
                              <m:r>
                                <a:rPr lang="pt-BR" altLang="zh-TW" i="1" dirty="0" smtClean="0">
                                  <a:latin typeface="Cambria Math"/>
                                </a:rPr>
                                <m:t>𝑑</m:t>
                              </m:r>
                            </m:sub>
                          </m:sSub>
                        </m:sub>
                        <m:sup/>
                        <m:e>
                          <m:r>
                            <a:rPr lang="pt-BR" altLang="zh-TW" i="1" dirty="0" smtClean="0">
                              <a:latin typeface="Cambria Math"/>
                            </a:rPr>
                            <m:t>𝑆𝑖𝑚</m:t>
                          </m:r>
                          <m:d>
                            <m:dPr>
                              <m:ctrlPr>
                                <a:rPr lang="pt-BR" altLang="zh-TW" i="1" dirty="0" smtClean="0">
                                  <a:latin typeface="Cambria Math"/>
                                </a:rPr>
                              </m:ctrlPr>
                            </m:dPr>
                            <m:e>
                              <m:sSub>
                                <m:sSubPr>
                                  <m:ctrlPr>
                                    <a:rPr lang="pt-BR" altLang="zh-TW" i="1" dirty="0" smtClean="0">
                                      <a:latin typeface="Cambria Math"/>
                                    </a:rPr>
                                  </m:ctrlPr>
                                </m:sSubPr>
                                <m:e>
                                  <m:r>
                                    <a:rPr lang="pt-BR" altLang="zh-TW" i="1" dirty="0" smtClean="0">
                                      <a:latin typeface="Cambria Math"/>
                                    </a:rPr>
                                    <m:t>𝑥</m:t>
                                  </m:r>
                                </m:e>
                                <m:sub>
                                  <m:r>
                                    <a:rPr lang="pt-BR" altLang="zh-TW" i="1" dirty="0" smtClean="0">
                                      <a:latin typeface="Cambria Math"/>
                                    </a:rPr>
                                    <m:t>𝑖</m:t>
                                  </m:r>
                                </m:sub>
                              </m:sSub>
                              <m:r>
                                <a:rPr lang="pt-BR" altLang="zh-TW" i="1" dirty="0" smtClean="0">
                                  <a:latin typeface="Cambria Math"/>
                                </a:rPr>
                                <m:t>,</m:t>
                              </m:r>
                              <m:sSub>
                                <m:sSubPr>
                                  <m:ctrlPr>
                                    <a:rPr lang="pt-BR" altLang="zh-TW" i="1" dirty="0" smtClean="0">
                                      <a:latin typeface="Cambria Math"/>
                                    </a:rPr>
                                  </m:ctrlPr>
                                </m:sSubPr>
                                <m:e>
                                  <m:r>
                                    <a:rPr lang="pt-BR" altLang="zh-TW" i="1" dirty="0" smtClean="0">
                                      <a:latin typeface="Cambria Math"/>
                                    </a:rPr>
                                    <m:t>𝑥</m:t>
                                  </m:r>
                                </m:e>
                                <m:sub>
                                  <m:r>
                                    <a:rPr lang="pt-BR" altLang="zh-TW" i="1" dirty="0" smtClean="0">
                                      <a:latin typeface="Cambria Math"/>
                                    </a:rPr>
                                    <m:t>𝑗</m:t>
                                  </m:r>
                                </m:sub>
                              </m:sSub>
                            </m:e>
                          </m:d>
                        </m:e>
                      </m:nary>
                    </m:oMath>
                  </m:oMathPara>
                </a14:m>
                <a:endParaRPr lang="zh-TW" altLang="en-US" dirty="0"/>
              </a:p>
            </p:txBody>
          </p:sp>
        </mc:Choice>
        <mc:Fallback xmlns="">
          <p:sp>
            <p:nvSpPr>
              <p:cNvPr id="7" name="矩形 6"/>
              <p:cNvSpPr>
                <a:spLocks noRot="1" noChangeAspect="1" noMove="1" noResize="1" noEditPoints="1" noAdjustHandles="1" noChangeArrowheads="1" noChangeShapeType="1" noTextEdit="1"/>
              </p:cNvSpPr>
              <p:nvPr/>
            </p:nvSpPr>
            <p:spPr>
              <a:xfrm>
                <a:off x="1493912" y="1656782"/>
                <a:ext cx="5310336" cy="828560"/>
              </a:xfrm>
              <a:prstGeom prst="rect">
                <a:avLst/>
              </a:prstGeom>
              <a:blipFill rotWithShape="1">
                <a:blip r:embed="rId3"/>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8" name="矩形 7"/>
              <p:cNvSpPr/>
              <p:nvPr/>
            </p:nvSpPr>
            <p:spPr>
              <a:xfrm>
                <a:off x="2736304" y="2485342"/>
                <a:ext cx="4572000" cy="799642"/>
              </a:xfrm>
              <a:prstGeom prst="rect">
                <a:avLst/>
              </a:prstGeom>
            </p:spPr>
            <p:txBody>
              <a:bodyPr>
                <a:spAutoFit/>
              </a:bodyPr>
              <a:lstStyle/>
              <a:p>
                <a:pPr/>
                <a14:m>
                  <m:oMathPara xmlns:m="http://schemas.openxmlformats.org/officeDocument/2006/math">
                    <m:oMathParaPr>
                      <m:jc m:val="centerGroup"/>
                    </m:oMathParaPr>
                    <m:oMath xmlns:m="http://schemas.openxmlformats.org/officeDocument/2006/math">
                      <m:r>
                        <a:rPr lang="pt-BR" altLang="zh-TW" i="1" dirty="0" smtClean="0">
                          <a:latin typeface="Cambria Math"/>
                        </a:rPr>
                        <m:t>+</m:t>
                      </m:r>
                      <m:nary>
                        <m:naryPr>
                          <m:chr m:val="∑"/>
                          <m:supHide m:val="on"/>
                          <m:ctrlPr>
                            <a:rPr lang="pt-BR" altLang="zh-TW" i="1" dirty="0" smtClean="0">
                              <a:latin typeface="Cambria Math"/>
                            </a:rPr>
                          </m:ctrlPr>
                        </m:naryPr>
                        <m:sub>
                          <m:sSub>
                            <m:sSubPr>
                              <m:ctrlPr>
                                <a:rPr lang="pt-BR" altLang="zh-TW" i="1" dirty="0" smtClean="0">
                                  <a:latin typeface="Cambria Math"/>
                                </a:rPr>
                              </m:ctrlPr>
                            </m:sSubPr>
                            <m:e>
                              <m:r>
                                <a:rPr lang="pt-BR" altLang="zh-TW" i="1" dirty="0" smtClean="0">
                                  <a:latin typeface="Cambria Math"/>
                                </a:rPr>
                                <m:t>h</m:t>
                              </m:r>
                            </m:e>
                            <m:sub>
                              <m:r>
                                <a:rPr lang="pt-BR" altLang="zh-TW" i="1" dirty="0" smtClean="0">
                                  <a:latin typeface="Cambria Math"/>
                                </a:rPr>
                                <m:t>𝑘</m:t>
                              </m:r>
                            </m:sub>
                          </m:sSub>
                          <m:r>
                            <a:rPr lang="pt-BR" altLang="zh-TW" i="1" dirty="0" smtClean="0">
                              <a:latin typeface="Cambria Math"/>
                            </a:rPr>
                            <m:t>∈</m:t>
                          </m:r>
                          <m:sSub>
                            <m:sSubPr>
                              <m:ctrlPr>
                                <a:rPr lang="pt-BR" altLang="zh-TW" i="1" dirty="0" smtClean="0">
                                  <a:latin typeface="Cambria Math"/>
                                </a:rPr>
                              </m:ctrlPr>
                            </m:sSubPr>
                            <m:e>
                              <m:r>
                                <a:rPr lang="pt-BR" altLang="zh-TW" i="1" dirty="0" smtClean="0">
                                  <a:latin typeface="Cambria Math"/>
                                </a:rPr>
                                <m:t>𝐻</m:t>
                              </m:r>
                            </m:e>
                            <m:sub>
                              <m:r>
                                <a:rPr lang="pt-BR" altLang="zh-TW" i="1" dirty="0" smtClean="0">
                                  <a:latin typeface="Cambria Math"/>
                                </a:rPr>
                                <m:t>𝑑</m:t>
                              </m:r>
                            </m:sub>
                          </m:sSub>
                        </m:sub>
                        <m:sup/>
                        <m:e>
                          <m:r>
                            <a:rPr lang="pt-BR" altLang="zh-TW" i="1" dirty="0" smtClean="0">
                              <a:latin typeface="Cambria Math"/>
                            </a:rPr>
                            <m:t>𝐶</m:t>
                          </m:r>
                          <m:d>
                            <m:dPr>
                              <m:ctrlPr>
                                <a:rPr lang="pt-BR" altLang="zh-TW" i="1" dirty="0" smtClean="0">
                                  <a:latin typeface="Cambria Math"/>
                                </a:rPr>
                              </m:ctrlPr>
                            </m:dPr>
                            <m:e>
                              <m:sSub>
                                <m:sSubPr>
                                  <m:ctrlPr>
                                    <a:rPr lang="pt-BR" altLang="zh-TW" i="1" dirty="0" smtClean="0">
                                      <a:latin typeface="Cambria Math"/>
                                    </a:rPr>
                                  </m:ctrlPr>
                                </m:sSubPr>
                                <m:e>
                                  <m:r>
                                    <a:rPr lang="pt-BR" altLang="zh-TW" i="1" dirty="0" smtClean="0">
                                      <a:latin typeface="Cambria Math"/>
                                    </a:rPr>
                                    <m:t>𝑠</m:t>
                                  </m:r>
                                </m:e>
                                <m:sub>
                                  <m:r>
                                    <a:rPr lang="pt-BR" altLang="zh-TW" i="1" dirty="0" smtClean="0">
                                      <a:latin typeface="Cambria Math"/>
                                    </a:rPr>
                                    <m:t>𝑑</m:t>
                                  </m:r>
                                </m:sub>
                              </m:sSub>
                              <m:r>
                                <a:rPr lang="pt-BR" altLang="zh-TW" i="1" dirty="0" smtClean="0">
                                  <a:latin typeface="Cambria Math"/>
                                </a:rPr>
                                <m:t>,</m:t>
                              </m:r>
                              <m:sSub>
                                <m:sSubPr>
                                  <m:ctrlPr>
                                    <a:rPr lang="pt-BR" altLang="zh-TW" i="1" dirty="0" smtClean="0">
                                      <a:latin typeface="Cambria Math"/>
                                    </a:rPr>
                                  </m:ctrlPr>
                                </m:sSubPr>
                                <m:e>
                                  <m:r>
                                    <a:rPr lang="pt-BR" altLang="zh-TW" i="1" dirty="0" smtClean="0">
                                      <a:latin typeface="Cambria Math"/>
                                    </a:rPr>
                                    <m:t>h</m:t>
                                  </m:r>
                                </m:e>
                                <m:sub>
                                  <m:r>
                                    <a:rPr lang="pt-BR" altLang="zh-TW" i="1" dirty="0" smtClean="0">
                                      <a:latin typeface="Cambria Math"/>
                                    </a:rPr>
                                    <m:t>𝑘</m:t>
                                  </m:r>
                                </m:sub>
                              </m:sSub>
                            </m:e>
                          </m:d>
                        </m:e>
                      </m:nary>
                      <m:r>
                        <a:rPr lang="pt-BR" altLang="zh-TW" i="1" dirty="0" smtClean="0">
                          <a:latin typeface="Cambria Math"/>
                        </a:rPr>
                        <m:t>+</m:t>
                      </m:r>
                      <m:nary>
                        <m:naryPr>
                          <m:chr m:val="∑"/>
                          <m:supHide m:val="on"/>
                          <m:ctrlPr>
                            <a:rPr lang="pt-BR" altLang="zh-TW" i="1" dirty="0" smtClean="0">
                              <a:latin typeface="Cambria Math"/>
                            </a:rPr>
                          </m:ctrlPr>
                        </m:naryPr>
                        <m:sub>
                          <m:sSub>
                            <m:sSubPr>
                              <m:ctrlPr>
                                <a:rPr lang="pt-BR" altLang="zh-TW" i="1" dirty="0" smtClean="0">
                                  <a:latin typeface="Cambria Math"/>
                                </a:rPr>
                              </m:ctrlPr>
                            </m:sSubPr>
                            <m:e>
                              <m:r>
                                <a:rPr lang="pt-BR" altLang="zh-TW" i="1" dirty="0" smtClean="0">
                                  <a:latin typeface="Cambria Math"/>
                                </a:rPr>
                                <m:t>h</m:t>
                              </m:r>
                            </m:e>
                            <m:sub>
                              <m:r>
                                <a:rPr lang="pt-BR" altLang="zh-TW" i="1" dirty="0" smtClean="0">
                                  <a:latin typeface="Cambria Math"/>
                                </a:rPr>
                                <m:t>𝑘</m:t>
                              </m:r>
                            </m:sub>
                          </m:sSub>
                          <m:r>
                            <a:rPr lang="pt-BR" altLang="zh-TW" i="1" dirty="0" smtClean="0">
                              <a:latin typeface="Cambria Math"/>
                            </a:rPr>
                            <m:t>∈</m:t>
                          </m:r>
                          <m:sSub>
                            <m:sSubPr>
                              <m:ctrlPr>
                                <a:rPr lang="pt-BR" altLang="zh-TW" i="1" dirty="0" smtClean="0">
                                  <a:latin typeface="Cambria Math"/>
                                </a:rPr>
                              </m:ctrlPr>
                            </m:sSubPr>
                            <m:e>
                              <m:r>
                                <a:rPr lang="pt-BR" altLang="zh-TW" i="1" dirty="0" smtClean="0">
                                  <a:latin typeface="Cambria Math"/>
                                </a:rPr>
                                <m:t>𝐻</m:t>
                              </m:r>
                            </m:e>
                            <m:sub>
                              <m:r>
                                <a:rPr lang="pt-BR" altLang="zh-TW" i="1" dirty="0" smtClean="0">
                                  <a:latin typeface="Cambria Math"/>
                                </a:rPr>
                                <m:t>𝑑</m:t>
                              </m:r>
                            </m:sub>
                          </m:sSub>
                        </m:sub>
                        <m:sup/>
                        <m:e>
                          <m:r>
                            <a:rPr lang="pt-BR" altLang="zh-TW" i="1" dirty="0" smtClean="0">
                              <a:latin typeface="Cambria Math"/>
                            </a:rPr>
                            <m:t>𝑆</m:t>
                          </m:r>
                          <m:d>
                            <m:dPr>
                              <m:ctrlPr>
                                <a:rPr lang="pt-BR" altLang="zh-TW" i="1" dirty="0" smtClean="0">
                                  <a:latin typeface="Cambria Math"/>
                                </a:rPr>
                              </m:ctrlPr>
                            </m:dPr>
                            <m:e>
                              <m:sSub>
                                <m:sSubPr>
                                  <m:ctrlPr>
                                    <a:rPr lang="pt-BR" altLang="zh-TW" i="1" dirty="0" smtClean="0">
                                      <a:latin typeface="Cambria Math"/>
                                    </a:rPr>
                                  </m:ctrlPr>
                                </m:sSubPr>
                                <m:e>
                                  <m:r>
                                    <a:rPr lang="pt-BR" altLang="zh-TW" i="1" dirty="0" smtClean="0">
                                      <a:latin typeface="Cambria Math"/>
                                    </a:rPr>
                                    <m:t>h</m:t>
                                  </m:r>
                                </m:e>
                                <m:sub>
                                  <m:r>
                                    <a:rPr lang="pt-BR" altLang="zh-TW" i="1" dirty="0" smtClean="0">
                                      <a:latin typeface="Cambria Math"/>
                                    </a:rPr>
                                    <m:t>𝑘</m:t>
                                  </m:r>
                                </m:sub>
                              </m:sSub>
                            </m:e>
                          </m:d>
                        </m:e>
                      </m:nary>
                    </m:oMath>
                  </m:oMathPara>
                </a14:m>
                <a:endParaRPr lang="zh-TW" altLang="en-US" dirty="0"/>
              </a:p>
            </p:txBody>
          </p:sp>
        </mc:Choice>
        <mc:Fallback xmlns="">
          <p:sp>
            <p:nvSpPr>
              <p:cNvPr id="8" name="矩形 7"/>
              <p:cNvSpPr>
                <a:spLocks noRot="1" noChangeAspect="1" noMove="1" noResize="1" noEditPoints="1" noAdjustHandles="1" noChangeArrowheads="1" noChangeShapeType="1" noTextEdit="1"/>
              </p:cNvSpPr>
              <p:nvPr/>
            </p:nvSpPr>
            <p:spPr>
              <a:xfrm>
                <a:off x="2736304" y="2485342"/>
                <a:ext cx="4572000" cy="799642"/>
              </a:xfrm>
              <a:prstGeom prst="rect">
                <a:avLst/>
              </a:prstGeom>
              <a:blipFill rotWithShape="1">
                <a:blip r:embed="rId4"/>
                <a:stretch>
                  <a:fillRect/>
                </a:stretch>
              </a:blipFill>
            </p:spPr>
            <p:txBody>
              <a:bodyPr/>
              <a:lstStyle/>
              <a:p>
                <a:r>
                  <a:rPr lang="zh-TW" altLang="en-US">
                    <a:noFill/>
                  </a:rPr>
                  <a:t> </a:t>
                </a:r>
              </a:p>
            </p:txBody>
          </p:sp>
        </mc:Fallback>
      </mc:AlternateContent>
      <p:cxnSp>
        <p:nvCxnSpPr>
          <p:cNvPr id="10" name="直線接點 9"/>
          <p:cNvCxnSpPr/>
          <p:nvPr/>
        </p:nvCxnSpPr>
        <p:spPr>
          <a:xfrm>
            <a:off x="3770784" y="2132856"/>
            <a:ext cx="40060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4499992" y="2492896"/>
            <a:ext cx="1944216"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4283968" y="2996952"/>
            <a:ext cx="873224"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9" name="直線接點 18"/>
          <p:cNvCxnSpPr/>
          <p:nvPr/>
        </p:nvCxnSpPr>
        <p:spPr>
          <a:xfrm>
            <a:off x="6012160" y="2996952"/>
            <a:ext cx="576064"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77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ppt_x"/>
                                          </p:val>
                                        </p:tav>
                                        <p:tav tm="100000">
                                          <p:val>
                                            <p:strVal val="#ppt_x"/>
                                          </p:val>
                                        </p:tav>
                                      </p:tavLst>
                                    </p:anim>
                                    <p:anim calcmode="lin" valueType="num">
                                      <p:cBhvr additive="base">
                                        <p:cTn id="2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cap="none" dirty="0" smtClean="0"/>
              <a:t>Training &amp; Testing</a:t>
            </a:r>
            <a:endParaRPr lang="zh-TW" altLang="en-US" dirty="0"/>
          </a:p>
        </p:txBody>
      </p:sp>
      <p:sp>
        <p:nvSpPr>
          <p:cNvPr id="3" name="內容版面配置區 2"/>
          <p:cNvSpPr>
            <a:spLocks noGrp="1"/>
          </p:cNvSpPr>
          <p:nvPr>
            <p:ph idx="1"/>
          </p:nvPr>
        </p:nvSpPr>
        <p:spPr/>
        <p:txBody>
          <a:bodyPr/>
          <a:lstStyle/>
          <a:p>
            <a:r>
              <a:rPr lang="en-US" altLang="zh-TW" sz="2800" dirty="0" smtClean="0"/>
              <a:t>In the training process, we want to find out a set of weights that…</a:t>
            </a:r>
          </a:p>
          <a:p>
            <a:pPr lvl="1"/>
            <a:r>
              <a:rPr lang="en-US" altLang="zh-TW" sz="2400" dirty="0" smtClean="0"/>
              <a:t>Output of objective function using reference summary and oracle cluster set is the maximum.</a:t>
            </a:r>
          </a:p>
          <a:p>
            <a:pPr lvl="1"/>
            <a:endParaRPr lang="en-US" altLang="zh-TW" sz="2400" dirty="0" smtClean="0"/>
          </a:p>
          <a:p>
            <a:r>
              <a:rPr lang="en-US" altLang="zh-TW" sz="2800" dirty="0" smtClean="0"/>
              <a:t>In testing process…</a:t>
            </a:r>
          </a:p>
          <a:p>
            <a:pPr lvl="1"/>
            <a:r>
              <a:rPr lang="en-US" altLang="zh-TW" sz="2400" dirty="0" smtClean="0"/>
              <a:t>The utterance subset which can generate the maximal output is our generated summary. </a:t>
            </a:r>
            <a:endParaRPr lang="zh-TW" altLang="en-US" sz="2400" dirty="0"/>
          </a:p>
        </p:txBody>
      </p:sp>
      <p:cxnSp>
        <p:nvCxnSpPr>
          <p:cNvPr id="5" name="直線接點 4"/>
          <p:cNvCxnSpPr/>
          <p:nvPr/>
        </p:nvCxnSpPr>
        <p:spPr>
          <a:xfrm>
            <a:off x="1979712" y="3356992"/>
            <a:ext cx="21602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文字方塊 5"/>
          <p:cNvSpPr txBox="1"/>
          <p:nvPr/>
        </p:nvSpPr>
        <p:spPr>
          <a:xfrm>
            <a:off x="1835029" y="3356992"/>
            <a:ext cx="2520947" cy="400110"/>
          </a:xfrm>
          <a:prstGeom prst="rect">
            <a:avLst/>
          </a:prstGeom>
          <a:noFill/>
        </p:spPr>
        <p:txBody>
          <a:bodyPr wrap="none" rtlCol="0">
            <a:spAutoFit/>
          </a:bodyPr>
          <a:lstStyle/>
          <a:p>
            <a:r>
              <a:rPr lang="en-US" altLang="zh-TW" sz="2000" dirty="0" smtClean="0">
                <a:solidFill>
                  <a:schemeClr val="accent1">
                    <a:lumMod val="40000"/>
                    <a:lumOff val="60000"/>
                  </a:schemeClr>
                </a:solidFill>
              </a:rPr>
              <a:t>To be explained below</a:t>
            </a:r>
            <a:endParaRPr lang="zh-TW" altLang="en-US" sz="2000" dirty="0">
              <a:solidFill>
                <a:schemeClr val="accent1">
                  <a:lumMod val="40000"/>
                  <a:lumOff val="60000"/>
                </a:schemeClr>
              </a:solidFill>
            </a:endParaRPr>
          </a:p>
        </p:txBody>
      </p:sp>
    </p:spTree>
    <p:extLst>
      <p:ext uri="{BB962C8B-B14F-4D97-AF65-F5344CB8AC3E}">
        <p14:creationId xmlns:p14="http://schemas.microsoft.com/office/powerpoint/2010/main" val="310556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cap="none" dirty="0"/>
              <a:t>Training Process</a:t>
            </a:r>
            <a:endParaRPr lang="zh-TW" altLang="en-US" dirty="0"/>
          </a:p>
        </p:txBody>
      </p:sp>
      <p:sp>
        <p:nvSpPr>
          <p:cNvPr id="3" name="內容版面配置區 2"/>
          <p:cNvSpPr>
            <a:spLocks noGrp="1"/>
          </p:cNvSpPr>
          <p:nvPr>
            <p:ph idx="1"/>
          </p:nvPr>
        </p:nvSpPr>
        <p:spPr/>
        <p:txBody>
          <a:bodyPr>
            <a:normAutofit/>
          </a:bodyPr>
          <a:lstStyle/>
          <a:p>
            <a:r>
              <a:rPr lang="en-US" altLang="zh-TW" sz="2800" dirty="0" smtClean="0"/>
              <a:t>Oracle cluster set : </a:t>
            </a:r>
            <a:endParaRPr lang="zh-TW" altLang="en-US" sz="2800" dirty="0"/>
          </a:p>
        </p:txBody>
      </p:sp>
      <mc:AlternateContent xmlns:mc="http://schemas.openxmlformats.org/markup-compatibility/2006" xmlns:a14="http://schemas.microsoft.com/office/drawing/2010/main">
        <mc:Choice Requires="a14">
          <p:sp>
            <p:nvSpPr>
              <p:cNvPr id="4" name="矩形 3"/>
              <p:cNvSpPr/>
              <p:nvPr/>
            </p:nvSpPr>
            <p:spPr>
              <a:xfrm>
                <a:off x="1586181" y="2271252"/>
                <a:ext cx="2913811" cy="4670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TW" smtClean="0">
                          <a:latin typeface="Cambria Math" panose="02040503050406030204" pitchFamily="18" charset="0"/>
                        </a:rPr>
                        <m:t> </m:t>
                      </m:r>
                      <m:sSub>
                        <m:sSubPr>
                          <m:ctrlPr>
                            <a:rPr lang="zh-TW" altLang="zh-TW" i="1">
                              <a:latin typeface="Cambria Math"/>
                            </a:rPr>
                          </m:ctrlPr>
                        </m:sSubPr>
                        <m:e>
                          <m:acc>
                            <m:accPr>
                              <m:chr m:val="̂"/>
                              <m:ctrlPr>
                                <a:rPr lang="zh-TW" altLang="zh-TW" i="1">
                                  <a:latin typeface="Cambria Math"/>
                                </a:rPr>
                              </m:ctrlPr>
                            </m:accPr>
                            <m:e>
                              <m:r>
                                <a:rPr lang="en-US" altLang="zh-TW" i="1">
                                  <a:latin typeface="Cambria Math" panose="02040503050406030204" pitchFamily="18" charset="0"/>
                                </a:rPr>
                                <m:t>𝐻</m:t>
                              </m:r>
                            </m:e>
                          </m:acc>
                        </m:e>
                        <m:sub>
                          <m:r>
                            <a:rPr lang="en-US" altLang="zh-TW" b="0" i="1" smtClean="0">
                              <a:latin typeface="Cambria Math"/>
                            </a:rPr>
                            <m:t>𝑑</m:t>
                          </m:r>
                        </m:sub>
                      </m:sSub>
                      <m:r>
                        <a:rPr lang="en-US" altLang="zh-TW" i="1">
                          <a:latin typeface="Cambria Math" panose="02040503050406030204" pitchFamily="18" charset="0"/>
                        </a:rPr>
                        <m:t>=</m:t>
                      </m:r>
                      <m:r>
                        <a:rPr lang="en-US" altLang="zh-TW" i="1">
                          <a:latin typeface="Cambria Math" panose="02040503050406030204" pitchFamily="18" charset="0"/>
                        </a:rPr>
                        <m:t>𝑎𝑟𝑔</m:t>
                      </m:r>
                      <m:limLow>
                        <m:limLowPr>
                          <m:ctrlPr>
                            <a:rPr lang="zh-TW" altLang="zh-TW" i="1">
                              <a:latin typeface="Cambria Math"/>
                            </a:rPr>
                          </m:ctrlPr>
                        </m:limLowPr>
                        <m:e>
                          <m:r>
                            <a:rPr lang="en-US" altLang="zh-TW" i="1">
                              <a:latin typeface="Cambria Math" panose="02040503050406030204" pitchFamily="18" charset="0"/>
                            </a:rPr>
                            <m:t>𝑚𝑎𝑥</m:t>
                          </m:r>
                        </m:e>
                        <m:lim>
                          <m:r>
                            <a:rPr lang="en-US" altLang="zh-TW" b="0" i="1" smtClean="0">
                              <a:latin typeface="Cambria Math"/>
                            </a:rPr>
                            <m:t>𝐻</m:t>
                          </m:r>
                        </m:lim>
                      </m:limLow>
                      <m:r>
                        <a:rPr lang="en-US" altLang="zh-TW" i="1">
                          <a:latin typeface="Cambria Math" panose="02040503050406030204" pitchFamily="18" charset="0"/>
                        </a:rPr>
                        <m:t> </m:t>
                      </m:r>
                      <m:r>
                        <a:rPr lang="en-US" altLang="zh-TW" b="0" i="1" smtClean="0">
                          <a:latin typeface="Cambria Math"/>
                        </a:rPr>
                        <m:t>𝐹</m:t>
                      </m:r>
                      <m:d>
                        <m:dPr>
                          <m:ctrlPr>
                            <a:rPr lang="zh-TW" altLang="zh-TW" i="1" smtClean="0">
                              <a:latin typeface="Cambria Math"/>
                            </a:rPr>
                          </m:ctrlPr>
                        </m:dPr>
                        <m:e>
                          <m:r>
                            <a:rPr lang="en-US" altLang="zh-TW" b="0" i="1" smtClean="0">
                              <a:latin typeface="Cambria Math"/>
                            </a:rPr>
                            <m:t>𝑑</m:t>
                          </m:r>
                          <m:r>
                            <a:rPr lang="en-US" altLang="zh-TW" i="1">
                              <a:latin typeface="Cambria Math" panose="02040503050406030204" pitchFamily="18" charset="0"/>
                            </a:rPr>
                            <m:t>, </m:t>
                          </m:r>
                          <m:sSub>
                            <m:sSubPr>
                              <m:ctrlPr>
                                <a:rPr lang="zh-TW" altLang="zh-TW" i="1">
                                  <a:latin typeface="Cambria Math"/>
                                </a:rPr>
                              </m:ctrlPr>
                            </m:sSubPr>
                            <m:e>
                              <m:acc>
                                <m:accPr>
                                  <m:chr m:val="̂"/>
                                  <m:ctrlPr>
                                    <a:rPr lang="zh-TW" altLang="zh-TW" i="1">
                                      <a:latin typeface="Cambria Math"/>
                                    </a:rPr>
                                  </m:ctrlPr>
                                </m:accPr>
                                <m:e>
                                  <m:r>
                                    <m:rPr>
                                      <m:sty m:val="p"/>
                                    </m:rPr>
                                    <a:rPr lang="en-US" altLang="zh-TW">
                                      <a:latin typeface="Cambria Math" panose="02040503050406030204" pitchFamily="18" charset="0"/>
                                    </a:rPr>
                                    <m:t>s</m:t>
                                  </m:r>
                                </m:e>
                              </m:acc>
                            </m:e>
                            <m:sub>
                              <m:r>
                                <a:rPr lang="en-US" altLang="zh-TW" b="0" i="1" smtClean="0">
                                  <a:latin typeface="Cambria Math"/>
                                </a:rPr>
                                <m:t>𝑑</m:t>
                              </m:r>
                            </m:sub>
                          </m:sSub>
                          <m:r>
                            <a:rPr lang="en-US" altLang="zh-TW" i="1">
                              <a:latin typeface="Cambria Math" panose="02040503050406030204" pitchFamily="18" charset="0"/>
                            </a:rPr>
                            <m:t>,</m:t>
                          </m:r>
                          <m:sSub>
                            <m:sSubPr>
                              <m:ctrlPr>
                                <a:rPr lang="zh-TW" altLang="zh-TW" i="1">
                                  <a:latin typeface="Cambria Math"/>
                                </a:rPr>
                              </m:ctrlPr>
                            </m:sSubPr>
                            <m:e>
                              <m:r>
                                <a:rPr lang="en-US" altLang="zh-TW" i="1">
                                  <a:latin typeface="Cambria Math" panose="02040503050406030204" pitchFamily="18" charset="0"/>
                                </a:rPr>
                                <m:t>𝐻</m:t>
                              </m:r>
                            </m:e>
                            <m:sub>
                              <m:r>
                                <a:rPr lang="en-US" altLang="zh-TW" b="0" i="1" smtClean="0">
                                  <a:latin typeface="Cambria Math"/>
                                </a:rPr>
                                <m:t>𝑑</m:t>
                              </m:r>
                            </m:sub>
                          </m:sSub>
                        </m:e>
                      </m:d>
                    </m:oMath>
                  </m:oMathPara>
                </a14:m>
                <a:endParaRPr lang="zh-TW" altLang="en-US" dirty="0"/>
              </a:p>
            </p:txBody>
          </p:sp>
        </mc:Choice>
        <mc:Fallback xmlns="">
          <p:sp>
            <p:nvSpPr>
              <p:cNvPr id="4" name="矩形 3"/>
              <p:cNvSpPr>
                <a:spLocks noRot="1" noChangeAspect="1" noMove="1" noResize="1" noEditPoints="1" noAdjustHandles="1" noChangeArrowheads="1" noChangeShapeType="1" noTextEdit="1"/>
              </p:cNvSpPr>
              <p:nvPr/>
            </p:nvSpPr>
            <p:spPr>
              <a:xfrm>
                <a:off x="1586181" y="2271252"/>
                <a:ext cx="2913811" cy="467051"/>
              </a:xfrm>
              <a:prstGeom prst="rect">
                <a:avLst/>
              </a:prstGeom>
              <a:blipFill rotWithShape="1">
                <a:blip r:embed="rId2" cstate="print"/>
                <a:stretch>
                  <a:fillRect t="-1316" b="-2632"/>
                </a:stretch>
              </a:blipFill>
            </p:spPr>
            <p:txBody>
              <a:bodyPr/>
              <a:lstStyle/>
              <a:p>
                <a:r>
                  <a:rPr lang="zh-TW" altLang="en-US">
                    <a:noFill/>
                  </a:rPr>
                  <a:t> </a:t>
                </a:r>
              </a:p>
            </p:txBody>
          </p:sp>
        </mc:Fallback>
      </mc:AlternateContent>
      <p:sp>
        <p:nvSpPr>
          <p:cNvPr id="5" name="矩形 4"/>
          <p:cNvSpPr/>
          <p:nvPr/>
        </p:nvSpPr>
        <p:spPr>
          <a:xfrm>
            <a:off x="1691680" y="2271252"/>
            <a:ext cx="432048" cy="402533"/>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p:cNvSpPr/>
          <p:nvPr/>
        </p:nvSpPr>
        <p:spPr>
          <a:xfrm>
            <a:off x="3586761" y="2255958"/>
            <a:ext cx="409175" cy="402533"/>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文字方塊 7"/>
          <p:cNvSpPr txBox="1"/>
          <p:nvPr/>
        </p:nvSpPr>
        <p:spPr>
          <a:xfrm>
            <a:off x="3330092" y="2699628"/>
            <a:ext cx="3546164" cy="369332"/>
          </a:xfrm>
          <a:prstGeom prst="rect">
            <a:avLst/>
          </a:prstGeom>
          <a:noFill/>
        </p:spPr>
        <p:txBody>
          <a:bodyPr wrap="none" rtlCol="0">
            <a:spAutoFit/>
          </a:bodyPr>
          <a:lstStyle/>
          <a:p>
            <a:r>
              <a:rPr lang="en-US" altLang="zh-TW" dirty="0" smtClean="0">
                <a:solidFill>
                  <a:schemeClr val="accent1">
                    <a:lumMod val="60000"/>
                    <a:lumOff val="40000"/>
                  </a:schemeClr>
                </a:solidFill>
              </a:rPr>
              <a:t>Reference summary labeled by human</a:t>
            </a:r>
            <a:endParaRPr lang="zh-TW" altLang="en-US" dirty="0">
              <a:solidFill>
                <a:schemeClr val="accent1">
                  <a:lumMod val="60000"/>
                  <a:lumOff val="40000"/>
                </a:schemeClr>
              </a:solidFill>
            </a:endParaRPr>
          </a:p>
        </p:txBody>
      </p:sp>
      <p:sp>
        <p:nvSpPr>
          <p:cNvPr id="9" name="文字方塊 8"/>
          <p:cNvSpPr txBox="1"/>
          <p:nvPr/>
        </p:nvSpPr>
        <p:spPr>
          <a:xfrm>
            <a:off x="1313868" y="2673785"/>
            <a:ext cx="1704313" cy="369332"/>
          </a:xfrm>
          <a:prstGeom prst="rect">
            <a:avLst/>
          </a:prstGeom>
          <a:noFill/>
        </p:spPr>
        <p:txBody>
          <a:bodyPr wrap="none" rtlCol="0">
            <a:spAutoFit/>
          </a:bodyPr>
          <a:lstStyle/>
          <a:p>
            <a:r>
              <a:rPr lang="en-US" altLang="zh-TW" dirty="0" smtClean="0">
                <a:solidFill>
                  <a:schemeClr val="accent1">
                    <a:lumMod val="60000"/>
                    <a:lumOff val="40000"/>
                  </a:schemeClr>
                </a:solidFill>
              </a:rPr>
              <a:t>Oracle cluster set</a:t>
            </a:r>
            <a:endParaRPr lang="zh-TW" altLang="en-US" dirty="0">
              <a:solidFill>
                <a:schemeClr val="accent1">
                  <a:lumMod val="60000"/>
                  <a:lumOff val="40000"/>
                </a:schemeClr>
              </a:solidFill>
            </a:endParaRPr>
          </a:p>
        </p:txBody>
      </p:sp>
      <p:grpSp>
        <p:nvGrpSpPr>
          <p:cNvPr id="11" name="群組 10"/>
          <p:cNvGrpSpPr/>
          <p:nvPr/>
        </p:nvGrpSpPr>
        <p:grpSpPr>
          <a:xfrm>
            <a:off x="755576" y="4435371"/>
            <a:ext cx="1008112" cy="288032"/>
            <a:chOff x="827584" y="3645024"/>
            <a:chExt cx="1008112" cy="288032"/>
          </a:xfrm>
        </p:grpSpPr>
        <p:sp>
          <p:nvSpPr>
            <p:cNvPr id="12" name="橢圓 11"/>
            <p:cNvSpPr/>
            <p:nvPr/>
          </p:nvSpPr>
          <p:spPr>
            <a:xfrm>
              <a:off x="827584" y="3645024"/>
              <a:ext cx="288032" cy="288032"/>
            </a:xfrm>
            <a:prstGeom prst="ellipse">
              <a:avLst/>
            </a:prstGeom>
            <a:solidFill>
              <a:schemeClr val="bg1">
                <a:lumMod val="50000"/>
                <a:lumOff val="5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3" name="橢圓 12"/>
            <p:cNvSpPr/>
            <p:nvPr/>
          </p:nvSpPr>
          <p:spPr>
            <a:xfrm>
              <a:off x="1187624" y="3645024"/>
              <a:ext cx="288032" cy="288032"/>
            </a:xfrm>
            <a:prstGeom prst="ellipse">
              <a:avLst/>
            </a:prstGeom>
            <a:solidFill>
              <a:schemeClr val="bg1">
                <a:lumMod val="50000"/>
                <a:lumOff val="5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4" name="橢圓 13"/>
            <p:cNvSpPr/>
            <p:nvPr/>
          </p:nvSpPr>
          <p:spPr>
            <a:xfrm>
              <a:off x="1547664" y="3645024"/>
              <a:ext cx="288032" cy="288032"/>
            </a:xfrm>
            <a:prstGeom prst="ellipse">
              <a:avLst/>
            </a:prstGeom>
            <a:solidFill>
              <a:schemeClr val="bg1">
                <a:lumMod val="50000"/>
                <a:lumOff val="5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sp>
        <p:nvSpPr>
          <p:cNvPr id="15" name="文字方塊 14"/>
          <p:cNvSpPr txBox="1"/>
          <p:nvPr/>
        </p:nvSpPr>
        <p:spPr>
          <a:xfrm>
            <a:off x="395536" y="3645024"/>
            <a:ext cx="1726755" cy="646331"/>
          </a:xfrm>
          <a:prstGeom prst="rect">
            <a:avLst/>
          </a:prstGeom>
          <a:noFill/>
        </p:spPr>
        <p:txBody>
          <a:bodyPr wrap="none" rtlCol="0">
            <a:spAutoFit/>
          </a:bodyPr>
          <a:lstStyle/>
          <a:p>
            <a:r>
              <a:rPr lang="en-US" altLang="zh-TW" dirty="0" smtClean="0"/>
              <a:t>For a document d</a:t>
            </a:r>
            <a:br>
              <a:rPr lang="en-US" altLang="zh-TW" dirty="0" smtClean="0"/>
            </a:br>
            <a:r>
              <a:rPr lang="en-US" altLang="zh-TW" dirty="0" smtClean="0"/>
              <a:t>with 3 utterances</a:t>
            </a:r>
            <a:endParaRPr lang="zh-TW" altLang="en-US" dirty="0"/>
          </a:p>
        </p:txBody>
      </p:sp>
      <p:cxnSp>
        <p:nvCxnSpPr>
          <p:cNvPr id="17" name="直線單箭頭接點 16"/>
          <p:cNvCxnSpPr/>
          <p:nvPr/>
        </p:nvCxnSpPr>
        <p:spPr>
          <a:xfrm>
            <a:off x="1907704" y="4579387"/>
            <a:ext cx="792088" cy="17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文字方塊 17"/>
          <p:cNvSpPr txBox="1"/>
          <p:nvPr/>
        </p:nvSpPr>
        <p:spPr>
          <a:xfrm>
            <a:off x="2339752" y="3645024"/>
            <a:ext cx="2343911" cy="646331"/>
          </a:xfrm>
          <a:prstGeom prst="rect">
            <a:avLst/>
          </a:prstGeom>
          <a:noFill/>
        </p:spPr>
        <p:txBody>
          <a:bodyPr wrap="none" rtlCol="0">
            <a:spAutoFit/>
          </a:bodyPr>
          <a:lstStyle/>
          <a:p>
            <a:pPr algn="ctr"/>
            <a:r>
              <a:rPr lang="en-US" altLang="zh-TW" dirty="0" smtClean="0"/>
              <a:t>Reference summary</a:t>
            </a:r>
          </a:p>
          <a:p>
            <a:pPr algn="ctr"/>
            <a:r>
              <a:rPr lang="en-US" altLang="zh-TW" dirty="0" smtClean="0"/>
              <a:t>(answer of training data)</a:t>
            </a:r>
            <a:endParaRPr lang="zh-TW" altLang="en-US" dirty="0"/>
          </a:p>
        </p:txBody>
      </p:sp>
      <p:grpSp>
        <p:nvGrpSpPr>
          <p:cNvPr id="19" name="群組 18"/>
          <p:cNvGrpSpPr/>
          <p:nvPr/>
        </p:nvGrpSpPr>
        <p:grpSpPr>
          <a:xfrm>
            <a:off x="3059832" y="4437112"/>
            <a:ext cx="1008112" cy="288032"/>
            <a:chOff x="4236380" y="2924944"/>
            <a:chExt cx="1008112" cy="288032"/>
          </a:xfrm>
        </p:grpSpPr>
        <p:sp>
          <p:nvSpPr>
            <p:cNvPr id="20" name="橢圓 19"/>
            <p:cNvSpPr/>
            <p:nvPr/>
          </p:nvSpPr>
          <p:spPr>
            <a:xfrm>
              <a:off x="4236380" y="2924944"/>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21" name="橢圓 20"/>
            <p:cNvSpPr/>
            <p:nvPr/>
          </p:nvSpPr>
          <p:spPr>
            <a:xfrm>
              <a:off x="4596420" y="2924944"/>
              <a:ext cx="288032" cy="288032"/>
            </a:xfrm>
            <a:prstGeom prst="ellipse">
              <a:avLst/>
            </a:prstGeom>
            <a:solidFill>
              <a:schemeClr val="bg1">
                <a:lumMod val="75000"/>
                <a:lumOff val="2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22" name="橢圓 21"/>
            <p:cNvSpPr/>
            <p:nvPr/>
          </p:nvSpPr>
          <p:spPr>
            <a:xfrm>
              <a:off x="4956460" y="2924944"/>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grpSp>
        <p:nvGrpSpPr>
          <p:cNvPr id="26" name="群組 25"/>
          <p:cNvGrpSpPr/>
          <p:nvPr/>
        </p:nvGrpSpPr>
        <p:grpSpPr>
          <a:xfrm>
            <a:off x="5222434" y="3751176"/>
            <a:ext cx="840093" cy="2054088"/>
            <a:chOff x="7812360" y="2476262"/>
            <a:chExt cx="1008112" cy="2464906"/>
          </a:xfrm>
        </p:grpSpPr>
        <p:sp>
          <p:nvSpPr>
            <p:cNvPr id="27" name="矩形 26"/>
            <p:cNvSpPr/>
            <p:nvPr/>
          </p:nvSpPr>
          <p:spPr>
            <a:xfrm>
              <a:off x="7812360" y="2476262"/>
              <a:ext cx="100811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 name="矩形 27"/>
            <p:cNvSpPr/>
            <p:nvPr/>
          </p:nvSpPr>
          <p:spPr>
            <a:xfrm>
              <a:off x="7812360" y="3105876"/>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 name="矩形 28"/>
            <p:cNvSpPr/>
            <p:nvPr/>
          </p:nvSpPr>
          <p:spPr>
            <a:xfrm>
              <a:off x="8172400" y="3105876"/>
              <a:ext cx="64807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0" name="矩形 29"/>
            <p:cNvSpPr/>
            <p:nvPr/>
          </p:nvSpPr>
          <p:spPr>
            <a:xfrm>
              <a:off x="7812360" y="3753948"/>
              <a:ext cx="64807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1" name="矩形 30"/>
            <p:cNvSpPr/>
            <p:nvPr/>
          </p:nvSpPr>
          <p:spPr>
            <a:xfrm>
              <a:off x="8532440" y="3753948"/>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矩形 31"/>
            <p:cNvSpPr/>
            <p:nvPr/>
          </p:nvSpPr>
          <p:spPr>
            <a:xfrm>
              <a:off x="7812360" y="4402020"/>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 name="矩形 32"/>
            <p:cNvSpPr/>
            <p:nvPr/>
          </p:nvSpPr>
          <p:spPr>
            <a:xfrm>
              <a:off x="8532440" y="4402020"/>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矩形 33"/>
            <p:cNvSpPr/>
            <p:nvPr/>
          </p:nvSpPr>
          <p:spPr>
            <a:xfrm>
              <a:off x="8172400" y="4402020"/>
              <a:ext cx="288032" cy="539148"/>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5" name="橢圓 34"/>
            <p:cNvSpPr/>
            <p:nvPr/>
          </p:nvSpPr>
          <p:spPr>
            <a:xfrm>
              <a:off x="7812360" y="260182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36" name="橢圓 35"/>
            <p:cNvSpPr/>
            <p:nvPr/>
          </p:nvSpPr>
          <p:spPr>
            <a:xfrm>
              <a:off x="8172400" y="2601820"/>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37" name="橢圓 36"/>
            <p:cNvSpPr/>
            <p:nvPr/>
          </p:nvSpPr>
          <p:spPr>
            <a:xfrm>
              <a:off x="8532440" y="260182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38" name="橢圓 37"/>
            <p:cNvSpPr/>
            <p:nvPr/>
          </p:nvSpPr>
          <p:spPr>
            <a:xfrm>
              <a:off x="7812360" y="3231434"/>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39" name="橢圓 38"/>
            <p:cNvSpPr/>
            <p:nvPr/>
          </p:nvSpPr>
          <p:spPr>
            <a:xfrm>
              <a:off x="8172400" y="3231434"/>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40" name="橢圓 39"/>
            <p:cNvSpPr/>
            <p:nvPr/>
          </p:nvSpPr>
          <p:spPr>
            <a:xfrm>
              <a:off x="8532440" y="3231434"/>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41" name="橢圓 40"/>
            <p:cNvSpPr/>
            <p:nvPr/>
          </p:nvSpPr>
          <p:spPr>
            <a:xfrm>
              <a:off x="7812360" y="387950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42" name="橢圓 41"/>
            <p:cNvSpPr/>
            <p:nvPr/>
          </p:nvSpPr>
          <p:spPr>
            <a:xfrm>
              <a:off x="8172400" y="3879506"/>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43" name="橢圓 42"/>
            <p:cNvSpPr/>
            <p:nvPr/>
          </p:nvSpPr>
          <p:spPr>
            <a:xfrm>
              <a:off x="8532440" y="387950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44" name="橢圓 43"/>
            <p:cNvSpPr/>
            <p:nvPr/>
          </p:nvSpPr>
          <p:spPr>
            <a:xfrm>
              <a:off x="7812360" y="4527578"/>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45" name="橢圓 44"/>
            <p:cNvSpPr/>
            <p:nvPr/>
          </p:nvSpPr>
          <p:spPr>
            <a:xfrm>
              <a:off x="8172400" y="452757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46" name="橢圓 45"/>
            <p:cNvSpPr/>
            <p:nvPr/>
          </p:nvSpPr>
          <p:spPr>
            <a:xfrm>
              <a:off x="8532440" y="4527578"/>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cxnSp>
        <p:nvCxnSpPr>
          <p:cNvPr id="47" name="直線單箭頭接點 46"/>
          <p:cNvCxnSpPr/>
          <p:nvPr/>
        </p:nvCxnSpPr>
        <p:spPr>
          <a:xfrm>
            <a:off x="4283968" y="4581128"/>
            <a:ext cx="792088" cy="17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8" name="文字方塊 47"/>
          <p:cNvSpPr txBox="1"/>
          <p:nvPr/>
        </p:nvSpPr>
        <p:spPr>
          <a:xfrm>
            <a:off x="4644008" y="3284984"/>
            <a:ext cx="2066591" cy="369332"/>
          </a:xfrm>
          <a:prstGeom prst="rect">
            <a:avLst/>
          </a:prstGeom>
          <a:noFill/>
        </p:spPr>
        <p:txBody>
          <a:bodyPr wrap="none" rtlCol="0">
            <a:spAutoFit/>
          </a:bodyPr>
          <a:lstStyle/>
          <a:p>
            <a:r>
              <a:rPr lang="en-US" altLang="zh-TW" dirty="0" smtClean="0"/>
              <a:t>Enumerate cluster set</a:t>
            </a:r>
            <a:endParaRPr lang="zh-TW" altLang="en-US" dirty="0"/>
          </a:p>
        </p:txBody>
      </p:sp>
      <p:cxnSp>
        <p:nvCxnSpPr>
          <p:cNvPr id="50" name="肘形接點 49"/>
          <p:cNvCxnSpPr>
            <a:stCxn id="31" idx="3"/>
          </p:cNvCxnSpPr>
          <p:nvPr/>
        </p:nvCxnSpPr>
        <p:spPr>
          <a:xfrm flipV="1">
            <a:off x="6062527" y="4422303"/>
            <a:ext cx="741721" cy="618256"/>
          </a:xfrm>
          <a:prstGeom prst="bentConnector3">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51" name="文字方塊 50"/>
          <p:cNvSpPr txBox="1"/>
          <p:nvPr/>
        </p:nvSpPr>
        <p:spPr>
          <a:xfrm>
            <a:off x="6444208" y="4798893"/>
            <a:ext cx="2501006" cy="646331"/>
          </a:xfrm>
          <a:prstGeom prst="rect">
            <a:avLst/>
          </a:prstGeom>
          <a:noFill/>
        </p:spPr>
        <p:txBody>
          <a:bodyPr wrap="none" rtlCol="0">
            <a:spAutoFit/>
          </a:bodyPr>
          <a:lstStyle/>
          <a:p>
            <a:r>
              <a:rPr lang="en-US" altLang="zh-TW" dirty="0" smtClean="0"/>
              <a:t>Cluster set that maximizes</a:t>
            </a:r>
            <a:br>
              <a:rPr lang="en-US" altLang="zh-TW" dirty="0" smtClean="0"/>
            </a:br>
            <a:r>
              <a:rPr lang="en-US" altLang="zh-TW" dirty="0" smtClean="0"/>
              <a:t>the objective function</a:t>
            </a:r>
            <a:endParaRPr lang="zh-TW" altLang="en-US" dirty="0"/>
          </a:p>
        </p:txBody>
      </p:sp>
      <p:sp>
        <p:nvSpPr>
          <p:cNvPr id="52" name="文字方塊 51"/>
          <p:cNvSpPr txBox="1"/>
          <p:nvPr/>
        </p:nvSpPr>
        <p:spPr>
          <a:xfrm>
            <a:off x="6832046" y="4005064"/>
            <a:ext cx="1677062" cy="830997"/>
          </a:xfrm>
          <a:prstGeom prst="rect">
            <a:avLst/>
          </a:prstGeom>
          <a:noFill/>
        </p:spPr>
        <p:txBody>
          <a:bodyPr wrap="none" rtlCol="0">
            <a:spAutoFit/>
          </a:bodyPr>
          <a:lstStyle/>
          <a:p>
            <a:r>
              <a:rPr lang="en-US" altLang="zh-TW" sz="2400" b="1" dirty="0" smtClean="0"/>
              <a:t>Oracle </a:t>
            </a:r>
            <a:br>
              <a:rPr lang="en-US" altLang="zh-TW" sz="2400" b="1" dirty="0" smtClean="0"/>
            </a:br>
            <a:r>
              <a:rPr lang="en-US" altLang="zh-TW" sz="2400" b="1" dirty="0" smtClean="0"/>
              <a:t>cluster set</a:t>
            </a:r>
            <a:endParaRPr lang="zh-TW" altLang="en-US" sz="2400" b="1" dirty="0"/>
          </a:p>
        </p:txBody>
      </p:sp>
    </p:spTree>
    <p:extLst>
      <p:ext uri="{BB962C8B-B14F-4D97-AF65-F5344CB8AC3E}">
        <p14:creationId xmlns:p14="http://schemas.microsoft.com/office/powerpoint/2010/main" val="218940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fade">
                                      <p:cBhvr>
                                        <p:cTn id="50" dur="500"/>
                                        <p:tgtEl>
                                          <p:spTgt spid="4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fade">
                                      <p:cBhvr>
                                        <p:cTn id="58" dur="500"/>
                                        <p:tgtEl>
                                          <p:spTgt spid="48"/>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fade">
                                      <p:cBhvr>
                                        <p:cTn id="63" dur="500"/>
                                        <p:tgtEl>
                                          <p:spTgt spid="51"/>
                                        </p:tgtEl>
                                      </p:cBhvr>
                                    </p:animEffect>
                                  </p:childTnLst>
                                </p:cTn>
                              </p:par>
                              <p:par>
                                <p:cTn id="64" presetID="10" presetClass="entr" presetSubtype="0" fill="hold" nodeType="withEffect">
                                  <p:stCondLst>
                                    <p:cond delay="0"/>
                                  </p:stCondLst>
                                  <p:childTnLst>
                                    <p:set>
                                      <p:cBhvr>
                                        <p:cTn id="65" dur="1" fill="hold">
                                          <p:stCondLst>
                                            <p:cond delay="0"/>
                                          </p:stCondLst>
                                        </p:cTn>
                                        <p:tgtEl>
                                          <p:spTgt spid="50"/>
                                        </p:tgtEl>
                                        <p:attrNameLst>
                                          <p:attrName>style.visibility</p:attrName>
                                        </p:attrNameLst>
                                      </p:cBhvr>
                                      <p:to>
                                        <p:strVal val="visible"/>
                                      </p:to>
                                    </p:set>
                                    <p:animEffect transition="in" filter="fade">
                                      <p:cBhvr>
                                        <p:cTn id="66" dur="500"/>
                                        <p:tgtEl>
                                          <p:spTgt spid="50"/>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52"/>
                                        </p:tgtEl>
                                        <p:attrNameLst>
                                          <p:attrName>style.visibility</p:attrName>
                                        </p:attrNameLst>
                                      </p:cBhvr>
                                      <p:to>
                                        <p:strVal val="visible"/>
                                      </p:to>
                                    </p:set>
                                    <p:anim calcmode="lin" valueType="num">
                                      <p:cBhvr>
                                        <p:cTn id="71" dur="1000" fill="hold"/>
                                        <p:tgtEl>
                                          <p:spTgt spid="52"/>
                                        </p:tgtEl>
                                        <p:attrNameLst>
                                          <p:attrName>ppt_w</p:attrName>
                                        </p:attrNameLst>
                                      </p:cBhvr>
                                      <p:tavLst>
                                        <p:tav tm="0">
                                          <p:val>
                                            <p:fltVal val="0"/>
                                          </p:val>
                                        </p:tav>
                                        <p:tav tm="100000">
                                          <p:val>
                                            <p:strVal val="#ppt_w"/>
                                          </p:val>
                                        </p:tav>
                                      </p:tavLst>
                                    </p:anim>
                                    <p:anim calcmode="lin" valueType="num">
                                      <p:cBhvr>
                                        <p:cTn id="72" dur="1000" fill="hold"/>
                                        <p:tgtEl>
                                          <p:spTgt spid="52"/>
                                        </p:tgtEl>
                                        <p:attrNameLst>
                                          <p:attrName>ppt_h</p:attrName>
                                        </p:attrNameLst>
                                      </p:cBhvr>
                                      <p:tavLst>
                                        <p:tav tm="0">
                                          <p:val>
                                            <p:fltVal val="0"/>
                                          </p:val>
                                        </p:tav>
                                        <p:tav tm="100000">
                                          <p:val>
                                            <p:strVal val="#ppt_h"/>
                                          </p:val>
                                        </p:tav>
                                      </p:tavLst>
                                    </p:anim>
                                    <p:anim calcmode="lin" valueType="num">
                                      <p:cBhvr>
                                        <p:cTn id="73" dur="1000" fill="hold"/>
                                        <p:tgtEl>
                                          <p:spTgt spid="52"/>
                                        </p:tgtEl>
                                        <p:attrNameLst>
                                          <p:attrName>style.rotation</p:attrName>
                                        </p:attrNameLst>
                                      </p:cBhvr>
                                      <p:tavLst>
                                        <p:tav tm="0">
                                          <p:val>
                                            <p:fltVal val="90"/>
                                          </p:val>
                                        </p:tav>
                                        <p:tav tm="100000">
                                          <p:val>
                                            <p:fltVal val="0"/>
                                          </p:val>
                                        </p:tav>
                                      </p:tavLst>
                                    </p:anim>
                                    <p:animEffect transition="in" filter="fade">
                                      <p:cBhvr>
                                        <p:cTn id="74" dur="1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p:bldP spid="9" grpId="0"/>
      <p:bldP spid="15" grpId="0"/>
      <p:bldP spid="18" grpId="0"/>
      <p:bldP spid="48"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cap="none" dirty="0" smtClean="0"/>
              <a:t>Outline</a:t>
            </a:r>
            <a:endParaRPr lang="zh-TW" altLang="en-US" cap="none" dirty="0"/>
          </a:p>
        </p:txBody>
      </p:sp>
      <p:sp>
        <p:nvSpPr>
          <p:cNvPr id="3" name="內容版面配置區 2"/>
          <p:cNvSpPr>
            <a:spLocks noGrp="1"/>
          </p:cNvSpPr>
          <p:nvPr>
            <p:ph idx="1"/>
          </p:nvPr>
        </p:nvSpPr>
        <p:spPr/>
        <p:txBody>
          <a:bodyPr>
            <a:normAutofit lnSpcReduction="10000"/>
          </a:bodyPr>
          <a:lstStyle/>
          <a:p>
            <a:r>
              <a:rPr lang="en-US" altLang="zh-TW" sz="2800" dirty="0" smtClean="0"/>
              <a:t>Introduction</a:t>
            </a:r>
          </a:p>
          <a:p>
            <a:pPr lvl="1"/>
            <a:r>
              <a:rPr lang="en-US" altLang="zh-TW" sz="2400" dirty="0" smtClean="0"/>
              <a:t>Extractive summarization</a:t>
            </a:r>
          </a:p>
          <a:p>
            <a:pPr lvl="1"/>
            <a:r>
              <a:rPr lang="en-US" altLang="zh-TW" sz="2400" dirty="0" smtClean="0"/>
              <a:t>Structured support vector machine</a:t>
            </a:r>
          </a:p>
          <a:p>
            <a:r>
              <a:rPr lang="en-US" altLang="zh-TW" sz="2800" dirty="0" smtClean="0"/>
              <a:t>Proposed method</a:t>
            </a:r>
          </a:p>
          <a:p>
            <a:pPr lvl="1"/>
            <a:r>
              <a:rPr lang="en-US" altLang="zh-TW" sz="2400" dirty="0" smtClean="0"/>
              <a:t>Structured support vector machine with hidden variables </a:t>
            </a:r>
          </a:p>
          <a:p>
            <a:r>
              <a:rPr lang="en-US" altLang="zh-TW" sz="2800" dirty="0" smtClean="0"/>
              <a:t>Experiments</a:t>
            </a:r>
          </a:p>
          <a:p>
            <a:r>
              <a:rPr lang="en-US" altLang="zh-TW" sz="2800" dirty="0" smtClean="0"/>
              <a:t>Conclusion</a:t>
            </a:r>
          </a:p>
        </p:txBody>
      </p:sp>
    </p:spTree>
    <p:extLst>
      <p:ext uri="{BB962C8B-B14F-4D97-AF65-F5344CB8AC3E}">
        <p14:creationId xmlns:p14="http://schemas.microsoft.com/office/powerpoint/2010/main" val="18560295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群組 92"/>
          <p:cNvGrpSpPr/>
          <p:nvPr/>
        </p:nvGrpSpPr>
        <p:grpSpPr>
          <a:xfrm>
            <a:off x="2374214" y="3717032"/>
            <a:ext cx="497192" cy="1215671"/>
            <a:chOff x="6588224" y="1684174"/>
            <a:chExt cx="1008112" cy="2464906"/>
          </a:xfrm>
        </p:grpSpPr>
        <p:sp>
          <p:nvSpPr>
            <p:cNvPr id="117" name="矩形 116"/>
            <p:cNvSpPr/>
            <p:nvPr/>
          </p:nvSpPr>
          <p:spPr>
            <a:xfrm>
              <a:off x="6948264" y="3609932"/>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5" name="矩形 114"/>
            <p:cNvSpPr/>
            <p:nvPr/>
          </p:nvSpPr>
          <p:spPr>
            <a:xfrm>
              <a:off x="6588224" y="3609932"/>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3" name="橢圓 112"/>
            <p:cNvSpPr/>
            <p:nvPr/>
          </p:nvSpPr>
          <p:spPr>
            <a:xfrm>
              <a:off x="6948264" y="373549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16" name="矩形 115"/>
            <p:cNvSpPr/>
            <p:nvPr/>
          </p:nvSpPr>
          <p:spPr>
            <a:xfrm>
              <a:off x="7308304" y="3609932"/>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5" name="矩形 104"/>
            <p:cNvSpPr/>
            <p:nvPr/>
          </p:nvSpPr>
          <p:spPr>
            <a:xfrm>
              <a:off x="6588224" y="2313788"/>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6" name="矩形 105"/>
            <p:cNvSpPr/>
            <p:nvPr/>
          </p:nvSpPr>
          <p:spPr>
            <a:xfrm>
              <a:off x="6948264" y="2313788"/>
              <a:ext cx="64807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8" name="橢圓 97"/>
            <p:cNvSpPr/>
            <p:nvPr/>
          </p:nvSpPr>
          <p:spPr>
            <a:xfrm>
              <a:off x="6588224" y="1809732"/>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99" name="橢圓 98"/>
            <p:cNvSpPr/>
            <p:nvPr/>
          </p:nvSpPr>
          <p:spPr>
            <a:xfrm>
              <a:off x="6948264" y="180973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00" name="橢圓 99"/>
            <p:cNvSpPr/>
            <p:nvPr/>
          </p:nvSpPr>
          <p:spPr>
            <a:xfrm>
              <a:off x="7308304" y="1809732"/>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01" name="矩形 100"/>
            <p:cNvSpPr/>
            <p:nvPr/>
          </p:nvSpPr>
          <p:spPr>
            <a:xfrm>
              <a:off x="6588224" y="1684174"/>
              <a:ext cx="100811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2" name="橢圓 101"/>
            <p:cNvSpPr/>
            <p:nvPr/>
          </p:nvSpPr>
          <p:spPr>
            <a:xfrm>
              <a:off x="6588224" y="2439346"/>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03" name="橢圓 102"/>
            <p:cNvSpPr/>
            <p:nvPr/>
          </p:nvSpPr>
          <p:spPr>
            <a:xfrm>
              <a:off x="6948264" y="243934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04" name="橢圓 103"/>
            <p:cNvSpPr/>
            <p:nvPr/>
          </p:nvSpPr>
          <p:spPr>
            <a:xfrm>
              <a:off x="7308304" y="2439346"/>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07" name="橢圓 106"/>
            <p:cNvSpPr/>
            <p:nvPr/>
          </p:nvSpPr>
          <p:spPr>
            <a:xfrm>
              <a:off x="6588224" y="308741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08" name="橢圓 107"/>
            <p:cNvSpPr/>
            <p:nvPr/>
          </p:nvSpPr>
          <p:spPr>
            <a:xfrm>
              <a:off x="6948264" y="3087418"/>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09" name="橢圓 108"/>
            <p:cNvSpPr/>
            <p:nvPr/>
          </p:nvSpPr>
          <p:spPr>
            <a:xfrm>
              <a:off x="7308304" y="308741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10" name="矩形 109"/>
            <p:cNvSpPr/>
            <p:nvPr/>
          </p:nvSpPr>
          <p:spPr>
            <a:xfrm>
              <a:off x="6588224" y="2961860"/>
              <a:ext cx="64807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1" name="矩形 110"/>
            <p:cNvSpPr/>
            <p:nvPr/>
          </p:nvSpPr>
          <p:spPr>
            <a:xfrm>
              <a:off x="7308304" y="2961860"/>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2" name="橢圓 111"/>
            <p:cNvSpPr/>
            <p:nvPr/>
          </p:nvSpPr>
          <p:spPr>
            <a:xfrm>
              <a:off x="6588224" y="3735490"/>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14" name="橢圓 113"/>
            <p:cNvSpPr/>
            <p:nvPr/>
          </p:nvSpPr>
          <p:spPr>
            <a:xfrm>
              <a:off x="7308304" y="3735490"/>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grpSp>
      <p:sp>
        <p:nvSpPr>
          <p:cNvPr id="2" name="標題 1"/>
          <p:cNvSpPr>
            <a:spLocks noGrp="1"/>
          </p:cNvSpPr>
          <p:nvPr>
            <p:ph type="title"/>
          </p:nvPr>
        </p:nvSpPr>
        <p:spPr/>
        <p:txBody>
          <a:bodyPr>
            <a:normAutofit/>
          </a:bodyPr>
          <a:lstStyle/>
          <a:p>
            <a:r>
              <a:rPr lang="en-US" altLang="zh-TW" cap="none" dirty="0"/>
              <a:t>Training Process</a:t>
            </a:r>
            <a:endParaRPr lang="zh-TW" altLang="en-US" dirty="0"/>
          </a:p>
        </p:txBody>
      </p:sp>
      <p:sp>
        <p:nvSpPr>
          <p:cNvPr id="11" name="矩形 10"/>
          <p:cNvSpPr/>
          <p:nvPr/>
        </p:nvSpPr>
        <p:spPr>
          <a:xfrm>
            <a:off x="3491880" y="2132856"/>
            <a:ext cx="1293328" cy="331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b="1" dirty="0" smtClean="0"/>
              <a:t>Objective function</a:t>
            </a:r>
            <a:endParaRPr lang="zh-TW" altLang="en-US" b="1" dirty="0"/>
          </a:p>
        </p:txBody>
      </p:sp>
      <p:grpSp>
        <p:nvGrpSpPr>
          <p:cNvPr id="12" name="群組 11"/>
          <p:cNvGrpSpPr/>
          <p:nvPr/>
        </p:nvGrpSpPr>
        <p:grpSpPr>
          <a:xfrm>
            <a:off x="899592" y="4221088"/>
            <a:ext cx="1008112" cy="288032"/>
            <a:chOff x="1331640" y="3933056"/>
            <a:chExt cx="1008112" cy="288032"/>
          </a:xfrm>
        </p:grpSpPr>
        <p:sp>
          <p:nvSpPr>
            <p:cNvPr id="13" name="橢圓 12"/>
            <p:cNvSpPr/>
            <p:nvPr/>
          </p:nvSpPr>
          <p:spPr>
            <a:xfrm>
              <a:off x="1331640" y="3933056"/>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4" name="橢圓 13"/>
            <p:cNvSpPr/>
            <p:nvPr/>
          </p:nvSpPr>
          <p:spPr>
            <a:xfrm>
              <a:off x="1691680" y="393305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5" name="橢圓 14"/>
            <p:cNvSpPr/>
            <p:nvPr/>
          </p:nvSpPr>
          <p:spPr>
            <a:xfrm>
              <a:off x="2051720" y="3933056"/>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grpSp>
      <p:grpSp>
        <p:nvGrpSpPr>
          <p:cNvPr id="16" name="群組 15"/>
          <p:cNvGrpSpPr/>
          <p:nvPr/>
        </p:nvGrpSpPr>
        <p:grpSpPr>
          <a:xfrm>
            <a:off x="899592" y="4869160"/>
            <a:ext cx="1008112" cy="288032"/>
            <a:chOff x="1331640" y="4581128"/>
            <a:chExt cx="1008112" cy="288032"/>
          </a:xfrm>
        </p:grpSpPr>
        <p:sp>
          <p:nvSpPr>
            <p:cNvPr id="17" name="橢圓 16"/>
            <p:cNvSpPr/>
            <p:nvPr/>
          </p:nvSpPr>
          <p:spPr>
            <a:xfrm>
              <a:off x="1331640" y="458112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solidFill>
                  <a:schemeClr val="accent3">
                    <a:lumMod val="40000"/>
                    <a:lumOff val="60000"/>
                  </a:schemeClr>
                </a:solidFill>
              </a:endParaRPr>
            </a:p>
          </p:txBody>
        </p:sp>
        <p:sp>
          <p:nvSpPr>
            <p:cNvPr id="18" name="橢圓 17"/>
            <p:cNvSpPr/>
            <p:nvPr/>
          </p:nvSpPr>
          <p:spPr>
            <a:xfrm>
              <a:off x="1691680" y="458112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9" name="橢圓 18"/>
            <p:cNvSpPr/>
            <p:nvPr/>
          </p:nvSpPr>
          <p:spPr>
            <a:xfrm>
              <a:off x="2051720" y="458112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grpSp>
      <p:grpSp>
        <p:nvGrpSpPr>
          <p:cNvPr id="20" name="群組 19"/>
          <p:cNvGrpSpPr/>
          <p:nvPr/>
        </p:nvGrpSpPr>
        <p:grpSpPr>
          <a:xfrm>
            <a:off x="899592" y="2276872"/>
            <a:ext cx="1008112" cy="288032"/>
            <a:chOff x="1331640" y="1988840"/>
            <a:chExt cx="1008112" cy="288032"/>
          </a:xfrm>
        </p:grpSpPr>
        <p:sp>
          <p:nvSpPr>
            <p:cNvPr id="21" name="橢圓 20"/>
            <p:cNvSpPr/>
            <p:nvPr/>
          </p:nvSpPr>
          <p:spPr>
            <a:xfrm>
              <a:off x="1331640" y="198884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22" name="橢圓 21"/>
            <p:cNvSpPr/>
            <p:nvPr/>
          </p:nvSpPr>
          <p:spPr>
            <a:xfrm>
              <a:off x="1691680" y="198884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23" name="橢圓 22"/>
            <p:cNvSpPr/>
            <p:nvPr/>
          </p:nvSpPr>
          <p:spPr>
            <a:xfrm>
              <a:off x="2051720" y="198884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grpSp>
        <p:nvGrpSpPr>
          <p:cNvPr id="24" name="群組 23"/>
          <p:cNvGrpSpPr/>
          <p:nvPr/>
        </p:nvGrpSpPr>
        <p:grpSpPr>
          <a:xfrm>
            <a:off x="899592" y="2924944"/>
            <a:ext cx="1008112" cy="288032"/>
            <a:chOff x="1331640" y="2636912"/>
            <a:chExt cx="1008112" cy="288032"/>
          </a:xfrm>
        </p:grpSpPr>
        <p:sp>
          <p:nvSpPr>
            <p:cNvPr id="25" name="橢圓 24"/>
            <p:cNvSpPr/>
            <p:nvPr/>
          </p:nvSpPr>
          <p:spPr>
            <a:xfrm>
              <a:off x="1331640" y="263691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26" name="橢圓 25"/>
            <p:cNvSpPr/>
            <p:nvPr/>
          </p:nvSpPr>
          <p:spPr>
            <a:xfrm>
              <a:off x="1691680" y="2636912"/>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27" name="橢圓 26"/>
            <p:cNvSpPr/>
            <p:nvPr/>
          </p:nvSpPr>
          <p:spPr>
            <a:xfrm>
              <a:off x="2051720" y="263691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sp>
        <p:nvSpPr>
          <p:cNvPr id="28" name="文字方塊 27"/>
          <p:cNvSpPr txBox="1"/>
          <p:nvPr/>
        </p:nvSpPr>
        <p:spPr>
          <a:xfrm>
            <a:off x="1187624" y="3573016"/>
            <a:ext cx="415498" cy="369332"/>
          </a:xfrm>
          <a:prstGeom prst="rect">
            <a:avLst/>
          </a:prstGeom>
          <a:noFill/>
        </p:spPr>
        <p:txBody>
          <a:bodyPr wrap="none" rtlCol="0">
            <a:spAutoFit/>
          </a:bodyPr>
          <a:lstStyle/>
          <a:p>
            <a:r>
              <a:rPr lang="en-US" altLang="zh-TW" dirty="0" smtClean="0"/>
              <a:t>…</a:t>
            </a:r>
            <a:endParaRPr lang="zh-TW" altLang="en-US" dirty="0"/>
          </a:p>
        </p:txBody>
      </p:sp>
      <p:grpSp>
        <p:nvGrpSpPr>
          <p:cNvPr id="30" name="群組 29"/>
          <p:cNvGrpSpPr/>
          <p:nvPr/>
        </p:nvGrpSpPr>
        <p:grpSpPr>
          <a:xfrm>
            <a:off x="2390906" y="2470165"/>
            <a:ext cx="480500" cy="1174859"/>
            <a:chOff x="7020272" y="1844824"/>
            <a:chExt cx="1008112" cy="2464906"/>
          </a:xfrm>
        </p:grpSpPr>
        <p:sp>
          <p:nvSpPr>
            <p:cNvPr id="52" name="矩形 51"/>
            <p:cNvSpPr/>
            <p:nvPr/>
          </p:nvSpPr>
          <p:spPr>
            <a:xfrm>
              <a:off x="7020272" y="3770582"/>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3" name="矩形 52"/>
            <p:cNvSpPr/>
            <p:nvPr/>
          </p:nvSpPr>
          <p:spPr>
            <a:xfrm>
              <a:off x="7740352" y="3770582"/>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4" name="矩形 53"/>
            <p:cNvSpPr/>
            <p:nvPr/>
          </p:nvSpPr>
          <p:spPr>
            <a:xfrm>
              <a:off x="7380312" y="3770582"/>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 name="矩形 37"/>
            <p:cNvSpPr/>
            <p:nvPr/>
          </p:nvSpPr>
          <p:spPr>
            <a:xfrm>
              <a:off x="7020272" y="1844824"/>
              <a:ext cx="100811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 name="矩形 41"/>
            <p:cNvSpPr/>
            <p:nvPr/>
          </p:nvSpPr>
          <p:spPr>
            <a:xfrm>
              <a:off x="7020272" y="2474438"/>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3" name="矩形 42"/>
            <p:cNvSpPr/>
            <p:nvPr/>
          </p:nvSpPr>
          <p:spPr>
            <a:xfrm>
              <a:off x="7380312" y="2474438"/>
              <a:ext cx="64807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 name="橢圓 40"/>
            <p:cNvSpPr/>
            <p:nvPr/>
          </p:nvSpPr>
          <p:spPr>
            <a:xfrm>
              <a:off x="7740352" y="259999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35" name="橢圓 34"/>
            <p:cNvSpPr/>
            <p:nvPr/>
          </p:nvSpPr>
          <p:spPr>
            <a:xfrm>
              <a:off x="7020272" y="197038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36" name="橢圓 35"/>
            <p:cNvSpPr/>
            <p:nvPr/>
          </p:nvSpPr>
          <p:spPr>
            <a:xfrm>
              <a:off x="7380312" y="1970382"/>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37" name="橢圓 36"/>
            <p:cNvSpPr/>
            <p:nvPr/>
          </p:nvSpPr>
          <p:spPr>
            <a:xfrm>
              <a:off x="7740352" y="197038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39" name="橢圓 38"/>
            <p:cNvSpPr/>
            <p:nvPr/>
          </p:nvSpPr>
          <p:spPr>
            <a:xfrm>
              <a:off x="7020272" y="259999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40" name="橢圓 39"/>
            <p:cNvSpPr/>
            <p:nvPr/>
          </p:nvSpPr>
          <p:spPr>
            <a:xfrm>
              <a:off x="7380312" y="2599996"/>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44" name="橢圓 43"/>
            <p:cNvSpPr/>
            <p:nvPr/>
          </p:nvSpPr>
          <p:spPr>
            <a:xfrm>
              <a:off x="7020272" y="3248068"/>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45" name="橢圓 44"/>
            <p:cNvSpPr/>
            <p:nvPr/>
          </p:nvSpPr>
          <p:spPr>
            <a:xfrm>
              <a:off x="7380312" y="3248068"/>
              <a:ext cx="288033" cy="288033"/>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46" name="橢圓 45"/>
            <p:cNvSpPr/>
            <p:nvPr/>
          </p:nvSpPr>
          <p:spPr>
            <a:xfrm>
              <a:off x="7740352" y="3248068"/>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47" name="矩形 46"/>
            <p:cNvSpPr/>
            <p:nvPr/>
          </p:nvSpPr>
          <p:spPr>
            <a:xfrm>
              <a:off x="7020272" y="3122510"/>
              <a:ext cx="64807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8" name="矩形 47"/>
            <p:cNvSpPr/>
            <p:nvPr/>
          </p:nvSpPr>
          <p:spPr>
            <a:xfrm>
              <a:off x="7740352" y="3122510"/>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 name="橢圓 48"/>
            <p:cNvSpPr/>
            <p:nvPr/>
          </p:nvSpPr>
          <p:spPr>
            <a:xfrm>
              <a:off x="7020272" y="389614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50" name="橢圓 49"/>
            <p:cNvSpPr/>
            <p:nvPr/>
          </p:nvSpPr>
          <p:spPr>
            <a:xfrm>
              <a:off x="7380312" y="3896140"/>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51" name="橢圓 50"/>
            <p:cNvSpPr/>
            <p:nvPr/>
          </p:nvSpPr>
          <p:spPr>
            <a:xfrm>
              <a:off x="7740352" y="389614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cxnSp>
        <p:nvCxnSpPr>
          <p:cNvPr id="31" name="直線接點 30"/>
          <p:cNvCxnSpPr/>
          <p:nvPr/>
        </p:nvCxnSpPr>
        <p:spPr>
          <a:xfrm flipV="1">
            <a:off x="2047691" y="2598653"/>
            <a:ext cx="343215" cy="480501"/>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32" name="直線接點 31"/>
          <p:cNvCxnSpPr>
            <a:endCxn id="42" idx="1"/>
          </p:cNvCxnSpPr>
          <p:nvPr/>
        </p:nvCxnSpPr>
        <p:spPr>
          <a:xfrm flipV="1">
            <a:off x="2047691" y="2898749"/>
            <a:ext cx="343215" cy="170211"/>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33" name="直線接點 32"/>
          <p:cNvCxnSpPr>
            <a:endCxn id="47" idx="1"/>
          </p:cNvCxnSpPr>
          <p:nvPr/>
        </p:nvCxnSpPr>
        <p:spPr>
          <a:xfrm>
            <a:off x="2047691" y="3079154"/>
            <a:ext cx="343215" cy="128488"/>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34" name="直線接點 33"/>
          <p:cNvCxnSpPr>
            <a:endCxn id="52" idx="1"/>
          </p:cNvCxnSpPr>
          <p:nvPr/>
        </p:nvCxnSpPr>
        <p:spPr>
          <a:xfrm>
            <a:off x="2054590" y="3079154"/>
            <a:ext cx="336316" cy="437382"/>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9" name="文字方塊 58"/>
          <p:cNvSpPr txBox="1"/>
          <p:nvPr/>
        </p:nvSpPr>
        <p:spPr>
          <a:xfrm>
            <a:off x="2425494" y="2060848"/>
            <a:ext cx="415498" cy="369332"/>
          </a:xfrm>
          <a:prstGeom prst="rect">
            <a:avLst/>
          </a:prstGeom>
          <a:noFill/>
        </p:spPr>
        <p:txBody>
          <a:bodyPr wrap="none" rtlCol="0">
            <a:spAutoFit/>
          </a:bodyPr>
          <a:lstStyle/>
          <a:p>
            <a:r>
              <a:rPr lang="en-US" altLang="zh-TW" dirty="0" smtClean="0"/>
              <a:t>…</a:t>
            </a:r>
            <a:endParaRPr lang="zh-TW" altLang="en-US" dirty="0"/>
          </a:p>
        </p:txBody>
      </p:sp>
      <p:sp>
        <p:nvSpPr>
          <p:cNvPr id="60" name="文字方塊 59"/>
          <p:cNvSpPr txBox="1"/>
          <p:nvPr/>
        </p:nvSpPr>
        <p:spPr>
          <a:xfrm>
            <a:off x="2425494" y="5003884"/>
            <a:ext cx="415498" cy="369332"/>
          </a:xfrm>
          <a:prstGeom prst="rect">
            <a:avLst/>
          </a:prstGeom>
          <a:noFill/>
        </p:spPr>
        <p:txBody>
          <a:bodyPr wrap="none" rtlCol="0">
            <a:spAutoFit/>
          </a:bodyPr>
          <a:lstStyle/>
          <a:p>
            <a:r>
              <a:rPr lang="en-US" altLang="zh-TW" dirty="0" smtClean="0"/>
              <a:t>…</a:t>
            </a:r>
            <a:endParaRPr lang="zh-TW" altLang="en-US" dirty="0"/>
          </a:p>
        </p:txBody>
      </p:sp>
      <p:cxnSp>
        <p:nvCxnSpPr>
          <p:cNvPr id="94" name="直線接點 93"/>
          <p:cNvCxnSpPr/>
          <p:nvPr/>
        </p:nvCxnSpPr>
        <p:spPr>
          <a:xfrm>
            <a:off x="2054590" y="4347176"/>
            <a:ext cx="319624" cy="132953"/>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95" name="直線接點 94"/>
          <p:cNvCxnSpPr>
            <a:endCxn id="115" idx="1"/>
          </p:cNvCxnSpPr>
          <p:nvPr/>
        </p:nvCxnSpPr>
        <p:spPr>
          <a:xfrm>
            <a:off x="2054590" y="4347176"/>
            <a:ext cx="319624" cy="452576"/>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96" name="直線接點 95"/>
          <p:cNvCxnSpPr/>
          <p:nvPr/>
        </p:nvCxnSpPr>
        <p:spPr>
          <a:xfrm flipV="1">
            <a:off x="2054590" y="4134993"/>
            <a:ext cx="319624" cy="230111"/>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97" name="直線接點 96"/>
          <p:cNvCxnSpPr>
            <a:endCxn id="101" idx="1"/>
          </p:cNvCxnSpPr>
          <p:nvPr/>
        </p:nvCxnSpPr>
        <p:spPr>
          <a:xfrm flipV="1">
            <a:off x="2047691" y="3849984"/>
            <a:ext cx="326523" cy="515120"/>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grpSp>
        <p:nvGrpSpPr>
          <p:cNvPr id="193" name="群組 192"/>
          <p:cNvGrpSpPr/>
          <p:nvPr/>
        </p:nvGrpSpPr>
        <p:grpSpPr>
          <a:xfrm>
            <a:off x="2871405" y="2276872"/>
            <a:ext cx="620476" cy="2880320"/>
            <a:chOff x="3162254" y="2492896"/>
            <a:chExt cx="1125867" cy="2880320"/>
          </a:xfrm>
        </p:grpSpPr>
        <p:cxnSp>
          <p:nvCxnSpPr>
            <p:cNvPr id="158" name="直線單箭頭接點 157"/>
            <p:cNvCxnSpPr/>
            <p:nvPr/>
          </p:nvCxnSpPr>
          <p:spPr>
            <a:xfrm>
              <a:off x="3166407" y="2817143"/>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9" name="直線單箭頭接點 158"/>
            <p:cNvCxnSpPr/>
            <p:nvPr/>
          </p:nvCxnSpPr>
          <p:spPr>
            <a:xfrm>
              <a:off x="3162254" y="3140968"/>
              <a:ext cx="1121714" cy="0"/>
            </a:xfrm>
            <a:prstGeom prst="straightConnector1">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60" name="直線單箭頭接點 159"/>
            <p:cNvCxnSpPr/>
            <p:nvPr/>
          </p:nvCxnSpPr>
          <p:spPr>
            <a:xfrm>
              <a:off x="3162254" y="3429000"/>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2" name="直線單箭頭接點 161"/>
            <p:cNvCxnSpPr/>
            <p:nvPr/>
          </p:nvCxnSpPr>
          <p:spPr>
            <a:xfrm>
              <a:off x="3162254" y="3717032"/>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3" name="直線單箭頭接點 162"/>
            <p:cNvCxnSpPr/>
            <p:nvPr/>
          </p:nvCxnSpPr>
          <p:spPr>
            <a:xfrm>
              <a:off x="3162254" y="4077072"/>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4" name="直線單箭頭接點 163"/>
            <p:cNvCxnSpPr/>
            <p:nvPr/>
          </p:nvCxnSpPr>
          <p:spPr>
            <a:xfrm>
              <a:off x="3162254" y="4365104"/>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5" name="直線單箭頭接點 164"/>
            <p:cNvCxnSpPr/>
            <p:nvPr/>
          </p:nvCxnSpPr>
          <p:spPr>
            <a:xfrm>
              <a:off x="3162254" y="4725144"/>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6" name="直線單箭頭接點 165"/>
            <p:cNvCxnSpPr/>
            <p:nvPr/>
          </p:nvCxnSpPr>
          <p:spPr>
            <a:xfrm>
              <a:off x="3162254" y="5013176"/>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7" name="直線單箭頭接點 166"/>
            <p:cNvCxnSpPr/>
            <p:nvPr/>
          </p:nvCxnSpPr>
          <p:spPr>
            <a:xfrm>
              <a:off x="3162254" y="2492896"/>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8" name="直線單箭頭接點 167"/>
            <p:cNvCxnSpPr/>
            <p:nvPr/>
          </p:nvCxnSpPr>
          <p:spPr>
            <a:xfrm>
              <a:off x="3162254" y="5373216"/>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170" name="直線接點 169"/>
          <p:cNvCxnSpPr>
            <a:endCxn id="59" idx="1"/>
          </p:cNvCxnSpPr>
          <p:nvPr/>
        </p:nvCxnSpPr>
        <p:spPr>
          <a:xfrm flipV="1">
            <a:off x="2047691" y="2245514"/>
            <a:ext cx="377803" cy="175374"/>
          </a:xfrm>
          <a:prstGeom prst="line">
            <a:avLst/>
          </a:prstGeom>
          <a:ln>
            <a:solidFill>
              <a:schemeClr val="accent1">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72" name="直線接點 171"/>
          <p:cNvCxnSpPr>
            <a:endCxn id="60" idx="1"/>
          </p:cNvCxnSpPr>
          <p:nvPr/>
        </p:nvCxnSpPr>
        <p:spPr>
          <a:xfrm>
            <a:off x="2048904" y="5013176"/>
            <a:ext cx="376590" cy="175374"/>
          </a:xfrm>
          <a:prstGeom prst="line">
            <a:avLst/>
          </a:prstGeom>
          <a:ln>
            <a:solidFill>
              <a:schemeClr val="accent1">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grpSp>
        <p:nvGrpSpPr>
          <p:cNvPr id="248" name="群組 247"/>
          <p:cNvGrpSpPr/>
          <p:nvPr/>
        </p:nvGrpSpPr>
        <p:grpSpPr>
          <a:xfrm>
            <a:off x="4785209" y="2276872"/>
            <a:ext cx="792479" cy="2880320"/>
            <a:chOff x="5220072" y="2492896"/>
            <a:chExt cx="905690" cy="2880320"/>
          </a:xfrm>
        </p:grpSpPr>
        <p:cxnSp>
          <p:nvCxnSpPr>
            <p:cNvPr id="195" name="直線單箭頭接點 194"/>
            <p:cNvCxnSpPr/>
            <p:nvPr/>
          </p:nvCxnSpPr>
          <p:spPr>
            <a:xfrm>
              <a:off x="5220072" y="2814677"/>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6" name="直線單箭頭接點 195"/>
            <p:cNvCxnSpPr/>
            <p:nvPr/>
          </p:nvCxnSpPr>
          <p:spPr>
            <a:xfrm>
              <a:off x="5220072" y="3140969"/>
              <a:ext cx="905241" cy="0"/>
            </a:xfrm>
            <a:prstGeom prst="straightConnector1">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97" name="直線單箭頭接點 196"/>
            <p:cNvCxnSpPr/>
            <p:nvPr/>
          </p:nvCxnSpPr>
          <p:spPr>
            <a:xfrm>
              <a:off x="5220072" y="3429000"/>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8" name="直線單箭頭接點 197"/>
            <p:cNvCxnSpPr/>
            <p:nvPr/>
          </p:nvCxnSpPr>
          <p:spPr>
            <a:xfrm>
              <a:off x="5220072" y="3717032"/>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9" name="直線單箭頭接點 198"/>
            <p:cNvCxnSpPr/>
            <p:nvPr/>
          </p:nvCxnSpPr>
          <p:spPr>
            <a:xfrm>
              <a:off x="5220072" y="4077072"/>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0" name="直線單箭頭接點 199"/>
            <p:cNvCxnSpPr/>
            <p:nvPr/>
          </p:nvCxnSpPr>
          <p:spPr>
            <a:xfrm>
              <a:off x="5220072" y="4365104"/>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1" name="直線單箭頭接點 200"/>
            <p:cNvCxnSpPr/>
            <p:nvPr/>
          </p:nvCxnSpPr>
          <p:spPr>
            <a:xfrm>
              <a:off x="5220072" y="4725144"/>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2" name="直線單箭頭接點 201"/>
            <p:cNvCxnSpPr/>
            <p:nvPr/>
          </p:nvCxnSpPr>
          <p:spPr>
            <a:xfrm>
              <a:off x="5220072" y="5013176"/>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3" name="直線單箭頭接點 202"/>
            <p:cNvCxnSpPr/>
            <p:nvPr/>
          </p:nvCxnSpPr>
          <p:spPr>
            <a:xfrm>
              <a:off x="5220072" y="2492896"/>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4" name="直線單箭頭接點 203"/>
            <p:cNvCxnSpPr/>
            <p:nvPr/>
          </p:nvCxnSpPr>
          <p:spPr>
            <a:xfrm>
              <a:off x="5220072" y="5373216"/>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228" name="矩形 227"/>
              <p:cNvSpPr/>
              <p:nvPr/>
            </p:nvSpPr>
            <p:spPr>
              <a:xfrm>
                <a:off x="4547776" y="3120735"/>
                <a:ext cx="3552616" cy="691856"/>
              </a:xfrm>
              <a:prstGeom prst="rect">
                <a:avLst/>
              </a:prstGeom>
              <a:ln w="28575">
                <a:solidFill>
                  <a:schemeClr val="accent2">
                    <a:lumMod val="60000"/>
                    <a:lumOff val="40000"/>
                  </a:schemeClr>
                </a:solidFill>
              </a:ln>
            </p:spPr>
            <p:style>
              <a:lnRef idx="2">
                <a:schemeClr val="accent5"/>
              </a:lnRef>
              <a:fillRef idx="1">
                <a:schemeClr val="lt1"/>
              </a:fillRef>
              <a:effectRef idx="0">
                <a:schemeClr val="accent5"/>
              </a:effectRef>
              <a:fontRef idx="minor">
                <a:schemeClr val="dk1"/>
              </a:fontRef>
            </p:style>
            <p:txBody>
              <a:bodyPr wrap="square">
                <a:spAutoFit/>
              </a:bodyPr>
              <a:lstStyle/>
              <a:p>
                <a:r>
                  <a:rPr lang="en-US" altLang="zh-TW" dirty="0" smtClean="0">
                    <a:latin typeface="Cambria Math" panose="02040503050406030204" pitchFamily="18" charset="0"/>
                  </a:rPr>
                  <a:t>Higher than the other with margin: </a:t>
                </a:r>
              </a:p>
              <a:p>
                <a:pPr/>
                <a14:m>
                  <m:oMathPara xmlns:m="http://schemas.openxmlformats.org/officeDocument/2006/math">
                    <m:oMathParaPr>
                      <m:jc m:val="centerGroup"/>
                    </m:oMathParaPr>
                    <m:oMath xmlns:m="http://schemas.openxmlformats.org/officeDocument/2006/math">
                      <m:r>
                        <m:rPr>
                          <m:sty m:val="p"/>
                        </m:rPr>
                        <a:rPr lang="en-US" altLang="zh-TW">
                          <a:latin typeface="Cambria Math" panose="02040503050406030204" pitchFamily="18" charset="0"/>
                        </a:rPr>
                        <m:t>Δ</m:t>
                      </m:r>
                      <m:d>
                        <m:dPr>
                          <m:ctrlPr>
                            <a:rPr lang="zh-TW" altLang="zh-TW" i="1">
                              <a:latin typeface="Cambria Math"/>
                            </a:rPr>
                          </m:ctrlPr>
                        </m:dPr>
                        <m:e>
                          <m:sSub>
                            <m:sSubPr>
                              <m:ctrlPr>
                                <a:rPr lang="zh-TW" altLang="zh-TW" i="1">
                                  <a:latin typeface="Cambria Math"/>
                                </a:rPr>
                              </m:ctrlPr>
                            </m:sSubPr>
                            <m:e>
                              <m:r>
                                <m:rPr>
                                  <m:sty m:val="p"/>
                                </m:rPr>
                                <a:rPr lang="en-US" altLang="zh-TW">
                                  <a:latin typeface="Cambria Math" panose="02040503050406030204" pitchFamily="18" charset="0"/>
                                </a:rPr>
                                <m:t>s</m:t>
                              </m:r>
                            </m:e>
                            <m:sub>
                              <m:sSub>
                                <m:sSubPr>
                                  <m:ctrlPr>
                                    <a:rPr lang="zh-TW" altLang="zh-TW" i="1">
                                      <a:latin typeface="Cambria Math"/>
                                    </a:rPr>
                                  </m:ctrlPr>
                                </m:sSubPr>
                                <m:e>
                                  <m:r>
                                    <m:rPr>
                                      <m:sty m:val="p"/>
                                    </m:rPr>
                                    <a:rPr lang="en-US" altLang="zh-TW">
                                      <a:latin typeface="Cambria Math" panose="02040503050406030204" pitchFamily="18" charset="0"/>
                                    </a:rPr>
                                    <m:t>d</m:t>
                                  </m:r>
                                </m:e>
                                <m:sub>
                                  <m:r>
                                    <m:rPr>
                                      <m:sty m:val="p"/>
                                    </m:rPr>
                                    <a:rPr lang="en-US" altLang="zh-TW">
                                      <a:latin typeface="Cambria Math" panose="02040503050406030204" pitchFamily="18" charset="0"/>
                                    </a:rPr>
                                    <m:t>i</m:t>
                                  </m:r>
                                </m:sub>
                              </m:sSub>
                            </m:sub>
                          </m:sSub>
                          <m:r>
                            <a:rPr lang="en-US" altLang="zh-TW">
                              <a:latin typeface="Cambria Math" panose="02040503050406030204" pitchFamily="18" charset="0"/>
                            </a:rPr>
                            <m:t>, </m:t>
                          </m:r>
                          <m:sSub>
                            <m:sSubPr>
                              <m:ctrlPr>
                                <a:rPr lang="zh-TW" altLang="zh-TW" i="1">
                                  <a:latin typeface="Cambria Math"/>
                                </a:rPr>
                              </m:ctrlPr>
                            </m:sSubPr>
                            <m:e>
                              <m:acc>
                                <m:accPr>
                                  <m:chr m:val="̂"/>
                                  <m:ctrlPr>
                                    <a:rPr lang="zh-TW" altLang="zh-TW" i="1">
                                      <a:latin typeface="Cambria Math"/>
                                    </a:rPr>
                                  </m:ctrlPr>
                                </m:accPr>
                                <m:e>
                                  <m:r>
                                    <m:rPr>
                                      <m:sty m:val="p"/>
                                    </m:rPr>
                                    <a:rPr lang="en-US" altLang="zh-TW">
                                      <a:latin typeface="Cambria Math" panose="02040503050406030204" pitchFamily="18" charset="0"/>
                                    </a:rPr>
                                    <m:t>s</m:t>
                                  </m:r>
                                </m:e>
                              </m:acc>
                            </m:e>
                            <m:sub>
                              <m:sSub>
                                <m:sSubPr>
                                  <m:ctrlPr>
                                    <a:rPr lang="zh-TW" altLang="zh-TW" i="1">
                                      <a:latin typeface="Cambria Math"/>
                                    </a:rPr>
                                  </m:ctrlPr>
                                </m:sSubPr>
                                <m:e>
                                  <m:r>
                                    <m:rPr>
                                      <m:sty m:val="p"/>
                                    </m:rPr>
                                    <a:rPr lang="en-US" altLang="zh-TW">
                                      <a:latin typeface="Cambria Math" panose="02040503050406030204" pitchFamily="18" charset="0"/>
                                    </a:rPr>
                                    <m:t>d</m:t>
                                  </m:r>
                                </m:e>
                                <m:sub>
                                  <m:r>
                                    <m:rPr>
                                      <m:sty m:val="p"/>
                                    </m:rPr>
                                    <a:rPr lang="en-US" altLang="zh-TW">
                                      <a:latin typeface="Cambria Math" panose="02040503050406030204" pitchFamily="18" charset="0"/>
                                    </a:rPr>
                                    <m:t>i</m:t>
                                  </m:r>
                                </m:sub>
                              </m:sSub>
                            </m:sub>
                          </m:sSub>
                        </m:e>
                      </m:d>
                      <m:r>
                        <a:rPr lang="en-US" altLang="zh-TW" i="1">
                          <a:latin typeface="Cambria Math" panose="02040503050406030204" pitchFamily="18" charset="0"/>
                        </a:rPr>
                        <m:t>−</m:t>
                      </m:r>
                      <m:sSub>
                        <m:sSubPr>
                          <m:ctrlPr>
                            <a:rPr lang="zh-TW" altLang="zh-TW" i="1">
                              <a:latin typeface="Cambria Math"/>
                            </a:rPr>
                          </m:ctrlPr>
                        </m:sSubPr>
                        <m:e>
                          <m:r>
                            <m:rPr>
                              <m:sty m:val="p"/>
                            </m:rPr>
                            <a:rPr lang="en-US" altLang="zh-TW">
                              <a:latin typeface="Cambria Math" panose="02040503050406030204" pitchFamily="18" charset="0"/>
                            </a:rPr>
                            <m:t>ξ</m:t>
                          </m:r>
                        </m:e>
                        <m:sub>
                          <m:r>
                            <m:rPr>
                              <m:sty m:val="p"/>
                            </m:rPr>
                            <a:rPr lang="en-US" altLang="zh-TW">
                              <a:latin typeface="Cambria Math" panose="02040503050406030204" pitchFamily="18" charset="0"/>
                            </a:rPr>
                            <m:t>i</m:t>
                          </m:r>
                        </m:sub>
                      </m:sSub>
                    </m:oMath>
                  </m:oMathPara>
                </a14:m>
                <a:endParaRPr lang="zh-TW" altLang="en-US" dirty="0"/>
              </a:p>
            </p:txBody>
          </p:sp>
        </mc:Choice>
        <mc:Fallback xmlns="">
          <p:sp>
            <p:nvSpPr>
              <p:cNvPr id="228" name="矩形 227"/>
              <p:cNvSpPr>
                <a:spLocks noRot="1" noChangeAspect="1" noMove="1" noResize="1" noEditPoints="1" noAdjustHandles="1" noChangeArrowheads="1" noChangeShapeType="1" noTextEdit="1"/>
              </p:cNvSpPr>
              <p:nvPr/>
            </p:nvSpPr>
            <p:spPr>
              <a:xfrm>
                <a:off x="4547776" y="3120735"/>
                <a:ext cx="3552616" cy="691856"/>
              </a:xfrm>
              <a:prstGeom prst="rect">
                <a:avLst/>
              </a:prstGeom>
              <a:blipFill rotWithShape="1">
                <a:blip r:embed="rId3"/>
                <a:stretch>
                  <a:fillRect l="-1020" t="-3390" r="-3401" b="-847"/>
                </a:stretch>
              </a:blipFill>
              <a:ln w="28575">
                <a:solidFill>
                  <a:schemeClr val="accent2">
                    <a:lumMod val="60000"/>
                    <a:lumOff val="40000"/>
                  </a:schemeClr>
                </a:solidFill>
              </a:ln>
            </p:spPr>
            <p:txBody>
              <a:bodyPr/>
              <a:lstStyle/>
              <a:p>
                <a:r>
                  <a:rPr lang="zh-TW" altLang="en-US">
                    <a:noFill/>
                  </a:rPr>
                  <a:t> </a:t>
                </a:r>
              </a:p>
            </p:txBody>
          </p:sp>
        </mc:Fallback>
      </mc:AlternateContent>
      <p:sp>
        <p:nvSpPr>
          <p:cNvPr id="230" name="文字方塊 229"/>
          <p:cNvSpPr txBox="1"/>
          <p:nvPr/>
        </p:nvSpPr>
        <p:spPr>
          <a:xfrm>
            <a:off x="5580112" y="2730406"/>
            <a:ext cx="425116" cy="338554"/>
          </a:xfrm>
          <a:prstGeom prst="rect">
            <a:avLst/>
          </a:prstGeom>
          <a:noFill/>
        </p:spPr>
        <p:txBody>
          <a:bodyPr wrap="none" rtlCol="0">
            <a:spAutoFit/>
          </a:bodyPr>
          <a:lstStyle/>
          <a:p>
            <a:r>
              <a:rPr lang="en-US" altLang="zh-TW" sz="1600" b="1" dirty="0">
                <a:solidFill>
                  <a:schemeClr val="accent3">
                    <a:lumMod val="40000"/>
                    <a:lumOff val="60000"/>
                  </a:schemeClr>
                </a:solidFill>
              </a:rPr>
              <a:t>0.9</a:t>
            </a:r>
            <a:endParaRPr lang="zh-TW" altLang="en-US" sz="1600" b="1" dirty="0">
              <a:solidFill>
                <a:schemeClr val="accent3">
                  <a:lumMod val="40000"/>
                  <a:lumOff val="60000"/>
                </a:schemeClr>
              </a:solidFill>
            </a:endParaRPr>
          </a:p>
        </p:txBody>
      </p:sp>
      <p:sp>
        <p:nvSpPr>
          <p:cNvPr id="231" name="文字方塊 230"/>
          <p:cNvSpPr txBox="1"/>
          <p:nvPr/>
        </p:nvSpPr>
        <p:spPr>
          <a:xfrm>
            <a:off x="5577296" y="2996952"/>
            <a:ext cx="425116" cy="338554"/>
          </a:xfrm>
          <a:prstGeom prst="rect">
            <a:avLst/>
          </a:prstGeom>
          <a:noFill/>
        </p:spPr>
        <p:txBody>
          <a:bodyPr wrap="none" rtlCol="0">
            <a:spAutoFit/>
          </a:bodyPr>
          <a:lstStyle/>
          <a:p>
            <a:r>
              <a:rPr lang="en-US" altLang="zh-TW" sz="1600" dirty="0" smtClean="0"/>
              <a:t>0.4</a:t>
            </a:r>
            <a:endParaRPr lang="zh-TW" altLang="en-US" sz="1600" dirty="0"/>
          </a:p>
        </p:txBody>
      </p:sp>
      <p:sp>
        <p:nvSpPr>
          <p:cNvPr id="232" name="文字方塊 231"/>
          <p:cNvSpPr txBox="1"/>
          <p:nvPr/>
        </p:nvSpPr>
        <p:spPr>
          <a:xfrm>
            <a:off x="5577296" y="2411596"/>
            <a:ext cx="425116" cy="338554"/>
          </a:xfrm>
          <a:prstGeom prst="rect">
            <a:avLst/>
          </a:prstGeom>
          <a:noFill/>
        </p:spPr>
        <p:txBody>
          <a:bodyPr wrap="none" rtlCol="0">
            <a:spAutoFit/>
          </a:bodyPr>
          <a:lstStyle/>
          <a:p>
            <a:r>
              <a:rPr lang="en-US" altLang="zh-TW" sz="1600" dirty="0" smtClean="0"/>
              <a:t>0.1</a:t>
            </a:r>
            <a:endParaRPr lang="zh-TW" altLang="en-US" dirty="0"/>
          </a:p>
        </p:txBody>
      </p:sp>
      <p:sp>
        <p:nvSpPr>
          <p:cNvPr id="233" name="文字方塊 232"/>
          <p:cNvSpPr txBox="1"/>
          <p:nvPr/>
        </p:nvSpPr>
        <p:spPr>
          <a:xfrm>
            <a:off x="5508104" y="3306470"/>
            <a:ext cx="489236" cy="338554"/>
          </a:xfrm>
          <a:prstGeom prst="rect">
            <a:avLst/>
          </a:prstGeom>
          <a:noFill/>
        </p:spPr>
        <p:txBody>
          <a:bodyPr wrap="none" rtlCol="0">
            <a:spAutoFit/>
          </a:bodyPr>
          <a:lstStyle/>
          <a:p>
            <a:r>
              <a:rPr lang="en-US" altLang="zh-TW" sz="1600" dirty="0" smtClean="0"/>
              <a:t>-0.2</a:t>
            </a:r>
            <a:endParaRPr lang="zh-TW" altLang="en-US" sz="1600" dirty="0"/>
          </a:p>
        </p:txBody>
      </p:sp>
      <p:sp>
        <p:nvSpPr>
          <p:cNvPr id="234" name="文字方塊 233"/>
          <p:cNvSpPr txBox="1"/>
          <p:nvPr/>
        </p:nvSpPr>
        <p:spPr>
          <a:xfrm>
            <a:off x="5505288" y="2082334"/>
            <a:ext cx="489236" cy="338554"/>
          </a:xfrm>
          <a:prstGeom prst="rect">
            <a:avLst/>
          </a:prstGeom>
          <a:noFill/>
        </p:spPr>
        <p:txBody>
          <a:bodyPr wrap="none" rtlCol="0">
            <a:spAutoFit/>
          </a:bodyPr>
          <a:lstStyle/>
          <a:p>
            <a:r>
              <a:rPr lang="en-US" altLang="zh-TW" sz="1600" dirty="0" smtClean="0"/>
              <a:t>-0.3</a:t>
            </a:r>
            <a:endParaRPr lang="zh-TW" altLang="en-US" dirty="0"/>
          </a:p>
        </p:txBody>
      </p:sp>
      <p:sp>
        <p:nvSpPr>
          <p:cNvPr id="235" name="文字方塊 234"/>
          <p:cNvSpPr txBox="1"/>
          <p:nvPr/>
        </p:nvSpPr>
        <p:spPr>
          <a:xfrm>
            <a:off x="5577296" y="3666510"/>
            <a:ext cx="425116" cy="338554"/>
          </a:xfrm>
          <a:prstGeom prst="rect">
            <a:avLst/>
          </a:prstGeom>
          <a:noFill/>
        </p:spPr>
        <p:txBody>
          <a:bodyPr wrap="none" rtlCol="0">
            <a:spAutoFit/>
          </a:bodyPr>
          <a:lstStyle/>
          <a:p>
            <a:r>
              <a:rPr lang="en-US" altLang="zh-TW" sz="1600" dirty="0" smtClean="0"/>
              <a:t>0.5</a:t>
            </a:r>
            <a:endParaRPr lang="zh-TW" altLang="en-US" dirty="0"/>
          </a:p>
        </p:txBody>
      </p:sp>
      <p:sp>
        <p:nvSpPr>
          <p:cNvPr id="236" name="文字方塊 235"/>
          <p:cNvSpPr txBox="1"/>
          <p:nvPr/>
        </p:nvSpPr>
        <p:spPr>
          <a:xfrm>
            <a:off x="5577296" y="3954542"/>
            <a:ext cx="425116" cy="338554"/>
          </a:xfrm>
          <a:prstGeom prst="rect">
            <a:avLst/>
          </a:prstGeom>
          <a:noFill/>
        </p:spPr>
        <p:txBody>
          <a:bodyPr wrap="none" rtlCol="0">
            <a:spAutoFit/>
          </a:bodyPr>
          <a:lstStyle/>
          <a:p>
            <a:r>
              <a:rPr lang="en-US" altLang="zh-TW" sz="1600" dirty="0" smtClean="0"/>
              <a:t>0.7</a:t>
            </a:r>
            <a:endParaRPr lang="zh-TW" altLang="en-US" dirty="0"/>
          </a:p>
        </p:txBody>
      </p:sp>
      <p:sp>
        <p:nvSpPr>
          <p:cNvPr id="237" name="文字方塊 236"/>
          <p:cNvSpPr txBox="1"/>
          <p:nvPr/>
        </p:nvSpPr>
        <p:spPr>
          <a:xfrm>
            <a:off x="5505288" y="4314582"/>
            <a:ext cx="489236" cy="338554"/>
          </a:xfrm>
          <a:prstGeom prst="rect">
            <a:avLst/>
          </a:prstGeom>
          <a:noFill/>
        </p:spPr>
        <p:txBody>
          <a:bodyPr wrap="none" rtlCol="0">
            <a:spAutoFit/>
          </a:bodyPr>
          <a:lstStyle/>
          <a:p>
            <a:r>
              <a:rPr lang="en-US" altLang="zh-TW" sz="1600" dirty="0" smtClean="0"/>
              <a:t>-0.4</a:t>
            </a:r>
            <a:endParaRPr lang="zh-TW" altLang="en-US" dirty="0"/>
          </a:p>
        </p:txBody>
      </p:sp>
      <p:sp>
        <p:nvSpPr>
          <p:cNvPr id="238" name="文字方塊 237"/>
          <p:cNvSpPr txBox="1"/>
          <p:nvPr/>
        </p:nvSpPr>
        <p:spPr>
          <a:xfrm>
            <a:off x="5505288" y="4602614"/>
            <a:ext cx="489236" cy="338554"/>
          </a:xfrm>
          <a:prstGeom prst="rect">
            <a:avLst/>
          </a:prstGeom>
          <a:noFill/>
        </p:spPr>
        <p:txBody>
          <a:bodyPr wrap="none" rtlCol="0">
            <a:spAutoFit/>
          </a:bodyPr>
          <a:lstStyle/>
          <a:p>
            <a:r>
              <a:rPr lang="en-US" altLang="zh-TW" sz="1600" dirty="0" smtClean="0"/>
              <a:t>-0.8</a:t>
            </a:r>
            <a:endParaRPr lang="zh-TW" altLang="en-US" dirty="0"/>
          </a:p>
        </p:txBody>
      </p:sp>
      <p:sp>
        <p:nvSpPr>
          <p:cNvPr id="239" name="文字方塊 238"/>
          <p:cNvSpPr txBox="1"/>
          <p:nvPr/>
        </p:nvSpPr>
        <p:spPr>
          <a:xfrm>
            <a:off x="5584228" y="4962654"/>
            <a:ext cx="425116" cy="338554"/>
          </a:xfrm>
          <a:prstGeom prst="rect">
            <a:avLst/>
          </a:prstGeom>
          <a:noFill/>
        </p:spPr>
        <p:txBody>
          <a:bodyPr wrap="none" rtlCol="0">
            <a:spAutoFit/>
          </a:bodyPr>
          <a:lstStyle/>
          <a:p>
            <a:r>
              <a:rPr lang="en-US" altLang="zh-TW" sz="1600" dirty="0" smtClean="0"/>
              <a:t>0.6</a:t>
            </a:r>
            <a:endParaRPr lang="zh-TW" altLang="en-US" dirty="0"/>
          </a:p>
        </p:txBody>
      </p:sp>
      <p:sp>
        <p:nvSpPr>
          <p:cNvPr id="262" name="文字方塊 261"/>
          <p:cNvSpPr txBox="1"/>
          <p:nvPr/>
        </p:nvSpPr>
        <p:spPr>
          <a:xfrm>
            <a:off x="4424690" y="1988840"/>
            <a:ext cx="2595582" cy="646331"/>
          </a:xfrm>
          <a:prstGeom prst="rect">
            <a:avLst/>
          </a:prstGeom>
          <a:solidFill>
            <a:schemeClr val="tx1"/>
          </a:solidFill>
          <a:ln w="28575">
            <a:solidFill>
              <a:schemeClr val="accent3"/>
            </a:solidFill>
          </a:ln>
        </p:spPr>
        <p:txBody>
          <a:bodyPr wrap="none" rtlCol="0">
            <a:spAutoFit/>
          </a:bodyPr>
          <a:lstStyle/>
          <a:p>
            <a:r>
              <a:rPr lang="en-US" altLang="zh-TW" dirty="0" smtClean="0">
                <a:solidFill>
                  <a:schemeClr val="bg1"/>
                </a:solidFill>
              </a:rPr>
              <a:t>The one using reference </a:t>
            </a:r>
            <a:br>
              <a:rPr lang="en-US" altLang="zh-TW" dirty="0" smtClean="0">
                <a:solidFill>
                  <a:schemeClr val="bg1"/>
                </a:solidFill>
              </a:rPr>
            </a:br>
            <a:r>
              <a:rPr lang="en-US" altLang="zh-TW" dirty="0" smtClean="0">
                <a:solidFill>
                  <a:schemeClr val="bg1"/>
                </a:solidFill>
              </a:rPr>
              <a:t>summary and oracle cluster</a:t>
            </a:r>
            <a:endParaRPr lang="zh-TW" altLang="en-US" dirty="0">
              <a:solidFill>
                <a:schemeClr val="bg1"/>
              </a:solidFill>
            </a:endParaRPr>
          </a:p>
        </p:txBody>
      </p:sp>
      <p:sp>
        <p:nvSpPr>
          <p:cNvPr id="263" name="矩形 262"/>
          <p:cNvSpPr/>
          <p:nvPr/>
        </p:nvSpPr>
        <p:spPr>
          <a:xfrm>
            <a:off x="5580112" y="2770261"/>
            <a:ext cx="425116" cy="29603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8" name="直線單箭頭接點 7"/>
          <p:cNvCxnSpPr/>
          <p:nvPr/>
        </p:nvCxnSpPr>
        <p:spPr>
          <a:xfrm flipV="1">
            <a:off x="8388424" y="2060848"/>
            <a:ext cx="0" cy="32403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文字方塊 8"/>
          <p:cNvSpPr txBox="1"/>
          <p:nvPr/>
        </p:nvSpPr>
        <p:spPr>
          <a:xfrm>
            <a:off x="8103863" y="1700808"/>
            <a:ext cx="572593" cy="369332"/>
          </a:xfrm>
          <a:prstGeom prst="rect">
            <a:avLst/>
          </a:prstGeom>
          <a:noFill/>
        </p:spPr>
        <p:txBody>
          <a:bodyPr wrap="none" rtlCol="0">
            <a:spAutoFit/>
          </a:bodyPr>
          <a:lstStyle/>
          <a:p>
            <a:r>
              <a:rPr lang="en-US" altLang="zh-TW" dirty="0" smtClean="0">
                <a:solidFill>
                  <a:schemeClr val="accent1">
                    <a:lumMod val="40000"/>
                    <a:lumOff val="60000"/>
                  </a:schemeClr>
                </a:solidFill>
              </a:rPr>
              <a:t>high</a:t>
            </a:r>
            <a:endParaRPr lang="zh-TW" altLang="en-US" dirty="0">
              <a:solidFill>
                <a:schemeClr val="accent1">
                  <a:lumMod val="40000"/>
                  <a:lumOff val="60000"/>
                </a:schemeClr>
              </a:solidFill>
            </a:endParaRPr>
          </a:p>
        </p:txBody>
      </p:sp>
      <p:cxnSp>
        <p:nvCxnSpPr>
          <p:cNvPr id="29" name="肘形接點 28"/>
          <p:cNvCxnSpPr/>
          <p:nvPr/>
        </p:nvCxnSpPr>
        <p:spPr>
          <a:xfrm flipV="1">
            <a:off x="6009344" y="2411596"/>
            <a:ext cx="2380815" cy="488087"/>
          </a:xfrm>
          <a:prstGeom prst="bentConnector3">
            <a:avLst/>
          </a:prstGeom>
          <a:ln w="19050">
            <a:solidFill>
              <a:schemeClr val="accent3"/>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25" name="肘形接點 224"/>
          <p:cNvCxnSpPr/>
          <p:nvPr/>
        </p:nvCxnSpPr>
        <p:spPr>
          <a:xfrm>
            <a:off x="5997340" y="3475747"/>
            <a:ext cx="2391084" cy="1033373"/>
          </a:xfrm>
          <a:prstGeom prst="bentConnector3">
            <a:avLst>
              <a:gd name="adj1" fmla="val 55412"/>
            </a:avLst>
          </a:prstGeom>
          <a:ln w="19050">
            <a:solidFill>
              <a:schemeClr val="accent1">
                <a:lumMod val="20000"/>
                <a:lumOff val="80000"/>
              </a:schemeClr>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27" name="直線單箭頭接點 226"/>
          <p:cNvCxnSpPr/>
          <p:nvPr/>
        </p:nvCxnSpPr>
        <p:spPr>
          <a:xfrm>
            <a:off x="8316416" y="2492896"/>
            <a:ext cx="0" cy="1763445"/>
          </a:xfrm>
          <a:prstGeom prst="straightConnector1">
            <a:avLst/>
          </a:prstGeom>
          <a:ln w="19050">
            <a:solidFill>
              <a:schemeClr val="accent2">
                <a:lumMod val="60000"/>
                <a:lumOff val="40000"/>
              </a:schemeClr>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249" name="肘形接點 248"/>
          <p:cNvCxnSpPr>
            <a:stCxn id="235" idx="3"/>
          </p:cNvCxnSpPr>
          <p:nvPr/>
        </p:nvCxnSpPr>
        <p:spPr>
          <a:xfrm>
            <a:off x="6002412" y="3835787"/>
            <a:ext cx="2387747" cy="817349"/>
          </a:xfrm>
          <a:prstGeom prst="bentConnector3">
            <a:avLst/>
          </a:prstGeom>
          <a:ln w="19050">
            <a:solidFill>
              <a:schemeClr val="accent1">
                <a:lumMod val="20000"/>
                <a:lumOff val="80000"/>
              </a:schemeClr>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58" name="直線單箭頭接點 57"/>
          <p:cNvCxnSpPr/>
          <p:nvPr/>
        </p:nvCxnSpPr>
        <p:spPr>
          <a:xfrm>
            <a:off x="5994524" y="4797152"/>
            <a:ext cx="2393900" cy="27861"/>
          </a:xfrm>
          <a:prstGeom prst="straightConnector1">
            <a:avLst/>
          </a:prstGeom>
          <a:ln w="19050">
            <a:solidFill>
              <a:schemeClr val="accent1">
                <a:lumMod val="20000"/>
                <a:lumOff val="80000"/>
              </a:schemeClr>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62" name="肘形接點 61"/>
          <p:cNvCxnSpPr>
            <a:stCxn id="239" idx="3"/>
          </p:cNvCxnSpPr>
          <p:nvPr/>
        </p:nvCxnSpPr>
        <p:spPr>
          <a:xfrm>
            <a:off x="6009344" y="5131931"/>
            <a:ext cx="2379080" cy="169277"/>
          </a:xfrm>
          <a:prstGeom prst="bentConnector3">
            <a:avLst/>
          </a:prstGeom>
          <a:ln w="19050">
            <a:solidFill>
              <a:schemeClr val="accent1">
                <a:lumMod val="20000"/>
                <a:lumOff val="80000"/>
              </a:schemeClr>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256" name="文字方塊 255"/>
          <p:cNvSpPr txBox="1"/>
          <p:nvPr/>
        </p:nvSpPr>
        <p:spPr>
          <a:xfrm>
            <a:off x="5940152" y="4149080"/>
            <a:ext cx="461665" cy="323165"/>
          </a:xfrm>
          <a:prstGeom prst="rect">
            <a:avLst/>
          </a:prstGeom>
          <a:noFill/>
          <a:ln>
            <a:noFill/>
          </a:ln>
        </p:spPr>
        <p:txBody>
          <a:bodyPr vert="eaVert" wrap="none" rtlCol="0">
            <a:spAutoFit/>
          </a:bodyPr>
          <a:lstStyle/>
          <a:p>
            <a:r>
              <a:rPr lang="en-US" altLang="zh-TW" dirty="0" smtClean="0">
                <a:solidFill>
                  <a:schemeClr val="accent1">
                    <a:lumMod val="20000"/>
                    <a:lumOff val="80000"/>
                  </a:schemeClr>
                </a:solidFill>
              </a:rPr>
              <a:t>…</a:t>
            </a:r>
            <a:endParaRPr lang="zh-TW" altLang="en-US" dirty="0">
              <a:solidFill>
                <a:schemeClr val="accent1">
                  <a:lumMod val="20000"/>
                  <a:lumOff val="80000"/>
                </a:schemeClr>
              </a:solidFill>
            </a:endParaRPr>
          </a:p>
        </p:txBody>
      </p:sp>
      <p:cxnSp>
        <p:nvCxnSpPr>
          <p:cNvPr id="260" name="肘形接點 259"/>
          <p:cNvCxnSpPr>
            <a:stCxn id="234" idx="3"/>
          </p:cNvCxnSpPr>
          <p:nvPr/>
        </p:nvCxnSpPr>
        <p:spPr>
          <a:xfrm>
            <a:off x="5994524" y="2251611"/>
            <a:ext cx="2393900" cy="2095565"/>
          </a:xfrm>
          <a:prstGeom prst="bentConnector3">
            <a:avLst>
              <a:gd name="adj1" fmla="val 40271"/>
            </a:avLst>
          </a:prstGeom>
          <a:ln w="19050">
            <a:solidFill>
              <a:schemeClr val="accent1">
                <a:lumMod val="20000"/>
                <a:lumOff val="80000"/>
              </a:schemeClr>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169" name="文字方塊 168"/>
          <p:cNvSpPr txBox="1"/>
          <p:nvPr/>
        </p:nvSpPr>
        <p:spPr>
          <a:xfrm>
            <a:off x="5940152" y="2708920"/>
            <a:ext cx="461665" cy="323165"/>
          </a:xfrm>
          <a:prstGeom prst="rect">
            <a:avLst/>
          </a:prstGeom>
          <a:noFill/>
          <a:ln>
            <a:noFill/>
          </a:ln>
        </p:spPr>
        <p:txBody>
          <a:bodyPr vert="eaVert" wrap="none" rtlCol="0">
            <a:spAutoFit/>
          </a:bodyPr>
          <a:lstStyle/>
          <a:p>
            <a:r>
              <a:rPr lang="en-US" altLang="zh-TW" dirty="0" smtClean="0">
                <a:solidFill>
                  <a:schemeClr val="accent1">
                    <a:lumMod val="20000"/>
                    <a:lumOff val="80000"/>
                  </a:schemeClr>
                </a:solidFill>
              </a:rPr>
              <a:t>…</a:t>
            </a:r>
            <a:endParaRPr lang="zh-TW" altLang="en-US" dirty="0">
              <a:solidFill>
                <a:schemeClr val="accent1">
                  <a:lumMod val="20000"/>
                  <a:lumOff val="80000"/>
                </a:schemeClr>
              </a:solidFill>
            </a:endParaRPr>
          </a:p>
        </p:txBody>
      </p:sp>
    </p:spTree>
    <p:extLst>
      <p:ext uri="{BB962C8B-B14F-4D97-AF65-F5344CB8AC3E}">
        <p14:creationId xmlns:p14="http://schemas.microsoft.com/office/powerpoint/2010/main" val="420535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par>
                                <p:cTn id="20" presetID="10" presetClass="entr" presetSubtype="0" fill="hold"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childTnLst>
                                </p:cTn>
                              </p:par>
                              <p:par>
                                <p:cTn id="23" presetID="10" presetClass="entr" presetSubtype="0" fill="hold" nodeType="with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500"/>
                                        <p:tgtEl>
                                          <p:spTgt spid="32"/>
                                        </p:tgtEl>
                                      </p:cBhvr>
                                    </p:animEffect>
                                  </p:childTnLst>
                                </p:cTn>
                              </p:par>
                              <p:par>
                                <p:cTn id="26" presetID="10" presetClass="entr" presetSubtype="0"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500"/>
                                        <p:tgtEl>
                                          <p:spTgt spid="33"/>
                                        </p:tgtEl>
                                      </p:cBhvr>
                                    </p:animEffect>
                                  </p:childTnLst>
                                </p:cTn>
                              </p:par>
                              <p:par>
                                <p:cTn id="29" presetID="10" presetClass="entr" presetSubtype="0" fill="hold"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fade">
                                      <p:cBhvr>
                                        <p:cTn id="34" dur="500"/>
                                        <p:tgtEl>
                                          <p:spTgt spid="5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fade">
                                      <p:cBhvr>
                                        <p:cTn id="37" dur="500"/>
                                        <p:tgtEl>
                                          <p:spTgt spid="60"/>
                                        </p:tgtEl>
                                      </p:cBhvr>
                                    </p:animEffect>
                                  </p:childTnLst>
                                </p:cTn>
                              </p:par>
                              <p:par>
                                <p:cTn id="38" presetID="10" presetClass="entr" presetSubtype="0" fill="hold" nodeType="withEffect">
                                  <p:stCondLst>
                                    <p:cond delay="0"/>
                                  </p:stCondLst>
                                  <p:childTnLst>
                                    <p:set>
                                      <p:cBhvr>
                                        <p:cTn id="39" dur="1" fill="hold">
                                          <p:stCondLst>
                                            <p:cond delay="0"/>
                                          </p:stCondLst>
                                        </p:cTn>
                                        <p:tgtEl>
                                          <p:spTgt spid="93"/>
                                        </p:tgtEl>
                                        <p:attrNameLst>
                                          <p:attrName>style.visibility</p:attrName>
                                        </p:attrNameLst>
                                      </p:cBhvr>
                                      <p:to>
                                        <p:strVal val="visible"/>
                                      </p:to>
                                    </p:set>
                                    <p:animEffect transition="in" filter="fade">
                                      <p:cBhvr>
                                        <p:cTn id="40" dur="500"/>
                                        <p:tgtEl>
                                          <p:spTgt spid="93"/>
                                        </p:tgtEl>
                                      </p:cBhvr>
                                    </p:animEffect>
                                  </p:childTnLst>
                                </p:cTn>
                              </p:par>
                              <p:par>
                                <p:cTn id="41" presetID="10" presetClass="entr" presetSubtype="0" fill="hold" nodeType="withEffect">
                                  <p:stCondLst>
                                    <p:cond delay="0"/>
                                  </p:stCondLst>
                                  <p:childTnLst>
                                    <p:set>
                                      <p:cBhvr>
                                        <p:cTn id="42" dur="1" fill="hold">
                                          <p:stCondLst>
                                            <p:cond delay="0"/>
                                          </p:stCondLst>
                                        </p:cTn>
                                        <p:tgtEl>
                                          <p:spTgt spid="94"/>
                                        </p:tgtEl>
                                        <p:attrNameLst>
                                          <p:attrName>style.visibility</p:attrName>
                                        </p:attrNameLst>
                                      </p:cBhvr>
                                      <p:to>
                                        <p:strVal val="visible"/>
                                      </p:to>
                                    </p:set>
                                    <p:animEffect transition="in" filter="fade">
                                      <p:cBhvr>
                                        <p:cTn id="43" dur="500"/>
                                        <p:tgtEl>
                                          <p:spTgt spid="94"/>
                                        </p:tgtEl>
                                      </p:cBhvr>
                                    </p:animEffect>
                                  </p:childTnLst>
                                </p:cTn>
                              </p:par>
                              <p:par>
                                <p:cTn id="44" presetID="10" presetClass="entr" presetSubtype="0" fill="hold" nodeType="withEffect">
                                  <p:stCondLst>
                                    <p:cond delay="0"/>
                                  </p:stCondLst>
                                  <p:childTnLst>
                                    <p:set>
                                      <p:cBhvr>
                                        <p:cTn id="45" dur="1" fill="hold">
                                          <p:stCondLst>
                                            <p:cond delay="0"/>
                                          </p:stCondLst>
                                        </p:cTn>
                                        <p:tgtEl>
                                          <p:spTgt spid="95"/>
                                        </p:tgtEl>
                                        <p:attrNameLst>
                                          <p:attrName>style.visibility</p:attrName>
                                        </p:attrNameLst>
                                      </p:cBhvr>
                                      <p:to>
                                        <p:strVal val="visible"/>
                                      </p:to>
                                    </p:set>
                                    <p:animEffect transition="in" filter="fade">
                                      <p:cBhvr>
                                        <p:cTn id="46" dur="500"/>
                                        <p:tgtEl>
                                          <p:spTgt spid="95"/>
                                        </p:tgtEl>
                                      </p:cBhvr>
                                    </p:animEffect>
                                  </p:childTnLst>
                                </p:cTn>
                              </p:par>
                              <p:par>
                                <p:cTn id="47" presetID="10" presetClass="entr" presetSubtype="0" fill="hold" nodeType="withEffect">
                                  <p:stCondLst>
                                    <p:cond delay="0"/>
                                  </p:stCondLst>
                                  <p:childTnLst>
                                    <p:set>
                                      <p:cBhvr>
                                        <p:cTn id="48" dur="1" fill="hold">
                                          <p:stCondLst>
                                            <p:cond delay="0"/>
                                          </p:stCondLst>
                                        </p:cTn>
                                        <p:tgtEl>
                                          <p:spTgt spid="96"/>
                                        </p:tgtEl>
                                        <p:attrNameLst>
                                          <p:attrName>style.visibility</p:attrName>
                                        </p:attrNameLst>
                                      </p:cBhvr>
                                      <p:to>
                                        <p:strVal val="visible"/>
                                      </p:to>
                                    </p:set>
                                    <p:animEffect transition="in" filter="fade">
                                      <p:cBhvr>
                                        <p:cTn id="49" dur="500"/>
                                        <p:tgtEl>
                                          <p:spTgt spid="96"/>
                                        </p:tgtEl>
                                      </p:cBhvr>
                                    </p:animEffect>
                                  </p:childTnLst>
                                </p:cTn>
                              </p:par>
                              <p:par>
                                <p:cTn id="50" presetID="10" presetClass="entr" presetSubtype="0" fill="hold" nodeType="withEffect">
                                  <p:stCondLst>
                                    <p:cond delay="0"/>
                                  </p:stCondLst>
                                  <p:childTnLst>
                                    <p:set>
                                      <p:cBhvr>
                                        <p:cTn id="51" dur="1" fill="hold">
                                          <p:stCondLst>
                                            <p:cond delay="0"/>
                                          </p:stCondLst>
                                        </p:cTn>
                                        <p:tgtEl>
                                          <p:spTgt spid="97"/>
                                        </p:tgtEl>
                                        <p:attrNameLst>
                                          <p:attrName>style.visibility</p:attrName>
                                        </p:attrNameLst>
                                      </p:cBhvr>
                                      <p:to>
                                        <p:strVal val="visible"/>
                                      </p:to>
                                    </p:set>
                                    <p:animEffect transition="in" filter="fade">
                                      <p:cBhvr>
                                        <p:cTn id="52" dur="500"/>
                                        <p:tgtEl>
                                          <p:spTgt spid="97"/>
                                        </p:tgtEl>
                                      </p:cBhvr>
                                    </p:animEffect>
                                  </p:childTnLst>
                                </p:cTn>
                              </p:par>
                              <p:par>
                                <p:cTn id="53" presetID="10" presetClass="entr" presetSubtype="0" fill="hold" nodeType="withEffect">
                                  <p:stCondLst>
                                    <p:cond delay="0"/>
                                  </p:stCondLst>
                                  <p:childTnLst>
                                    <p:set>
                                      <p:cBhvr>
                                        <p:cTn id="54" dur="1" fill="hold">
                                          <p:stCondLst>
                                            <p:cond delay="0"/>
                                          </p:stCondLst>
                                        </p:cTn>
                                        <p:tgtEl>
                                          <p:spTgt spid="170"/>
                                        </p:tgtEl>
                                        <p:attrNameLst>
                                          <p:attrName>style.visibility</p:attrName>
                                        </p:attrNameLst>
                                      </p:cBhvr>
                                      <p:to>
                                        <p:strVal val="visible"/>
                                      </p:to>
                                    </p:set>
                                    <p:animEffect transition="in" filter="fade">
                                      <p:cBhvr>
                                        <p:cTn id="55" dur="500"/>
                                        <p:tgtEl>
                                          <p:spTgt spid="170"/>
                                        </p:tgtEl>
                                      </p:cBhvr>
                                    </p:animEffect>
                                  </p:childTnLst>
                                </p:cTn>
                              </p:par>
                              <p:par>
                                <p:cTn id="56" presetID="10" presetClass="entr" presetSubtype="0" fill="hold" nodeType="withEffect">
                                  <p:stCondLst>
                                    <p:cond delay="0"/>
                                  </p:stCondLst>
                                  <p:childTnLst>
                                    <p:set>
                                      <p:cBhvr>
                                        <p:cTn id="57" dur="1" fill="hold">
                                          <p:stCondLst>
                                            <p:cond delay="0"/>
                                          </p:stCondLst>
                                        </p:cTn>
                                        <p:tgtEl>
                                          <p:spTgt spid="172"/>
                                        </p:tgtEl>
                                        <p:attrNameLst>
                                          <p:attrName>style.visibility</p:attrName>
                                        </p:attrNameLst>
                                      </p:cBhvr>
                                      <p:to>
                                        <p:strVal val="visible"/>
                                      </p:to>
                                    </p:set>
                                    <p:animEffect transition="in" filter="fade">
                                      <p:cBhvr>
                                        <p:cTn id="58" dur="500"/>
                                        <p:tgtEl>
                                          <p:spTgt spid="172"/>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48"/>
                                        </p:tgtEl>
                                        <p:attrNameLst>
                                          <p:attrName>style.visibility</p:attrName>
                                        </p:attrNameLst>
                                      </p:cBhvr>
                                      <p:to>
                                        <p:strVal val="visible"/>
                                      </p:to>
                                    </p:set>
                                  </p:childTnLst>
                                </p:cTn>
                              </p:par>
                            </p:childTnLst>
                          </p:cTn>
                        </p:par>
                        <p:par>
                          <p:cTn id="63" fill="hold">
                            <p:stCondLst>
                              <p:cond delay="0"/>
                            </p:stCondLst>
                            <p:childTnLst>
                              <p:par>
                                <p:cTn id="64" presetID="10" presetClass="entr" presetSubtype="0" fill="hold" grpId="0" nodeType="afterEffect">
                                  <p:stCondLst>
                                    <p:cond delay="0"/>
                                  </p:stCondLst>
                                  <p:childTnLst>
                                    <p:set>
                                      <p:cBhvr>
                                        <p:cTn id="65" dur="1" fill="hold">
                                          <p:stCondLst>
                                            <p:cond delay="0"/>
                                          </p:stCondLst>
                                        </p:cTn>
                                        <p:tgtEl>
                                          <p:spTgt spid="230"/>
                                        </p:tgtEl>
                                        <p:attrNameLst>
                                          <p:attrName>style.visibility</p:attrName>
                                        </p:attrNameLst>
                                      </p:cBhvr>
                                      <p:to>
                                        <p:strVal val="visible"/>
                                      </p:to>
                                    </p:set>
                                    <p:animEffect transition="in" filter="fade">
                                      <p:cBhvr>
                                        <p:cTn id="66" dur="500"/>
                                        <p:tgtEl>
                                          <p:spTgt spid="230"/>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31"/>
                                        </p:tgtEl>
                                        <p:attrNameLst>
                                          <p:attrName>style.visibility</p:attrName>
                                        </p:attrNameLst>
                                      </p:cBhvr>
                                      <p:to>
                                        <p:strVal val="visible"/>
                                      </p:to>
                                    </p:set>
                                    <p:animEffect transition="in" filter="fade">
                                      <p:cBhvr>
                                        <p:cTn id="69" dur="500"/>
                                        <p:tgtEl>
                                          <p:spTgt spid="231"/>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32"/>
                                        </p:tgtEl>
                                        <p:attrNameLst>
                                          <p:attrName>style.visibility</p:attrName>
                                        </p:attrNameLst>
                                      </p:cBhvr>
                                      <p:to>
                                        <p:strVal val="visible"/>
                                      </p:to>
                                    </p:set>
                                    <p:animEffect transition="in" filter="fade">
                                      <p:cBhvr>
                                        <p:cTn id="72" dur="500"/>
                                        <p:tgtEl>
                                          <p:spTgt spid="232"/>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33"/>
                                        </p:tgtEl>
                                        <p:attrNameLst>
                                          <p:attrName>style.visibility</p:attrName>
                                        </p:attrNameLst>
                                      </p:cBhvr>
                                      <p:to>
                                        <p:strVal val="visible"/>
                                      </p:to>
                                    </p:set>
                                    <p:animEffect transition="in" filter="fade">
                                      <p:cBhvr>
                                        <p:cTn id="75" dur="500"/>
                                        <p:tgtEl>
                                          <p:spTgt spid="233"/>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34"/>
                                        </p:tgtEl>
                                        <p:attrNameLst>
                                          <p:attrName>style.visibility</p:attrName>
                                        </p:attrNameLst>
                                      </p:cBhvr>
                                      <p:to>
                                        <p:strVal val="visible"/>
                                      </p:to>
                                    </p:set>
                                    <p:animEffect transition="in" filter="fade">
                                      <p:cBhvr>
                                        <p:cTn id="78" dur="500"/>
                                        <p:tgtEl>
                                          <p:spTgt spid="234"/>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35"/>
                                        </p:tgtEl>
                                        <p:attrNameLst>
                                          <p:attrName>style.visibility</p:attrName>
                                        </p:attrNameLst>
                                      </p:cBhvr>
                                      <p:to>
                                        <p:strVal val="visible"/>
                                      </p:to>
                                    </p:set>
                                    <p:animEffect transition="in" filter="fade">
                                      <p:cBhvr>
                                        <p:cTn id="81" dur="500"/>
                                        <p:tgtEl>
                                          <p:spTgt spid="235"/>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236"/>
                                        </p:tgtEl>
                                        <p:attrNameLst>
                                          <p:attrName>style.visibility</p:attrName>
                                        </p:attrNameLst>
                                      </p:cBhvr>
                                      <p:to>
                                        <p:strVal val="visible"/>
                                      </p:to>
                                    </p:set>
                                    <p:animEffect transition="in" filter="fade">
                                      <p:cBhvr>
                                        <p:cTn id="84" dur="500"/>
                                        <p:tgtEl>
                                          <p:spTgt spid="236"/>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237"/>
                                        </p:tgtEl>
                                        <p:attrNameLst>
                                          <p:attrName>style.visibility</p:attrName>
                                        </p:attrNameLst>
                                      </p:cBhvr>
                                      <p:to>
                                        <p:strVal val="visible"/>
                                      </p:to>
                                    </p:set>
                                    <p:animEffect transition="in" filter="fade">
                                      <p:cBhvr>
                                        <p:cTn id="87" dur="500"/>
                                        <p:tgtEl>
                                          <p:spTgt spid="237"/>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38"/>
                                        </p:tgtEl>
                                        <p:attrNameLst>
                                          <p:attrName>style.visibility</p:attrName>
                                        </p:attrNameLst>
                                      </p:cBhvr>
                                      <p:to>
                                        <p:strVal val="visible"/>
                                      </p:to>
                                    </p:set>
                                    <p:animEffect transition="in" filter="fade">
                                      <p:cBhvr>
                                        <p:cTn id="90" dur="500"/>
                                        <p:tgtEl>
                                          <p:spTgt spid="238"/>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39"/>
                                        </p:tgtEl>
                                        <p:attrNameLst>
                                          <p:attrName>style.visibility</p:attrName>
                                        </p:attrNameLst>
                                      </p:cBhvr>
                                      <p:to>
                                        <p:strVal val="visible"/>
                                      </p:to>
                                    </p:set>
                                    <p:animEffect transition="in" filter="fade">
                                      <p:cBhvr>
                                        <p:cTn id="93" dur="500"/>
                                        <p:tgtEl>
                                          <p:spTgt spid="239"/>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1"/>
                                        </p:tgtEl>
                                        <p:attrNameLst>
                                          <p:attrName>style.visibility</p:attrName>
                                        </p:attrNameLst>
                                      </p:cBhvr>
                                      <p:to>
                                        <p:strVal val="visible"/>
                                      </p:to>
                                    </p:set>
                                    <p:animEffect transition="in" filter="fade">
                                      <p:cBhvr>
                                        <p:cTn id="96" dur="500"/>
                                        <p:tgtEl>
                                          <p:spTgt spid="11"/>
                                        </p:tgtEl>
                                      </p:cBhvr>
                                    </p:animEffect>
                                  </p:childTnLst>
                                </p:cTn>
                              </p:par>
                              <p:par>
                                <p:cTn id="97" presetID="10" presetClass="entr" presetSubtype="0" fill="hold" nodeType="withEffect">
                                  <p:stCondLst>
                                    <p:cond delay="0"/>
                                  </p:stCondLst>
                                  <p:childTnLst>
                                    <p:set>
                                      <p:cBhvr>
                                        <p:cTn id="98" dur="1" fill="hold">
                                          <p:stCondLst>
                                            <p:cond delay="0"/>
                                          </p:stCondLst>
                                        </p:cTn>
                                        <p:tgtEl>
                                          <p:spTgt spid="193"/>
                                        </p:tgtEl>
                                        <p:attrNameLst>
                                          <p:attrName>style.visibility</p:attrName>
                                        </p:attrNameLst>
                                      </p:cBhvr>
                                      <p:to>
                                        <p:strVal val="visible"/>
                                      </p:to>
                                    </p:set>
                                    <p:animEffect transition="in" filter="fade">
                                      <p:cBhvr>
                                        <p:cTn id="99" dur="500"/>
                                        <p:tgtEl>
                                          <p:spTgt spid="193"/>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263"/>
                                        </p:tgtEl>
                                        <p:attrNameLst>
                                          <p:attrName>style.visibility</p:attrName>
                                        </p:attrNameLst>
                                      </p:cBhvr>
                                      <p:to>
                                        <p:strVal val="visible"/>
                                      </p:to>
                                    </p:set>
                                    <p:animEffect transition="in" filter="fade">
                                      <p:cBhvr>
                                        <p:cTn id="104" dur="500"/>
                                        <p:tgtEl>
                                          <p:spTgt spid="263"/>
                                        </p:tgtEl>
                                      </p:cBhvr>
                                    </p:animEffect>
                                  </p:childTnLst>
                                </p:cTn>
                              </p:par>
                              <p:par>
                                <p:cTn id="105" presetID="2" presetClass="entr" presetSubtype="4" fill="hold" grpId="0" nodeType="withEffect">
                                  <p:stCondLst>
                                    <p:cond delay="0"/>
                                  </p:stCondLst>
                                  <p:childTnLst>
                                    <p:set>
                                      <p:cBhvr>
                                        <p:cTn id="106" dur="1" fill="hold">
                                          <p:stCondLst>
                                            <p:cond delay="0"/>
                                          </p:stCondLst>
                                        </p:cTn>
                                        <p:tgtEl>
                                          <p:spTgt spid="262"/>
                                        </p:tgtEl>
                                        <p:attrNameLst>
                                          <p:attrName>style.visibility</p:attrName>
                                        </p:attrNameLst>
                                      </p:cBhvr>
                                      <p:to>
                                        <p:strVal val="visible"/>
                                      </p:to>
                                    </p:set>
                                    <p:anim calcmode="lin" valueType="num">
                                      <p:cBhvr additive="base">
                                        <p:cTn id="107" dur="500" fill="hold"/>
                                        <p:tgtEl>
                                          <p:spTgt spid="262"/>
                                        </p:tgtEl>
                                        <p:attrNameLst>
                                          <p:attrName>ppt_x</p:attrName>
                                        </p:attrNameLst>
                                      </p:cBhvr>
                                      <p:tavLst>
                                        <p:tav tm="0">
                                          <p:val>
                                            <p:strVal val="#ppt_x"/>
                                          </p:val>
                                        </p:tav>
                                        <p:tav tm="100000">
                                          <p:val>
                                            <p:strVal val="#ppt_x"/>
                                          </p:val>
                                        </p:tav>
                                      </p:tavLst>
                                    </p:anim>
                                    <p:anim calcmode="lin" valueType="num">
                                      <p:cBhvr additive="base">
                                        <p:cTn id="108" dur="500" fill="hold"/>
                                        <p:tgtEl>
                                          <p:spTgt spid="262"/>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8"/>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9"/>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nodeType="clickEffect">
                                  <p:stCondLst>
                                    <p:cond delay="0"/>
                                  </p:stCondLst>
                                  <p:childTnLst>
                                    <p:set>
                                      <p:cBhvr>
                                        <p:cTn id="118" dur="1" fill="hold">
                                          <p:stCondLst>
                                            <p:cond delay="0"/>
                                          </p:stCondLst>
                                        </p:cTn>
                                        <p:tgtEl>
                                          <p:spTgt spid="29"/>
                                        </p:tgtEl>
                                        <p:attrNameLst>
                                          <p:attrName>style.visibility</p:attrName>
                                        </p:attrNameLst>
                                      </p:cBhvr>
                                      <p:to>
                                        <p:strVal val="visible"/>
                                      </p:to>
                                    </p:set>
                                    <p:animEffect transition="in" filter="fade">
                                      <p:cBhvr>
                                        <p:cTn id="119" dur="500"/>
                                        <p:tgtEl>
                                          <p:spTgt spid="29"/>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xit" presetSubtype="0" fill="hold" grpId="1" nodeType="clickEffect">
                                  <p:stCondLst>
                                    <p:cond delay="0"/>
                                  </p:stCondLst>
                                  <p:childTnLst>
                                    <p:animEffect transition="out" filter="fade">
                                      <p:cBhvr>
                                        <p:cTn id="123" dur="500"/>
                                        <p:tgtEl>
                                          <p:spTgt spid="262"/>
                                        </p:tgtEl>
                                      </p:cBhvr>
                                    </p:animEffect>
                                    <p:set>
                                      <p:cBhvr>
                                        <p:cTn id="124" dur="1" fill="hold">
                                          <p:stCondLst>
                                            <p:cond delay="499"/>
                                          </p:stCondLst>
                                        </p:cTn>
                                        <p:tgtEl>
                                          <p:spTgt spid="262"/>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nodeType="clickEffect">
                                  <p:stCondLst>
                                    <p:cond delay="0"/>
                                  </p:stCondLst>
                                  <p:childTnLst>
                                    <p:set>
                                      <p:cBhvr>
                                        <p:cTn id="128" dur="1" fill="hold">
                                          <p:stCondLst>
                                            <p:cond delay="0"/>
                                          </p:stCondLst>
                                        </p:cTn>
                                        <p:tgtEl>
                                          <p:spTgt spid="260"/>
                                        </p:tgtEl>
                                        <p:attrNameLst>
                                          <p:attrName>style.visibility</p:attrName>
                                        </p:attrNameLst>
                                      </p:cBhvr>
                                      <p:to>
                                        <p:strVal val="visible"/>
                                      </p:to>
                                    </p:set>
                                    <p:animEffect transition="in" filter="fade">
                                      <p:cBhvr>
                                        <p:cTn id="129" dur="500"/>
                                        <p:tgtEl>
                                          <p:spTgt spid="260"/>
                                        </p:tgtEl>
                                      </p:cBhvr>
                                    </p:animEffect>
                                  </p:childTnLst>
                                </p:cTn>
                              </p:par>
                            </p:childTnLst>
                          </p:cTn>
                        </p:par>
                        <p:par>
                          <p:cTn id="130" fill="hold">
                            <p:stCondLst>
                              <p:cond delay="500"/>
                            </p:stCondLst>
                            <p:childTnLst>
                              <p:par>
                                <p:cTn id="131" presetID="10" presetClass="entr" presetSubtype="0" fill="hold" grpId="0" nodeType="afterEffect">
                                  <p:stCondLst>
                                    <p:cond delay="0"/>
                                  </p:stCondLst>
                                  <p:childTnLst>
                                    <p:set>
                                      <p:cBhvr>
                                        <p:cTn id="132" dur="1" fill="hold">
                                          <p:stCondLst>
                                            <p:cond delay="0"/>
                                          </p:stCondLst>
                                        </p:cTn>
                                        <p:tgtEl>
                                          <p:spTgt spid="169"/>
                                        </p:tgtEl>
                                        <p:attrNameLst>
                                          <p:attrName>style.visibility</p:attrName>
                                        </p:attrNameLst>
                                      </p:cBhvr>
                                      <p:to>
                                        <p:strVal val="visible"/>
                                      </p:to>
                                    </p:set>
                                    <p:animEffect transition="in" filter="fade">
                                      <p:cBhvr>
                                        <p:cTn id="133" dur="500"/>
                                        <p:tgtEl>
                                          <p:spTgt spid="169"/>
                                        </p:tgtEl>
                                      </p:cBhvr>
                                    </p:animEffect>
                                  </p:childTnLst>
                                </p:cTn>
                              </p:par>
                            </p:childTnLst>
                          </p:cTn>
                        </p:par>
                        <p:par>
                          <p:cTn id="134" fill="hold">
                            <p:stCondLst>
                              <p:cond delay="1000"/>
                            </p:stCondLst>
                            <p:childTnLst>
                              <p:par>
                                <p:cTn id="135" presetID="10" presetClass="entr" presetSubtype="0" fill="hold" nodeType="afterEffect">
                                  <p:stCondLst>
                                    <p:cond delay="0"/>
                                  </p:stCondLst>
                                  <p:childTnLst>
                                    <p:set>
                                      <p:cBhvr>
                                        <p:cTn id="136" dur="1" fill="hold">
                                          <p:stCondLst>
                                            <p:cond delay="0"/>
                                          </p:stCondLst>
                                        </p:cTn>
                                        <p:tgtEl>
                                          <p:spTgt spid="225"/>
                                        </p:tgtEl>
                                        <p:attrNameLst>
                                          <p:attrName>style.visibility</p:attrName>
                                        </p:attrNameLst>
                                      </p:cBhvr>
                                      <p:to>
                                        <p:strVal val="visible"/>
                                      </p:to>
                                    </p:set>
                                    <p:animEffect transition="in" filter="fade">
                                      <p:cBhvr>
                                        <p:cTn id="137" dur="500"/>
                                        <p:tgtEl>
                                          <p:spTgt spid="225"/>
                                        </p:tgtEl>
                                      </p:cBhvr>
                                    </p:animEffect>
                                  </p:childTnLst>
                                </p:cTn>
                              </p:par>
                            </p:childTnLst>
                          </p:cTn>
                        </p:par>
                        <p:par>
                          <p:cTn id="138" fill="hold">
                            <p:stCondLst>
                              <p:cond delay="1500"/>
                            </p:stCondLst>
                            <p:childTnLst>
                              <p:par>
                                <p:cTn id="139" presetID="10" presetClass="entr" presetSubtype="0" fill="hold" nodeType="afterEffect">
                                  <p:stCondLst>
                                    <p:cond delay="0"/>
                                  </p:stCondLst>
                                  <p:childTnLst>
                                    <p:set>
                                      <p:cBhvr>
                                        <p:cTn id="140" dur="1" fill="hold">
                                          <p:stCondLst>
                                            <p:cond delay="0"/>
                                          </p:stCondLst>
                                        </p:cTn>
                                        <p:tgtEl>
                                          <p:spTgt spid="249"/>
                                        </p:tgtEl>
                                        <p:attrNameLst>
                                          <p:attrName>style.visibility</p:attrName>
                                        </p:attrNameLst>
                                      </p:cBhvr>
                                      <p:to>
                                        <p:strVal val="visible"/>
                                      </p:to>
                                    </p:set>
                                    <p:animEffect transition="in" filter="fade">
                                      <p:cBhvr>
                                        <p:cTn id="141" dur="500"/>
                                        <p:tgtEl>
                                          <p:spTgt spid="249"/>
                                        </p:tgtEl>
                                      </p:cBhvr>
                                    </p:animEffect>
                                  </p:childTnLst>
                                </p:cTn>
                              </p:par>
                            </p:childTnLst>
                          </p:cTn>
                        </p:par>
                        <p:par>
                          <p:cTn id="142" fill="hold">
                            <p:stCondLst>
                              <p:cond delay="2000"/>
                            </p:stCondLst>
                            <p:childTnLst>
                              <p:par>
                                <p:cTn id="143" presetID="10" presetClass="entr" presetSubtype="0" fill="hold" grpId="0" nodeType="afterEffect">
                                  <p:stCondLst>
                                    <p:cond delay="0"/>
                                  </p:stCondLst>
                                  <p:childTnLst>
                                    <p:set>
                                      <p:cBhvr>
                                        <p:cTn id="144" dur="1" fill="hold">
                                          <p:stCondLst>
                                            <p:cond delay="0"/>
                                          </p:stCondLst>
                                        </p:cTn>
                                        <p:tgtEl>
                                          <p:spTgt spid="256"/>
                                        </p:tgtEl>
                                        <p:attrNameLst>
                                          <p:attrName>style.visibility</p:attrName>
                                        </p:attrNameLst>
                                      </p:cBhvr>
                                      <p:to>
                                        <p:strVal val="visible"/>
                                      </p:to>
                                    </p:set>
                                    <p:animEffect transition="in" filter="fade">
                                      <p:cBhvr>
                                        <p:cTn id="145" dur="500"/>
                                        <p:tgtEl>
                                          <p:spTgt spid="256"/>
                                        </p:tgtEl>
                                      </p:cBhvr>
                                    </p:animEffect>
                                  </p:childTnLst>
                                </p:cTn>
                              </p:par>
                            </p:childTnLst>
                          </p:cTn>
                        </p:par>
                        <p:par>
                          <p:cTn id="146" fill="hold">
                            <p:stCondLst>
                              <p:cond delay="2500"/>
                            </p:stCondLst>
                            <p:childTnLst>
                              <p:par>
                                <p:cTn id="147" presetID="10" presetClass="entr" presetSubtype="0" fill="hold" nodeType="afterEffect">
                                  <p:stCondLst>
                                    <p:cond delay="0"/>
                                  </p:stCondLst>
                                  <p:childTnLst>
                                    <p:set>
                                      <p:cBhvr>
                                        <p:cTn id="148" dur="1" fill="hold">
                                          <p:stCondLst>
                                            <p:cond delay="0"/>
                                          </p:stCondLst>
                                        </p:cTn>
                                        <p:tgtEl>
                                          <p:spTgt spid="58"/>
                                        </p:tgtEl>
                                        <p:attrNameLst>
                                          <p:attrName>style.visibility</p:attrName>
                                        </p:attrNameLst>
                                      </p:cBhvr>
                                      <p:to>
                                        <p:strVal val="visible"/>
                                      </p:to>
                                    </p:set>
                                    <p:animEffect transition="in" filter="fade">
                                      <p:cBhvr>
                                        <p:cTn id="149" dur="500"/>
                                        <p:tgtEl>
                                          <p:spTgt spid="58"/>
                                        </p:tgtEl>
                                      </p:cBhvr>
                                    </p:animEffect>
                                  </p:childTnLst>
                                </p:cTn>
                              </p:par>
                            </p:childTnLst>
                          </p:cTn>
                        </p:par>
                        <p:par>
                          <p:cTn id="150" fill="hold">
                            <p:stCondLst>
                              <p:cond delay="3000"/>
                            </p:stCondLst>
                            <p:childTnLst>
                              <p:par>
                                <p:cTn id="151" presetID="10" presetClass="entr" presetSubtype="0" fill="hold" nodeType="afterEffect">
                                  <p:stCondLst>
                                    <p:cond delay="0"/>
                                  </p:stCondLst>
                                  <p:childTnLst>
                                    <p:set>
                                      <p:cBhvr>
                                        <p:cTn id="152" dur="1" fill="hold">
                                          <p:stCondLst>
                                            <p:cond delay="0"/>
                                          </p:stCondLst>
                                        </p:cTn>
                                        <p:tgtEl>
                                          <p:spTgt spid="62"/>
                                        </p:tgtEl>
                                        <p:attrNameLst>
                                          <p:attrName>style.visibility</p:attrName>
                                        </p:attrNameLst>
                                      </p:cBhvr>
                                      <p:to>
                                        <p:strVal val="visible"/>
                                      </p:to>
                                    </p:set>
                                    <p:animEffect transition="in" filter="fade">
                                      <p:cBhvr>
                                        <p:cTn id="153" dur="500"/>
                                        <p:tgtEl>
                                          <p:spTgt spid="62"/>
                                        </p:tgtEl>
                                      </p:cBhvr>
                                    </p:animEffect>
                                  </p:childTnLst>
                                </p:cTn>
                              </p:par>
                            </p:childTnLst>
                          </p:cTn>
                        </p:par>
                      </p:childTnLst>
                    </p:cTn>
                  </p:par>
                  <p:par>
                    <p:cTn id="154" fill="hold">
                      <p:stCondLst>
                        <p:cond delay="indefinite"/>
                      </p:stCondLst>
                      <p:childTnLst>
                        <p:par>
                          <p:cTn id="155" fill="hold">
                            <p:stCondLst>
                              <p:cond delay="0"/>
                            </p:stCondLst>
                            <p:childTnLst>
                              <p:par>
                                <p:cTn id="156" presetID="2" presetClass="entr" presetSubtype="4" fill="hold" nodeType="clickEffect">
                                  <p:stCondLst>
                                    <p:cond delay="0"/>
                                  </p:stCondLst>
                                  <p:childTnLst>
                                    <p:set>
                                      <p:cBhvr>
                                        <p:cTn id="157" dur="1" fill="hold">
                                          <p:stCondLst>
                                            <p:cond delay="0"/>
                                          </p:stCondLst>
                                        </p:cTn>
                                        <p:tgtEl>
                                          <p:spTgt spid="227"/>
                                        </p:tgtEl>
                                        <p:attrNameLst>
                                          <p:attrName>style.visibility</p:attrName>
                                        </p:attrNameLst>
                                      </p:cBhvr>
                                      <p:to>
                                        <p:strVal val="visible"/>
                                      </p:to>
                                    </p:set>
                                    <p:anim calcmode="lin" valueType="num">
                                      <p:cBhvr additive="base">
                                        <p:cTn id="158" dur="500" fill="hold"/>
                                        <p:tgtEl>
                                          <p:spTgt spid="227"/>
                                        </p:tgtEl>
                                        <p:attrNameLst>
                                          <p:attrName>ppt_x</p:attrName>
                                        </p:attrNameLst>
                                      </p:cBhvr>
                                      <p:tavLst>
                                        <p:tav tm="0">
                                          <p:val>
                                            <p:strVal val="#ppt_x"/>
                                          </p:val>
                                        </p:tav>
                                        <p:tav tm="100000">
                                          <p:val>
                                            <p:strVal val="#ppt_x"/>
                                          </p:val>
                                        </p:tav>
                                      </p:tavLst>
                                    </p:anim>
                                    <p:anim calcmode="lin" valueType="num">
                                      <p:cBhvr additive="base">
                                        <p:cTn id="159" dur="500" fill="hold"/>
                                        <p:tgtEl>
                                          <p:spTgt spid="227"/>
                                        </p:tgtEl>
                                        <p:attrNameLst>
                                          <p:attrName>ppt_y</p:attrName>
                                        </p:attrNameLst>
                                      </p:cBhvr>
                                      <p:tavLst>
                                        <p:tav tm="0">
                                          <p:val>
                                            <p:strVal val="1+#ppt_h/2"/>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16" presetClass="entr" presetSubtype="21" fill="hold" grpId="0" nodeType="clickEffect">
                                  <p:stCondLst>
                                    <p:cond delay="0"/>
                                  </p:stCondLst>
                                  <p:childTnLst>
                                    <p:set>
                                      <p:cBhvr>
                                        <p:cTn id="163" dur="1" fill="hold">
                                          <p:stCondLst>
                                            <p:cond delay="0"/>
                                          </p:stCondLst>
                                        </p:cTn>
                                        <p:tgtEl>
                                          <p:spTgt spid="228"/>
                                        </p:tgtEl>
                                        <p:attrNameLst>
                                          <p:attrName>style.visibility</p:attrName>
                                        </p:attrNameLst>
                                      </p:cBhvr>
                                      <p:to>
                                        <p:strVal val="visible"/>
                                      </p:to>
                                    </p:set>
                                    <p:animEffect transition="in" filter="barn(inVertical)">
                                      <p:cBhvr>
                                        <p:cTn id="164" dur="500"/>
                                        <p:tgtEl>
                                          <p:spTgt spid="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8" grpId="0"/>
      <p:bldP spid="59" grpId="0"/>
      <p:bldP spid="60" grpId="0"/>
      <p:bldP spid="228" grpId="0" animBg="1"/>
      <p:bldP spid="230" grpId="0"/>
      <p:bldP spid="231" grpId="0"/>
      <p:bldP spid="232" grpId="0"/>
      <p:bldP spid="233" grpId="0"/>
      <p:bldP spid="234" grpId="0"/>
      <p:bldP spid="235" grpId="0"/>
      <p:bldP spid="236" grpId="0"/>
      <p:bldP spid="237" grpId="0"/>
      <p:bldP spid="238" grpId="0"/>
      <p:bldP spid="239" grpId="0"/>
      <p:bldP spid="262" grpId="0" animBg="1"/>
      <p:bldP spid="262" grpId="1" animBg="1"/>
      <p:bldP spid="263" grpId="0" animBg="1"/>
      <p:bldP spid="9" grpId="0"/>
      <p:bldP spid="256" grpId="0"/>
      <p:bldP spid="16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cap="none" dirty="0"/>
              <a:t>Training Process</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685800" y="1600201"/>
                <a:ext cx="7990656" cy="3733800"/>
              </a:xfrm>
            </p:spPr>
            <p:txBody>
              <a:bodyPr/>
              <a:lstStyle/>
              <a:p>
                <a:r>
                  <a:rPr lang="en-US" altLang="zh-TW" sz="2800" dirty="0" smtClean="0"/>
                  <a:t>Loss function</a:t>
                </a:r>
              </a:p>
              <a:p>
                <a:endParaRPr lang="en-US" altLang="zh-TW" dirty="0"/>
              </a:p>
              <a:p>
                <a:endParaRPr lang="en-US" altLang="zh-TW" dirty="0" smtClean="0"/>
              </a:p>
              <a:p>
                <a:pPr lvl="1"/>
                <a:r>
                  <a:rPr lang="en-US" altLang="zh-TW" sz="2400" dirty="0" smtClean="0"/>
                  <a:t>Where </a:t>
                </a:r>
                <a14:m>
                  <m:oMath xmlns:m="http://schemas.openxmlformats.org/officeDocument/2006/math">
                    <m:r>
                      <m:rPr>
                        <m:sty m:val="p"/>
                      </m:rPr>
                      <a:rPr lang="en-US" altLang="zh-TW" sz="2400">
                        <a:latin typeface="Cambria Math"/>
                      </a:rPr>
                      <m:t>ROUGE</m:t>
                    </m:r>
                    <m:r>
                      <a:rPr lang="en-US" altLang="zh-TW" sz="2400">
                        <a:latin typeface="Cambria Math"/>
                      </a:rPr>
                      <m:t>(</m:t>
                    </m:r>
                    <m:sSub>
                      <m:sSubPr>
                        <m:ctrlPr>
                          <a:rPr lang="zh-TW" altLang="zh-TW" sz="2400" i="1">
                            <a:latin typeface="Cambria Math"/>
                          </a:rPr>
                        </m:ctrlPr>
                      </m:sSubPr>
                      <m:e>
                        <m:r>
                          <m:rPr>
                            <m:sty m:val="p"/>
                          </m:rPr>
                          <a:rPr lang="en-US" altLang="zh-TW" sz="2400">
                            <a:latin typeface="Cambria Math"/>
                          </a:rPr>
                          <m:t>s</m:t>
                        </m:r>
                      </m:e>
                      <m:sub>
                        <m:r>
                          <a:rPr lang="en-US" altLang="zh-TW" sz="2400" b="0" i="1" smtClean="0">
                            <a:latin typeface="Cambria Math"/>
                          </a:rPr>
                          <m:t>𝑑</m:t>
                        </m:r>
                      </m:sub>
                    </m:sSub>
                    <m:r>
                      <a:rPr lang="en-US" altLang="zh-TW" sz="2400">
                        <a:latin typeface="Cambria Math"/>
                      </a:rPr>
                      <m:t>)</m:t>
                    </m:r>
                  </m:oMath>
                </a14:m>
                <a:r>
                  <a:rPr lang="en-US" altLang="zh-TW" sz="2400" dirty="0" smtClean="0"/>
                  <a:t> is the ROUGE 1-F measure when…</a:t>
                </a:r>
                <a:br>
                  <a:rPr lang="en-US" altLang="zh-TW" sz="2400" dirty="0" smtClean="0"/>
                </a:br>
                <a14:m>
                  <m:oMath xmlns:m="http://schemas.openxmlformats.org/officeDocument/2006/math">
                    <m:sSub>
                      <m:sSubPr>
                        <m:ctrlPr>
                          <a:rPr lang="zh-TW" altLang="zh-TW" sz="2400" i="1">
                            <a:latin typeface="Cambria Math"/>
                          </a:rPr>
                        </m:ctrlPr>
                      </m:sSubPr>
                      <m:e>
                        <m:r>
                          <m:rPr>
                            <m:sty m:val="p"/>
                          </m:rPr>
                          <a:rPr lang="en-US" altLang="zh-TW" sz="2400">
                            <a:latin typeface="Cambria Math"/>
                          </a:rPr>
                          <m:t>s</m:t>
                        </m:r>
                      </m:e>
                      <m:sub>
                        <m:r>
                          <a:rPr lang="en-US" altLang="zh-TW" sz="2400" b="0" i="1" smtClean="0">
                            <a:latin typeface="Cambria Math"/>
                          </a:rPr>
                          <m:t>𝑑</m:t>
                        </m:r>
                      </m:sub>
                    </m:sSub>
                  </m:oMath>
                </a14:m>
                <a:r>
                  <a:rPr lang="en-US" altLang="zh-TW" sz="2400" dirty="0" smtClean="0"/>
                  <a:t> is the generated summary </a:t>
                </a:r>
                <a:br>
                  <a:rPr lang="en-US" altLang="zh-TW" sz="2400" dirty="0" smtClean="0"/>
                </a:br>
                <a14:m>
                  <m:oMath xmlns:m="http://schemas.openxmlformats.org/officeDocument/2006/math">
                    <m:sSub>
                      <m:sSubPr>
                        <m:ctrlPr>
                          <a:rPr lang="zh-TW" altLang="zh-TW" sz="2400" i="1">
                            <a:latin typeface="Cambria Math"/>
                          </a:rPr>
                        </m:ctrlPr>
                      </m:sSubPr>
                      <m:e>
                        <m:acc>
                          <m:accPr>
                            <m:chr m:val="̂"/>
                            <m:ctrlPr>
                              <a:rPr lang="zh-TW" altLang="zh-TW" sz="2400" i="1">
                                <a:latin typeface="Cambria Math"/>
                              </a:rPr>
                            </m:ctrlPr>
                          </m:accPr>
                          <m:e>
                            <m:r>
                              <m:rPr>
                                <m:sty m:val="p"/>
                              </m:rPr>
                              <a:rPr lang="en-US" altLang="zh-TW" sz="2400">
                                <a:latin typeface="Cambria Math"/>
                              </a:rPr>
                              <m:t>s</m:t>
                            </m:r>
                          </m:e>
                        </m:acc>
                      </m:e>
                      <m:sub>
                        <m:r>
                          <a:rPr lang="en-US" altLang="zh-TW" sz="2400" b="0" i="1" smtClean="0">
                            <a:latin typeface="Cambria Math"/>
                          </a:rPr>
                          <m:t>𝑑</m:t>
                        </m:r>
                      </m:sub>
                    </m:sSub>
                  </m:oMath>
                </a14:m>
                <a:r>
                  <a:rPr lang="en-US" altLang="zh-TW" sz="2400" dirty="0" smtClean="0"/>
                  <a:t> is the reference summary (labeled by human)</a:t>
                </a:r>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685800" y="1600201"/>
                <a:ext cx="7990656" cy="3733800"/>
              </a:xfrm>
              <a:blipFill rotWithShape="1">
                <a:blip r:embed="rId3"/>
                <a:stretch>
                  <a:fillRect l="-1374" t="-1634"/>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5" name="矩形 4"/>
              <p:cNvSpPr/>
              <p:nvPr/>
            </p:nvSpPr>
            <p:spPr>
              <a:xfrm>
                <a:off x="2195736" y="2267580"/>
                <a:ext cx="3960440"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altLang="zh-TW" sz="2400" smtClean="0">
                          <a:latin typeface="Cambria Math" panose="02040503050406030204" pitchFamily="18" charset="0"/>
                        </a:rPr>
                        <m:t>Δ</m:t>
                      </m:r>
                      <m:d>
                        <m:dPr>
                          <m:ctrlPr>
                            <a:rPr lang="zh-TW" altLang="zh-TW" sz="2400" i="1">
                              <a:latin typeface="Cambria Math"/>
                            </a:rPr>
                          </m:ctrlPr>
                        </m:dPr>
                        <m:e>
                          <m:sSub>
                            <m:sSubPr>
                              <m:ctrlPr>
                                <a:rPr lang="zh-TW" altLang="zh-TW" sz="2400" i="1">
                                  <a:latin typeface="Cambria Math"/>
                                </a:rPr>
                              </m:ctrlPr>
                            </m:sSubPr>
                            <m:e>
                              <m:r>
                                <m:rPr>
                                  <m:sty m:val="p"/>
                                </m:rPr>
                                <a:rPr lang="en-US" altLang="zh-TW" sz="2400">
                                  <a:latin typeface="Cambria Math" panose="02040503050406030204" pitchFamily="18" charset="0"/>
                                </a:rPr>
                                <m:t>s</m:t>
                              </m:r>
                            </m:e>
                            <m:sub>
                              <m:r>
                                <a:rPr lang="en-US" altLang="zh-TW" sz="2400" b="0" i="1" smtClean="0">
                                  <a:latin typeface="Cambria Math"/>
                                </a:rPr>
                                <m:t>𝑑</m:t>
                              </m:r>
                            </m:sub>
                          </m:sSub>
                          <m:r>
                            <a:rPr lang="en-US" altLang="zh-TW" sz="2400">
                              <a:latin typeface="Cambria Math" panose="02040503050406030204" pitchFamily="18" charset="0"/>
                            </a:rPr>
                            <m:t>,</m:t>
                          </m:r>
                          <m:r>
                            <a:rPr lang="en-US" altLang="zh-TW" sz="2400" i="1">
                              <a:latin typeface="Cambria Math" panose="02040503050406030204" pitchFamily="18" charset="0"/>
                            </a:rPr>
                            <m:t> </m:t>
                          </m:r>
                          <m:sSub>
                            <m:sSubPr>
                              <m:ctrlPr>
                                <a:rPr lang="zh-TW" altLang="zh-TW" sz="2400" i="1">
                                  <a:latin typeface="Cambria Math"/>
                                </a:rPr>
                              </m:ctrlPr>
                            </m:sSubPr>
                            <m:e>
                              <m:acc>
                                <m:accPr>
                                  <m:chr m:val="̂"/>
                                  <m:ctrlPr>
                                    <a:rPr lang="zh-TW" altLang="zh-TW" sz="2400" i="1">
                                      <a:latin typeface="Cambria Math"/>
                                    </a:rPr>
                                  </m:ctrlPr>
                                </m:accPr>
                                <m:e>
                                  <m:r>
                                    <m:rPr>
                                      <m:sty m:val="p"/>
                                    </m:rPr>
                                    <a:rPr lang="en-US" altLang="zh-TW" sz="2400">
                                      <a:latin typeface="Cambria Math" panose="02040503050406030204" pitchFamily="18" charset="0"/>
                                    </a:rPr>
                                    <m:t>s</m:t>
                                  </m:r>
                                </m:e>
                              </m:acc>
                            </m:e>
                            <m:sub>
                              <m:r>
                                <a:rPr lang="en-US" altLang="zh-TW" sz="2400" b="0" i="1" smtClean="0">
                                  <a:latin typeface="Cambria Math"/>
                                </a:rPr>
                                <m:t>𝑑</m:t>
                              </m:r>
                            </m:sub>
                          </m:sSub>
                        </m:e>
                      </m:d>
                      <m:r>
                        <a:rPr lang="en-US" altLang="zh-TW" sz="2400">
                          <a:latin typeface="Cambria Math" panose="02040503050406030204" pitchFamily="18" charset="0"/>
                        </a:rPr>
                        <m:t>=1</m:t>
                      </m:r>
                      <m:r>
                        <a:rPr lang="en-US" altLang="zh-TW" sz="2400" i="1">
                          <a:latin typeface="Cambria Math" panose="02040503050406030204" pitchFamily="18" charset="0"/>
                        </a:rPr>
                        <m:t>−</m:t>
                      </m:r>
                      <m:r>
                        <m:rPr>
                          <m:sty m:val="p"/>
                        </m:rPr>
                        <a:rPr lang="en-US" altLang="zh-TW" sz="2400">
                          <a:latin typeface="Cambria Math" panose="02040503050406030204" pitchFamily="18" charset="0"/>
                        </a:rPr>
                        <m:t>ROUGE</m:t>
                      </m:r>
                      <m:r>
                        <a:rPr lang="en-US" altLang="zh-TW" sz="2400">
                          <a:latin typeface="Cambria Math" panose="02040503050406030204" pitchFamily="18" charset="0"/>
                        </a:rPr>
                        <m:t>(</m:t>
                      </m:r>
                      <m:sSub>
                        <m:sSubPr>
                          <m:ctrlPr>
                            <a:rPr lang="zh-TW" altLang="zh-TW" sz="2400" i="1">
                              <a:latin typeface="Cambria Math"/>
                            </a:rPr>
                          </m:ctrlPr>
                        </m:sSubPr>
                        <m:e>
                          <m:r>
                            <m:rPr>
                              <m:sty m:val="p"/>
                            </m:rPr>
                            <a:rPr lang="en-US" altLang="zh-TW" sz="2400">
                              <a:latin typeface="Cambria Math" panose="02040503050406030204" pitchFamily="18" charset="0"/>
                            </a:rPr>
                            <m:t>s</m:t>
                          </m:r>
                        </m:e>
                        <m:sub>
                          <m:r>
                            <a:rPr lang="en-US" altLang="zh-TW" sz="2400" b="0" i="1" smtClean="0">
                              <a:latin typeface="Cambria Math"/>
                            </a:rPr>
                            <m:t>𝑑</m:t>
                          </m:r>
                        </m:sub>
                      </m:sSub>
                      <m:r>
                        <a:rPr lang="en-US" altLang="zh-TW" sz="2400">
                          <a:latin typeface="Cambria Math" panose="02040503050406030204" pitchFamily="18" charset="0"/>
                        </a:rPr>
                        <m:t>)</m:t>
                      </m:r>
                    </m:oMath>
                  </m:oMathPara>
                </a14:m>
                <a:endParaRPr lang="zh-TW" altLang="en-US" sz="2400" dirty="0"/>
              </a:p>
            </p:txBody>
          </p:sp>
        </mc:Choice>
        <mc:Fallback xmlns="">
          <p:sp>
            <p:nvSpPr>
              <p:cNvPr id="5" name="矩形 4"/>
              <p:cNvSpPr>
                <a:spLocks noRot="1" noChangeAspect="1" noMove="1" noResize="1" noEditPoints="1" noAdjustHandles="1" noChangeArrowheads="1" noChangeShapeType="1" noTextEdit="1"/>
              </p:cNvSpPr>
              <p:nvPr/>
            </p:nvSpPr>
            <p:spPr>
              <a:xfrm>
                <a:off x="2195736" y="2267580"/>
                <a:ext cx="3960440" cy="461665"/>
              </a:xfrm>
              <a:prstGeom prst="rect">
                <a:avLst/>
              </a:prstGeom>
              <a:blipFill rotWithShape="1">
                <a:blip r:embed="rId4"/>
                <a:stretch>
                  <a:fillRect t="-2632" b="-18421"/>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42842685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a:t>
            </a:r>
            <a:r>
              <a:rPr lang="en-US" altLang="zh-TW" cap="none" dirty="0" smtClean="0"/>
              <a:t>esting Process</a:t>
            </a:r>
            <a:endParaRPr lang="zh-TW" altLang="en-US" dirty="0"/>
          </a:p>
        </p:txBody>
      </p:sp>
      <p:grpSp>
        <p:nvGrpSpPr>
          <p:cNvPr id="4" name="群組 3"/>
          <p:cNvGrpSpPr/>
          <p:nvPr/>
        </p:nvGrpSpPr>
        <p:grpSpPr>
          <a:xfrm>
            <a:off x="3813503" y="3356992"/>
            <a:ext cx="497192" cy="1215671"/>
            <a:chOff x="6588224" y="1684174"/>
            <a:chExt cx="1008112" cy="2464906"/>
          </a:xfrm>
        </p:grpSpPr>
        <p:sp>
          <p:nvSpPr>
            <p:cNvPr id="5" name="矩形 4"/>
            <p:cNvSpPr/>
            <p:nvPr/>
          </p:nvSpPr>
          <p:spPr>
            <a:xfrm>
              <a:off x="6948264" y="3609932"/>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6588224" y="3609932"/>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橢圓 6"/>
            <p:cNvSpPr/>
            <p:nvPr/>
          </p:nvSpPr>
          <p:spPr>
            <a:xfrm>
              <a:off x="6948264" y="373549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8" name="矩形 7"/>
            <p:cNvSpPr/>
            <p:nvPr/>
          </p:nvSpPr>
          <p:spPr>
            <a:xfrm>
              <a:off x="7308304" y="3609932"/>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6588224" y="2313788"/>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6948264" y="2313788"/>
              <a:ext cx="64807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橢圓 10"/>
            <p:cNvSpPr/>
            <p:nvPr/>
          </p:nvSpPr>
          <p:spPr>
            <a:xfrm>
              <a:off x="6588224" y="1809732"/>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2" name="橢圓 11"/>
            <p:cNvSpPr/>
            <p:nvPr/>
          </p:nvSpPr>
          <p:spPr>
            <a:xfrm>
              <a:off x="6948264" y="180973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3" name="橢圓 12"/>
            <p:cNvSpPr/>
            <p:nvPr/>
          </p:nvSpPr>
          <p:spPr>
            <a:xfrm>
              <a:off x="7308304" y="1809732"/>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4" name="矩形 13"/>
            <p:cNvSpPr/>
            <p:nvPr/>
          </p:nvSpPr>
          <p:spPr>
            <a:xfrm>
              <a:off x="6588224" y="1684174"/>
              <a:ext cx="100811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橢圓 14"/>
            <p:cNvSpPr/>
            <p:nvPr/>
          </p:nvSpPr>
          <p:spPr>
            <a:xfrm>
              <a:off x="6588224" y="2439346"/>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6" name="橢圓 15"/>
            <p:cNvSpPr/>
            <p:nvPr/>
          </p:nvSpPr>
          <p:spPr>
            <a:xfrm>
              <a:off x="6948264" y="243934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7" name="橢圓 16"/>
            <p:cNvSpPr/>
            <p:nvPr/>
          </p:nvSpPr>
          <p:spPr>
            <a:xfrm>
              <a:off x="7308304" y="2439346"/>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8" name="橢圓 17"/>
            <p:cNvSpPr/>
            <p:nvPr/>
          </p:nvSpPr>
          <p:spPr>
            <a:xfrm>
              <a:off x="6588224" y="308741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9" name="橢圓 18"/>
            <p:cNvSpPr/>
            <p:nvPr/>
          </p:nvSpPr>
          <p:spPr>
            <a:xfrm>
              <a:off x="6948264" y="3087418"/>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20" name="橢圓 19"/>
            <p:cNvSpPr/>
            <p:nvPr/>
          </p:nvSpPr>
          <p:spPr>
            <a:xfrm>
              <a:off x="7308304" y="308741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21" name="矩形 20"/>
            <p:cNvSpPr/>
            <p:nvPr/>
          </p:nvSpPr>
          <p:spPr>
            <a:xfrm>
              <a:off x="6588224" y="2961860"/>
              <a:ext cx="64807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矩形 21"/>
            <p:cNvSpPr/>
            <p:nvPr/>
          </p:nvSpPr>
          <p:spPr>
            <a:xfrm>
              <a:off x="7308304" y="2961860"/>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橢圓 22"/>
            <p:cNvSpPr/>
            <p:nvPr/>
          </p:nvSpPr>
          <p:spPr>
            <a:xfrm>
              <a:off x="6588224" y="3735490"/>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24" name="橢圓 23"/>
            <p:cNvSpPr/>
            <p:nvPr/>
          </p:nvSpPr>
          <p:spPr>
            <a:xfrm>
              <a:off x="7308304" y="3735490"/>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grpSp>
      <p:sp>
        <p:nvSpPr>
          <p:cNvPr id="25" name="矩形 24"/>
          <p:cNvSpPr/>
          <p:nvPr/>
        </p:nvSpPr>
        <p:spPr>
          <a:xfrm>
            <a:off x="4903222" y="1772816"/>
            <a:ext cx="1321275" cy="331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b="1" dirty="0" smtClean="0"/>
              <a:t>Objective function</a:t>
            </a:r>
            <a:endParaRPr lang="zh-TW" altLang="en-US" b="1" dirty="0"/>
          </a:p>
        </p:txBody>
      </p:sp>
      <p:grpSp>
        <p:nvGrpSpPr>
          <p:cNvPr id="26" name="群組 25"/>
          <p:cNvGrpSpPr/>
          <p:nvPr/>
        </p:nvGrpSpPr>
        <p:grpSpPr>
          <a:xfrm>
            <a:off x="2338881" y="3861048"/>
            <a:ext cx="1008112" cy="288032"/>
            <a:chOff x="1331640" y="3933056"/>
            <a:chExt cx="1008112" cy="288032"/>
          </a:xfrm>
        </p:grpSpPr>
        <p:sp>
          <p:nvSpPr>
            <p:cNvPr id="27" name="橢圓 26"/>
            <p:cNvSpPr/>
            <p:nvPr/>
          </p:nvSpPr>
          <p:spPr>
            <a:xfrm>
              <a:off x="1331640" y="3933056"/>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28" name="橢圓 27"/>
            <p:cNvSpPr/>
            <p:nvPr/>
          </p:nvSpPr>
          <p:spPr>
            <a:xfrm>
              <a:off x="1691680" y="393305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29" name="橢圓 28"/>
            <p:cNvSpPr/>
            <p:nvPr/>
          </p:nvSpPr>
          <p:spPr>
            <a:xfrm>
              <a:off x="2051720" y="3933056"/>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grpSp>
      <p:grpSp>
        <p:nvGrpSpPr>
          <p:cNvPr id="30" name="群組 29"/>
          <p:cNvGrpSpPr/>
          <p:nvPr/>
        </p:nvGrpSpPr>
        <p:grpSpPr>
          <a:xfrm>
            <a:off x="2338881" y="4509120"/>
            <a:ext cx="1008112" cy="288032"/>
            <a:chOff x="1331640" y="4581128"/>
            <a:chExt cx="1008112" cy="288032"/>
          </a:xfrm>
        </p:grpSpPr>
        <p:sp>
          <p:nvSpPr>
            <p:cNvPr id="31" name="橢圓 30"/>
            <p:cNvSpPr/>
            <p:nvPr/>
          </p:nvSpPr>
          <p:spPr>
            <a:xfrm>
              <a:off x="1331640" y="458112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solidFill>
                  <a:schemeClr val="accent3">
                    <a:lumMod val="40000"/>
                    <a:lumOff val="60000"/>
                  </a:schemeClr>
                </a:solidFill>
              </a:endParaRPr>
            </a:p>
          </p:txBody>
        </p:sp>
        <p:sp>
          <p:nvSpPr>
            <p:cNvPr id="32" name="橢圓 31"/>
            <p:cNvSpPr/>
            <p:nvPr/>
          </p:nvSpPr>
          <p:spPr>
            <a:xfrm>
              <a:off x="1691680" y="458112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33" name="橢圓 32"/>
            <p:cNvSpPr/>
            <p:nvPr/>
          </p:nvSpPr>
          <p:spPr>
            <a:xfrm>
              <a:off x="2051720" y="458112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grpSp>
      <p:grpSp>
        <p:nvGrpSpPr>
          <p:cNvPr id="34" name="群組 33"/>
          <p:cNvGrpSpPr/>
          <p:nvPr/>
        </p:nvGrpSpPr>
        <p:grpSpPr>
          <a:xfrm>
            <a:off x="2338881" y="1916832"/>
            <a:ext cx="1008112" cy="288032"/>
            <a:chOff x="1331640" y="1988840"/>
            <a:chExt cx="1008112" cy="288032"/>
          </a:xfrm>
        </p:grpSpPr>
        <p:sp>
          <p:nvSpPr>
            <p:cNvPr id="35" name="橢圓 34"/>
            <p:cNvSpPr/>
            <p:nvPr/>
          </p:nvSpPr>
          <p:spPr>
            <a:xfrm>
              <a:off x="1331640" y="198884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36" name="橢圓 35"/>
            <p:cNvSpPr/>
            <p:nvPr/>
          </p:nvSpPr>
          <p:spPr>
            <a:xfrm>
              <a:off x="1691680" y="198884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37" name="橢圓 36"/>
            <p:cNvSpPr/>
            <p:nvPr/>
          </p:nvSpPr>
          <p:spPr>
            <a:xfrm>
              <a:off x="2051720" y="198884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grpSp>
        <p:nvGrpSpPr>
          <p:cNvPr id="38" name="群組 37"/>
          <p:cNvGrpSpPr/>
          <p:nvPr/>
        </p:nvGrpSpPr>
        <p:grpSpPr>
          <a:xfrm>
            <a:off x="2338881" y="2564904"/>
            <a:ext cx="1008112" cy="288032"/>
            <a:chOff x="1331640" y="2636912"/>
            <a:chExt cx="1008112" cy="288032"/>
          </a:xfrm>
        </p:grpSpPr>
        <p:sp>
          <p:nvSpPr>
            <p:cNvPr id="39" name="橢圓 38"/>
            <p:cNvSpPr/>
            <p:nvPr/>
          </p:nvSpPr>
          <p:spPr>
            <a:xfrm>
              <a:off x="1331640" y="263691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40" name="橢圓 39"/>
            <p:cNvSpPr/>
            <p:nvPr/>
          </p:nvSpPr>
          <p:spPr>
            <a:xfrm>
              <a:off x="1691680" y="2636912"/>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41" name="橢圓 40"/>
            <p:cNvSpPr/>
            <p:nvPr/>
          </p:nvSpPr>
          <p:spPr>
            <a:xfrm>
              <a:off x="2051720" y="263691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sp>
        <p:nvSpPr>
          <p:cNvPr id="42" name="文字方塊 41"/>
          <p:cNvSpPr txBox="1"/>
          <p:nvPr/>
        </p:nvSpPr>
        <p:spPr>
          <a:xfrm>
            <a:off x="2626913" y="3212976"/>
            <a:ext cx="415498" cy="369332"/>
          </a:xfrm>
          <a:prstGeom prst="rect">
            <a:avLst/>
          </a:prstGeom>
          <a:noFill/>
        </p:spPr>
        <p:txBody>
          <a:bodyPr wrap="none" rtlCol="0">
            <a:spAutoFit/>
          </a:bodyPr>
          <a:lstStyle/>
          <a:p>
            <a:r>
              <a:rPr lang="en-US" altLang="zh-TW" dirty="0" smtClean="0"/>
              <a:t>…</a:t>
            </a:r>
            <a:endParaRPr lang="zh-TW" altLang="en-US" dirty="0"/>
          </a:p>
        </p:txBody>
      </p:sp>
      <p:grpSp>
        <p:nvGrpSpPr>
          <p:cNvPr id="43" name="群組 42"/>
          <p:cNvGrpSpPr/>
          <p:nvPr/>
        </p:nvGrpSpPr>
        <p:grpSpPr>
          <a:xfrm>
            <a:off x="3830195" y="2110125"/>
            <a:ext cx="480500" cy="1174859"/>
            <a:chOff x="7020272" y="1844824"/>
            <a:chExt cx="1008112" cy="2464906"/>
          </a:xfrm>
        </p:grpSpPr>
        <p:sp>
          <p:nvSpPr>
            <p:cNvPr id="44" name="矩形 43"/>
            <p:cNvSpPr/>
            <p:nvPr/>
          </p:nvSpPr>
          <p:spPr>
            <a:xfrm>
              <a:off x="7020272" y="3770582"/>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5" name="矩形 44"/>
            <p:cNvSpPr/>
            <p:nvPr/>
          </p:nvSpPr>
          <p:spPr>
            <a:xfrm>
              <a:off x="7740352" y="3770582"/>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6" name="矩形 45"/>
            <p:cNvSpPr/>
            <p:nvPr/>
          </p:nvSpPr>
          <p:spPr>
            <a:xfrm>
              <a:off x="7380312" y="3770582"/>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7" name="矩形 46"/>
            <p:cNvSpPr/>
            <p:nvPr/>
          </p:nvSpPr>
          <p:spPr>
            <a:xfrm>
              <a:off x="7020272" y="1844824"/>
              <a:ext cx="100811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8" name="矩形 47"/>
            <p:cNvSpPr/>
            <p:nvPr/>
          </p:nvSpPr>
          <p:spPr>
            <a:xfrm>
              <a:off x="7020272" y="2474438"/>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 name="矩形 48"/>
            <p:cNvSpPr/>
            <p:nvPr/>
          </p:nvSpPr>
          <p:spPr>
            <a:xfrm>
              <a:off x="7380312" y="2474438"/>
              <a:ext cx="64807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 name="橢圓 49"/>
            <p:cNvSpPr/>
            <p:nvPr/>
          </p:nvSpPr>
          <p:spPr>
            <a:xfrm>
              <a:off x="7740352" y="259999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51" name="橢圓 50"/>
            <p:cNvSpPr/>
            <p:nvPr/>
          </p:nvSpPr>
          <p:spPr>
            <a:xfrm>
              <a:off x="7020272" y="197038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52" name="橢圓 51"/>
            <p:cNvSpPr/>
            <p:nvPr/>
          </p:nvSpPr>
          <p:spPr>
            <a:xfrm>
              <a:off x="7380312" y="1970382"/>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53" name="橢圓 52"/>
            <p:cNvSpPr/>
            <p:nvPr/>
          </p:nvSpPr>
          <p:spPr>
            <a:xfrm>
              <a:off x="7740352" y="197038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54" name="橢圓 53"/>
            <p:cNvSpPr/>
            <p:nvPr/>
          </p:nvSpPr>
          <p:spPr>
            <a:xfrm>
              <a:off x="7020272" y="259999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55" name="橢圓 54"/>
            <p:cNvSpPr/>
            <p:nvPr/>
          </p:nvSpPr>
          <p:spPr>
            <a:xfrm>
              <a:off x="7380312" y="2599996"/>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56" name="橢圓 55"/>
            <p:cNvSpPr/>
            <p:nvPr/>
          </p:nvSpPr>
          <p:spPr>
            <a:xfrm>
              <a:off x="7020272" y="3248068"/>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57" name="橢圓 56"/>
            <p:cNvSpPr/>
            <p:nvPr/>
          </p:nvSpPr>
          <p:spPr>
            <a:xfrm>
              <a:off x="7380312" y="3248068"/>
              <a:ext cx="288033" cy="288033"/>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58" name="橢圓 57"/>
            <p:cNvSpPr/>
            <p:nvPr/>
          </p:nvSpPr>
          <p:spPr>
            <a:xfrm>
              <a:off x="7740352" y="3248068"/>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59" name="矩形 58"/>
            <p:cNvSpPr/>
            <p:nvPr/>
          </p:nvSpPr>
          <p:spPr>
            <a:xfrm>
              <a:off x="7020272" y="3122510"/>
              <a:ext cx="64807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0" name="矩形 59"/>
            <p:cNvSpPr/>
            <p:nvPr/>
          </p:nvSpPr>
          <p:spPr>
            <a:xfrm>
              <a:off x="7740352" y="3122510"/>
              <a:ext cx="288032" cy="53914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1" name="橢圓 60"/>
            <p:cNvSpPr/>
            <p:nvPr/>
          </p:nvSpPr>
          <p:spPr>
            <a:xfrm>
              <a:off x="7020272" y="389614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62" name="橢圓 61"/>
            <p:cNvSpPr/>
            <p:nvPr/>
          </p:nvSpPr>
          <p:spPr>
            <a:xfrm>
              <a:off x="7380312" y="3896140"/>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63" name="橢圓 62"/>
            <p:cNvSpPr/>
            <p:nvPr/>
          </p:nvSpPr>
          <p:spPr>
            <a:xfrm>
              <a:off x="7740352" y="389614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cxnSp>
        <p:nvCxnSpPr>
          <p:cNvPr id="64" name="直線接點 63"/>
          <p:cNvCxnSpPr/>
          <p:nvPr/>
        </p:nvCxnSpPr>
        <p:spPr>
          <a:xfrm flipV="1">
            <a:off x="3486980" y="2238613"/>
            <a:ext cx="343215" cy="480501"/>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65" name="直線接點 64"/>
          <p:cNvCxnSpPr>
            <a:endCxn id="48" idx="1"/>
          </p:cNvCxnSpPr>
          <p:nvPr/>
        </p:nvCxnSpPr>
        <p:spPr>
          <a:xfrm flipV="1">
            <a:off x="3486980" y="2538709"/>
            <a:ext cx="343215" cy="170211"/>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66" name="直線接點 65"/>
          <p:cNvCxnSpPr>
            <a:endCxn id="59" idx="1"/>
          </p:cNvCxnSpPr>
          <p:nvPr/>
        </p:nvCxnSpPr>
        <p:spPr>
          <a:xfrm>
            <a:off x="3486980" y="2719114"/>
            <a:ext cx="343215" cy="128488"/>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67" name="直線接點 66"/>
          <p:cNvCxnSpPr>
            <a:endCxn id="44" idx="1"/>
          </p:cNvCxnSpPr>
          <p:nvPr/>
        </p:nvCxnSpPr>
        <p:spPr>
          <a:xfrm>
            <a:off x="3493879" y="2719114"/>
            <a:ext cx="336316" cy="437382"/>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68" name="文字方塊 67"/>
          <p:cNvSpPr txBox="1"/>
          <p:nvPr/>
        </p:nvSpPr>
        <p:spPr>
          <a:xfrm>
            <a:off x="3864783" y="1700808"/>
            <a:ext cx="415498" cy="369332"/>
          </a:xfrm>
          <a:prstGeom prst="rect">
            <a:avLst/>
          </a:prstGeom>
          <a:noFill/>
        </p:spPr>
        <p:txBody>
          <a:bodyPr wrap="none" rtlCol="0">
            <a:spAutoFit/>
          </a:bodyPr>
          <a:lstStyle/>
          <a:p>
            <a:r>
              <a:rPr lang="en-US" altLang="zh-TW" dirty="0" smtClean="0"/>
              <a:t>…</a:t>
            </a:r>
            <a:endParaRPr lang="zh-TW" altLang="en-US" dirty="0"/>
          </a:p>
        </p:txBody>
      </p:sp>
      <p:sp>
        <p:nvSpPr>
          <p:cNvPr id="69" name="文字方塊 68"/>
          <p:cNvSpPr txBox="1"/>
          <p:nvPr/>
        </p:nvSpPr>
        <p:spPr>
          <a:xfrm>
            <a:off x="3864783" y="4643844"/>
            <a:ext cx="415498" cy="369332"/>
          </a:xfrm>
          <a:prstGeom prst="rect">
            <a:avLst/>
          </a:prstGeom>
          <a:noFill/>
        </p:spPr>
        <p:txBody>
          <a:bodyPr wrap="none" rtlCol="0">
            <a:spAutoFit/>
          </a:bodyPr>
          <a:lstStyle/>
          <a:p>
            <a:r>
              <a:rPr lang="en-US" altLang="zh-TW" dirty="0" smtClean="0"/>
              <a:t>…</a:t>
            </a:r>
            <a:endParaRPr lang="zh-TW" altLang="en-US" dirty="0"/>
          </a:p>
        </p:txBody>
      </p:sp>
      <p:cxnSp>
        <p:nvCxnSpPr>
          <p:cNvPr id="70" name="直線接點 69"/>
          <p:cNvCxnSpPr/>
          <p:nvPr/>
        </p:nvCxnSpPr>
        <p:spPr>
          <a:xfrm>
            <a:off x="3493879" y="3987136"/>
            <a:ext cx="319624" cy="132953"/>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71" name="直線接點 70"/>
          <p:cNvCxnSpPr>
            <a:endCxn id="6" idx="1"/>
          </p:cNvCxnSpPr>
          <p:nvPr/>
        </p:nvCxnSpPr>
        <p:spPr>
          <a:xfrm>
            <a:off x="3493879" y="3987136"/>
            <a:ext cx="319624" cy="452576"/>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72" name="直線接點 71"/>
          <p:cNvCxnSpPr/>
          <p:nvPr/>
        </p:nvCxnSpPr>
        <p:spPr>
          <a:xfrm flipV="1">
            <a:off x="3493879" y="3774953"/>
            <a:ext cx="319624" cy="230111"/>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73" name="直線接點 72"/>
          <p:cNvCxnSpPr>
            <a:endCxn id="14" idx="1"/>
          </p:cNvCxnSpPr>
          <p:nvPr/>
        </p:nvCxnSpPr>
        <p:spPr>
          <a:xfrm flipV="1">
            <a:off x="3486980" y="3489944"/>
            <a:ext cx="326523" cy="515120"/>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grpSp>
        <p:nvGrpSpPr>
          <p:cNvPr id="74" name="群組 73"/>
          <p:cNvGrpSpPr/>
          <p:nvPr/>
        </p:nvGrpSpPr>
        <p:grpSpPr>
          <a:xfrm>
            <a:off x="4310693" y="1916832"/>
            <a:ext cx="592529" cy="2880320"/>
            <a:chOff x="3162254" y="2492896"/>
            <a:chExt cx="1125867" cy="2880320"/>
          </a:xfrm>
        </p:grpSpPr>
        <p:cxnSp>
          <p:nvCxnSpPr>
            <p:cNvPr id="75" name="直線單箭頭接點 74"/>
            <p:cNvCxnSpPr/>
            <p:nvPr/>
          </p:nvCxnSpPr>
          <p:spPr>
            <a:xfrm>
              <a:off x="3166407" y="2817143"/>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6" name="直線單箭頭接點 75"/>
            <p:cNvCxnSpPr/>
            <p:nvPr/>
          </p:nvCxnSpPr>
          <p:spPr>
            <a:xfrm>
              <a:off x="3162254" y="3140968"/>
              <a:ext cx="1121714" cy="0"/>
            </a:xfrm>
            <a:prstGeom prst="straightConnector1">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77" name="直線單箭頭接點 76"/>
            <p:cNvCxnSpPr/>
            <p:nvPr/>
          </p:nvCxnSpPr>
          <p:spPr>
            <a:xfrm>
              <a:off x="3162254" y="3429000"/>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8" name="直線單箭頭接點 77"/>
            <p:cNvCxnSpPr/>
            <p:nvPr/>
          </p:nvCxnSpPr>
          <p:spPr>
            <a:xfrm>
              <a:off x="3162254" y="3717032"/>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9" name="直線單箭頭接點 78"/>
            <p:cNvCxnSpPr/>
            <p:nvPr/>
          </p:nvCxnSpPr>
          <p:spPr>
            <a:xfrm>
              <a:off x="3162254" y="4077072"/>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0" name="直線單箭頭接點 79"/>
            <p:cNvCxnSpPr/>
            <p:nvPr/>
          </p:nvCxnSpPr>
          <p:spPr>
            <a:xfrm>
              <a:off x="3162254" y="4365104"/>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單箭頭接點 80"/>
            <p:cNvCxnSpPr/>
            <p:nvPr/>
          </p:nvCxnSpPr>
          <p:spPr>
            <a:xfrm>
              <a:off x="3162254" y="4725144"/>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2" name="直線單箭頭接點 81"/>
            <p:cNvCxnSpPr/>
            <p:nvPr/>
          </p:nvCxnSpPr>
          <p:spPr>
            <a:xfrm>
              <a:off x="3162254" y="5013176"/>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3" name="直線單箭頭接點 82"/>
            <p:cNvCxnSpPr/>
            <p:nvPr/>
          </p:nvCxnSpPr>
          <p:spPr>
            <a:xfrm>
              <a:off x="3162254" y="2492896"/>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4" name="直線單箭頭接點 83"/>
            <p:cNvCxnSpPr/>
            <p:nvPr/>
          </p:nvCxnSpPr>
          <p:spPr>
            <a:xfrm>
              <a:off x="3162254" y="5373216"/>
              <a:ext cx="1121714"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85" name="直線接點 84"/>
          <p:cNvCxnSpPr>
            <a:endCxn id="68" idx="1"/>
          </p:cNvCxnSpPr>
          <p:nvPr/>
        </p:nvCxnSpPr>
        <p:spPr>
          <a:xfrm flipV="1">
            <a:off x="3486980" y="1885474"/>
            <a:ext cx="377803" cy="175374"/>
          </a:xfrm>
          <a:prstGeom prst="line">
            <a:avLst/>
          </a:prstGeom>
          <a:ln>
            <a:solidFill>
              <a:schemeClr val="accent1">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86" name="直線接點 85"/>
          <p:cNvCxnSpPr>
            <a:endCxn id="69" idx="1"/>
          </p:cNvCxnSpPr>
          <p:nvPr/>
        </p:nvCxnSpPr>
        <p:spPr>
          <a:xfrm>
            <a:off x="3488193" y="4653136"/>
            <a:ext cx="376590" cy="175374"/>
          </a:xfrm>
          <a:prstGeom prst="line">
            <a:avLst/>
          </a:prstGeom>
          <a:ln>
            <a:solidFill>
              <a:schemeClr val="accent1">
                <a:lumMod val="20000"/>
                <a:lumOff val="80000"/>
              </a:schemeClr>
            </a:solidFill>
            <a:prstDash val="lgDash"/>
          </a:ln>
        </p:spPr>
        <p:style>
          <a:lnRef idx="1">
            <a:schemeClr val="accent1"/>
          </a:lnRef>
          <a:fillRef idx="0">
            <a:schemeClr val="accent1"/>
          </a:fillRef>
          <a:effectRef idx="0">
            <a:schemeClr val="accent1"/>
          </a:effectRef>
          <a:fontRef idx="minor">
            <a:schemeClr val="tx1"/>
          </a:fontRef>
        </p:style>
      </p:cxnSp>
      <p:grpSp>
        <p:nvGrpSpPr>
          <p:cNvPr id="87" name="群組 86"/>
          <p:cNvGrpSpPr/>
          <p:nvPr/>
        </p:nvGrpSpPr>
        <p:grpSpPr>
          <a:xfrm>
            <a:off x="6224498" y="1948190"/>
            <a:ext cx="792479" cy="2880320"/>
            <a:chOff x="5220072" y="2492896"/>
            <a:chExt cx="905690" cy="2880320"/>
          </a:xfrm>
        </p:grpSpPr>
        <p:cxnSp>
          <p:nvCxnSpPr>
            <p:cNvPr id="88" name="直線單箭頭接點 87"/>
            <p:cNvCxnSpPr/>
            <p:nvPr/>
          </p:nvCxnSpPr>
          <p:spPr>
            <a:xfrm>
              <a:off x="5220072" y="2814677"/>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9" name="直線單箭頭接點 88"/>
            <p:cNvCxnSpPr/>
            <p:nvPr/>
          </p:nvCxnSpPr>
          <p:spPr>
            <a:xfrm>
              <a:off x="5220072" y="3140969"/>
              <a:ext cx="905241" cy="0"/>
            </a:xfrm>
            <a:prstGeom prst="straightConnector1">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90" name="直線單箭頭接點 89"/>
            <p:cNvCxnSpPr/>
            <p:nvPr/>
          </p:nvCxnSpPr>
          <p:spPr>
            <a:xfrm>
              <a:off x="5220072" y="3429000"/>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1" name="直線單箭頭接點 90"/>
            <p:cNvCxnSpPr/>
            <p:nvPr/>
          </p:nvCxnSpPr>
          <p:spPr>
            <a:xfrm>
              <a:off x="5220072" y="3717032"/>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2" name="直線單箭頭接點 91"/>
            <p:cNvCxnSpPr/>
            <p:nvPr/>
          </p:nvCxnSpPr>
          <p:spPr>
            <a:xfrm>
              <a:off x="5220072" y="4077072"/>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3" name="直線單箭頭接點 92"/>
            <p:cNvCxnSpPr/>
            <p:nvPr/>
          </p:nvCxnSpPr>
          <p:spPr>
            <a:xfrm>
              <a:off x="5220072" y="4365104"/>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4" name="直線單箭頭接點 93"/>
            <p:cNvCxnSpPr/>
            <p:nvPr/>
          </p:nvCxnSpPr>
          <p:spPr>
            <a:xfrm>
              <a:off x="5220072" y="4725144"/>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5" name="直線單箭頭接點 94"/>
            <p:cNvCxnSpPr/>
            <p:nvPr/>
          </p:nvCxnSpPr>
          <p:spPr>
            <a:xfrm>
              <a:off x="5220072" y="5013176"/>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6" name="直線單箭頭接點 95"/>
            <p:cNvCxnSpPr/>
            <p:nvPr/>
          </p:nvCxnSpPr>
          <p:spPr>
            <a:xfrm>
              <a:off x="5220072" y="2492896"/>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7" name="直線單箭頭接點 96"/>
            <p:cNvCxnSpPr/>
            <p:nvPr/>
          </p:nvCxnSpPr>
          <p:spPr>
            <a:xfrm>
              <a:off x="5220072" y="5373216"/>
              <a:ext cx="905690" cy="0"/>
            </a:xfrm>
            <a:prstGeom prst="straightConnector1">
              <a:avLst/>
            </a:prstGeom>
            <a:ln w="190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98" name="文字方塊 97"/>
          <p:cNvSpPr txBox="1"/>
          <p:nvPr/>
        </p:nvSpPr>
        <p:spPr>
          <a:xfrm>
            <a:off x="7019401" y="2370366"/>
            <a:ext cx="425116" cy="338554"/>
          </a:xfrm>
          <a:prstGeom prst="rect">
            <a:avLst/>
          </a:prstGeom>
          <a:noFill/>
        </p:spPr>
        <p:txBody>
          <a:bodyPr wrap="none" rtlCol="0">
            <a:spAutoFit/>
          </a:bodyPr>
          <a:lstStyle/>
          <a:p>
            <a:r>
              <a:rPr lang="en-US" altLang="zh-TW" sz="1600" b="1" dirty="0">
                <a:solidFill>
                  <a:schemeClr val="accent3">
                    <a:lumMod val="40000"/>
                    <a:lumOff val="60000"/>
                  </a:schemeClr>
                </a:solidFill>
              </a:rPr>
              <a:t>0.9</a:t>
            </a:r>
            <a:endParaRPr lang="zh-TW" altLang="en-US" sz="1600" b="1" dirty="0">
              <a:solidFill>
                <a:schemeClr val="accent3">
                  <a:lumMod val="40000"/>
                  <a:lumOff val="60000"/>
                </a:schemeClr>
              </a:solidFill>
            </a:endParaRPr>
          </a:p>
        </p:txBody>
      </p:sp>
      <p:sp>
        <p:nvSpPr>
          <p:cNvPr id="99" name="文字方塊 98"/>
          <p:cNvSpPr txBox="1"/>
          <p:nvPr/>
        </p:nvSpPr>
        <p:spPr>
          <a:xfrm>
            <a:off x="7016585" y="2636912"/>
            <a:ext cx="425116" cy="338554"/>
          </a:xfrm>
          <a:prstGeom prst="rect">
            <a:avLst/>
          </a:prstGeom>
          <a:noFill/>
        </p:spPr>
        <p:txBody>
          <a:bodyPr wrap="none" rtlCol="0">
            <a:spAutoFit/>
          </a:bodyPr>
          <a:lstStyle/>
          <a:p>
            <a:r>
              <a:rPr lang="en-US" altLang="zh-TW" sz="1600" dirty="0" smtClean="0"/>
              <a:t>0.4</a:t>
            </a:r>
            <a:endParaRPr lang="zh-TW" altLang="en-US" sz="1600" dirty="0"/>
          </a:p>
        </p:txBody>
      </p:sp>
      <p:sp>
        <p:nvSpPr>
          <p:cNvPr id="100" name="文字方塊 99"/>
          <p:cNvSpPr txBox="1"/>
          <p:nvPr/>
        </p:nvSpPr>
        <p:spPr>
          <a:xfrm>
            <a:off x="7016585" y="2051556"/>
            <a:ext cx="425116" cy="338554"/>
          </a:xfrm>
          <a:prstGeom prst="rect">
            <a:avLst/>
          </a:prstGeom>
          <a:noFill/>
        </p:spPr>
        <p:txBody>
          <a:bodyPr wrap="none" rtlCol="0">
            <a:spAutoFit/>
          </a:bodyPr>
          <a:lstStyle/>
          <a:p>
            <a:r>
              <a:rPr lang="en-US" altLang="zh-TW" sz="1600" dirty="0" smtClean="0"/>
              <a:t>0.1</a:t>
            </a:r>
            <a:endParaRPr lang="zh-TW" altLang="en-US" dirty="0"/>
          </a:p>
        </p:txBody>
      </p:sp>
      <p:sp>
        <p:nvSpPr>
          <p:cNvPr id="101" name="文字方塊 100"/>
          <p:cNvSpPr txBox="1"/>
          <p:nvPr/>
        </p:nvSpPr>
        <p:spPr>
          <a:xfrm>
            <a:off x="6947393" y="2946430"/>
            <a:ext cx="489236" cy="338554"/>
          </a:xfrm>
          <a:prstGeom prst="rect">
            <a:avLst/>
          </a:prstGeom>
          <a:noFill/>
        </p:spPr>
        <p:txBody>
          <a:bodyPr wrap="none" rtlCol="0">
            <a:spAutoFit/>
          </a:bodyPr>
          <a:lstStyle/>
          <a:p>
            <a:r>
              <a:rPr lang="en-US" altLang="zh-TW" sz="1600" dirty="0" smtClean="0"/>
              <a:t>-0.2</a:t>
            </a:r>
            <a:endParaRPr lang="zh-TW" altLang="en-US" sz="1600" dirty="0"/>
          </a:p>
        </p:txBody>
      </p:sp>
      <p:sp>
        <p:nvSpPr>
          <p:cNvPr id="102" name="文字方塊 101"/>
          <p:cNvSpPr txBox="1"/>
          <p:nvPr/>
        </p:nvSpPr>
        <p:spPr>
          <a:xfrm>
            <a:off x="6944577" y="1722294"/>
            <a:ext cx="489236" cy="338554"/>
          </a:xfrm>
          <a:prstGeom prst="rect">
            <a:avLst/>
          </a:prstGeom>
          <a:noFill/>
        </p:spPr>
        <p:txBody>
          <a:bodyPr wrap="none" rtlCol="0">
            <a:spAutoFit/>
          </a:bodyPr>
          <a:lstStyle/>
          <a:p>
            <a:r>
              <a:rPr lang="en-US" altLang="zh-TW" sz="1600" dirty="0" smtClean="0"/>
              <a:t>-0.3</a:t>
            </a:r>
            <a:endParaRPr lang="zh-TW" altLang="en-US" dirty="0"/>
          </a:p>
        </p:txBody>
      </p:sp>
      <p:sp>
        <p:nvSpPr>
          <p:cNvPr id="103" name="文字方塊 102"/>
          <p:cNvSpPr txBox="1"/>
          <p:nvPr/>
        </p:nvSpPr>
        <p:spPr>
          <a:xfrm>
            <a:off x="7016585" y="3306470"/>
            <a:ext cx="425116" cy="338554"/>
          </a:xfrm>
          <a:prstGeom prst="rect">
            <a:avLst/>
          </a:prstGeom>
          <a:noFill/>
        </p:spPr>
        <p:txBody>
          <a:bodyPr wrap="none" rtlCol="0">
            <a:spAutoFit/>
          </a:bodyPr>
          <a:lstStyle/>
          <a:p>
            <a:r>
              <a:rPr lang="en-US" altLang="zh-TW" sz="1600" dirty="0" smtClean="0"/>
              <a:t>0.5</a:t>
            </a:r>
            <a:endParaRPr lang="zh-TW" altLang="en-US" dirty="0"/>
          </a:p>
        </p:txBody>
      </p:sp>
      <p:sp>
        <p:nvSpPr>
          <p:cNvPr id="104" name="文字方塊 103"/>
          <p:cNvSpPr txBox="1"/>
          <p:nvPr/>
        </p:nvSpPr>
        <p:spPr>
          <a:xfrm>
            <a:off x="7016585" y="3594502"/>
            <a:ext cx="425116" cy="338554"/>
          </a:xfrm>
          <a:prstGeom prst="rect">
            <a:avLst/>
          </a:prstGeom>
          <a:noFill/>
        </p:spPr>
        <p:txBody>
          <a:bodyPr wrap="none" rtlCol="0">
            <a:spAutoFit/>
          </a:bodyPr>
          <a:lstStyle/>
          <a:p>
            <a:r>
              <a:rPr lang="en-US" altLang="zh-TW" sz="1600" dirty="0" smtClean="0"/>
              <a:t>0.7</a:t>
            </a:r>
            <a:endParaRPr lang="zh-TW" altLang="en-US" dirty="0"/>
          </a:p>
        </p:txBody>
      </p:sp>
      <p:sp>
        <p:nvSpPr>
          <p:cNvPr id="105" name="文字方塊 104"/>
          <p:cNvSpPr txBox="1"/>
          <p:nvPr/>
        </p:nvSpPr>
        <p:spPr>
          <a:xfrm>
            <a:off x="6944577" y="3954542"/>
            <a:ext cx="489236" cy="338554"/>
          </a:xfrm>
          <a:prstGeom prst="rect">
            <a:avLst/>
          </a:prstGeom>
          <a:noFill/>
        </p:spPr>
        <p:txBody>
          <a:bodyPr wrap="none" rtlCol="0">
            <a:spAutoFit/>
          </a:bodyPr>
          <a:lstStyle/>
          <a:p>
            <a:r>
              <a:rPr lang="en-US" altLang="zh-TW" sz="1600" dirty="0" smtClean="0"/>
              <a:t>-0.4</a:t>
            </a:r>
            <a:endParaRPr lang="zh-TW" altLang="en-US" dirty="0"/>
          </a:p>
        </p:txBody>
      </p:sp>
      <p:sp>
        <p:nvSpPr>
          <p:cNvPr id="106" name="文字方塊 105"/>
          <p:cNvSpPr txBox="1"/>
          <p:nvPr/>
        </p:nvSpPr>
        <p:spPr>
          <a:xfrm>
            <a:off x="6944577" y="4242574"/>
            <a:ext cx="489236" cy="338554"/>
          </a:xfrm>
          <a:prstGeom prst="rect">
            <a:avLst/>
          </a:prstGeom>
          <a:noFill/>
        </p:spPr>
        <p:txBody>
          <a:bodyPr wrap="none" rtlCol="0">
            <a:spAutoFit/>
          </a:bodyPr>
          <a:lstStyle/>
          <a:p>
            <a:r>
              <a:rPr lang="en-US" altLang="zh-TW" sz="1600" dirty="0" smtClean="0"/>
              <a:t>-0.8</a:t>
            </a:r>
            <a:endParaRPr lang="zh-TW" altLang="en-US" dirty="0"/>
          </a:p>
        </p:txBody>
      </p:sp>
      <p:sp>
        <p:nvSpPr>
          <p:cNvPr id="107" name="文字方塊 106"/>
          <p:cNvSpPr txBox="1"/>
          <p:nvPr/>
        </p:nvSpPr>
        <p:spPr>
          <a:xfrm>
            <a:off x="7023517" y="4602614"/>
            <a:ext cx="425116" cy="338554"/>
          </a:xfrm>
          <a:prstGeom prst="rect">
            <a:avLst/>
          </a:prstGeom>
          <a:noFill/>
        </p:spPr>
        <p:txBody>
          <a:bodyPr wrap="none" rtlCol="0">
            <a:spAutoFit/>
          </a:bodyPr>
          <a:lstStyle/>
          <a:p>
            <a:r>
              <a:rPr lang="en-US" altLang="zh-TW" sz="1600" dirty="0" smtClean="0"/>
              <a:t>0.6</a:t>
            </a:r>
            <a:endParaRPr lang="zh-TW" altLang="en-US" dirty="0"/>
          </a:p>
        </p:txBody>
      </p:sp>
      <p:sp>
        <p:nvSpPr>
          <p:cNvPr id="108" name="矩形 107"/>
          <p:cNvSpPr/>
          <p:nvPr/>
        </p:nvSpPr>
        <p:spPr>
          <a:xfrm>
            <a:off x="7019401" y="2410221"/>
            <a:ext cx="425116" cy="29603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1" name="文字方塊 110"/>
          <p:cNvSpPr txBox="1"/>
          <p:nvPr/>
        </p:nvSpPr>
        <p:spPr>
          <a:xfrm>
            <a:off x="7481066" y="2348880"/>
            <a:ext cx="1267398" cy="400110"/>
          </a:xfrm>
          <a:prstGeom prst="rect">
            <a:avLst/>
          </a:prstGeom>
          <a:noFill/>
        </p:spPr>
        <p:txBody>
          <a:bodyPr wrap="none" rtlCol="0">
            <a:spAutoFit/>
          </a:bodyPr>
          <a:lstStyle/>
          <a:p>
            <a:r>
              <a:rPr lang="en-US" altLang="zh-TW" sz="2000" dirty="0" smtClean="0">
                <a:solidFill>
                  <a:schemeClr val="accent3">
                    <a:lumMod val="40000"/>
                    <a:lumOff val="60000"/>
                  </a:schemeClr>
                </a:solidFill>
              </a:rPr>
              <a:t>Maximum!</a:t>
            </a:r>
            <a:endParaRPr lang="zh-TW" altLang="en-US" sz="2000" dirty="0">
              <a:solidFill>
                <a:schemeClr val="accent3">
                  <a:lumMod val="40000"/>
                  <a:lumOff val="60000"/>
                </a:schemeClr>
              </a:solidFill>
            </a:endParaRPr>
          </a:p>
        </p:txBody>
      </p:sp>
      <p:cxnSp>
        <p:nvCxnSpPr>
          <p:cNvPr id="113" name="直線接點 112"/>
          <p:cNvCxnSpPr>
            <a:stCxn id="111" idx="2"/>
          </p:cNvCxnSpPr>
          <p:nvPr/>
        </p:nvCxnSpPr>
        <p:spPr>
          <a:xfrm>
            <a:off x="8114765" y="2748990"/>
            <a:ext cx="0" cy="2624226"/>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6" name="直線接點 115"/>
          <p:cNvCxnSpPr/>
          <p:nvPr/>
        </p:nvCxnSpPr>
        <p:spPr>
          <a:xfrm flipH="1">
            <a:off x="1691680" y="5373216"/>
            <a:ext cx="6423085"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8" name="直線接點 117"/>
          <p:cNvCxnSpPr/>
          <p:nvPr/>
        </p:nvCxnSpPr>
        <p:spPr>
          <a:xfrm flipV="1">
            <a:off x="1691680" y="2719114"/>
            <a:ext cx="0" cy="2654103"/>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6" name="直線單箭頭接點 125"/>
          <p:cNvCxnSpPr/>
          <p:nvPr/>
        </p:nvCxnSpPr>
        <p:spPr>
          <a:xfrm>
            <a:off x="1691680" y="2706253"/>
            <a:ext cx="360040" cy="0"/>
          </a:xfrm>
          <a:prstGeom prst="straightConnector1">
            <a:avLst/>
          </a:prstGeom>
          <a:ln w="381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7" name="文字方塊 126"/>
          <p:cNvSpPr txBox="1"/>
          <p:nvPr/>
        </p:nvSpPr>
        <p:spPr>
          <a:xfrm>
            <a:off x="520669" y="2204864"/>
            <a:ext cx="2107115" cy="369332"/>
          </a:xfrm>
          <a:prstGeom prst="rect">
            <a:avLst/>
          </a:prstGeom>
          <a:noFill/>
        </p:spPr>
        <p:txBody>
          <a:bodyPr wrap="none" rtlCol="0">
            <a:spAutoFit/>
          </a:bodyPr>
          <a:lstStyle/>
          <a:p>
            <a:r>
              <a:rPr lang="en-US" altLang="zh-TW" dirty="0" smtClean="0">
                <a:solidFill>
                  <a:schemeClr val="accent2">
                    <a:lumMod val="40000"/>
                    <a:lumOff val="60000"/>
                  </a:schemeClr>
                </a:solidFill>
              </a:rPr>
              <a:t>Generated summary</a:t>
            </a:r>
            <a:endParaRPr lang="zh-TW" altLang="en-US" dirty="0">
              <a:solidFill>
                <a:schemeClr val="accent2">
                  <a:lumMod val="40000"/>
                  <a:lumOff val="60000"/>
                </a:schemeClr>
              </a:solidFill>
            </a:endParaRPr>
          </a:p>
        </p:txBody>
      </p:sp>
      <p:cxnSp>
        <p:nvCxnSpPr>
          <p:cNvPr id="129" name="直線接點 128"/>
          <p:cNvCxnSpPr/>
          <p:nvPr/>
        </p:nvCxnSpPr>
        <p:spPr>
          <a:xfrm>
            <a:off x="2338881" y="2996952"/>
            <a:ext cx="1008112" cy="0"/>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157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childTnLst>
                                </p:cTn>
                              </p:par>
                              <p:par>
                                <p:cTn id="20" presetID="10" presetClass="entr" presetSubtype="0" fill="hold" nodeType="with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par>
                                <p:cTn id="23" presetID="10" presetClass="entr" presetSubtype="0" fill="hold" nodeType="withEffect">
                                  <p:stCondLst>
                                    <p:cond delay="0"/>
                                  </p:stCondLst>
                                  <p:childTnLst>
                                    <p:set>
                                      <p:cBhvr>
                                        <p:cTn id="24" dur="1" fill="hold">
                                          <p:stCondLst>
                                            <p:cond delay="0"/>
                                          </p:stCondLst>
                                        </p:cTn>
                                        <p:tgtEl>
                                          <p:spTgt spid="65"/>
                                        </p:tgtEl>
                                        <p:attrNameLst>
                                          <p:attrName>style.visibility</p:attrName>
                                        </p:attrNameLst>
                                      </p:cBhvr>
                                      <p:to>
                                        <p:strVal val="visible"/>
                                      </p:to>
                                    </p:set>
                                    <p:animEffect transition="in" filter="fade">
                                      <p:cBhvr>
                                        <p:cTn id="25" dur="500"/>
                                        <p:tgtEl>
                                          <p:spTgt spid="65"/>
                                        </p:tgtEl>
                                      </p:cBhvr>
                                    </p:animEffect>
                                  </p:childTnLst>
                                </p:cTn>
                              </p:par>
                              <p:par>
                                <p:cTn id="26" presetID="10" presetClass="entr" presetSubtype="0" fill="hold" nodeType="withEffect">
                                  <p:stCondLst>
                                    <p:cond delay="0"/>
                                  </p:stCondLst>
                                  <p:childTnLst>
                                    <p:set>
                                      <p:cBhvr>
                                        <p:cTn id="27" dur="1" fill="hold">
                                          <p:stCondLst>
                                            <p:cond delay="0"/>
                                          </p:stCondLst>
                                        </p:cTn>
                                        <p:tgtEl>
                                          <p:spTgt spid="66"/>
                                        </p:tgtEl>
                                        <p:attrNameLst>
                                          <p:attrName>style.visibility</p:attrName>
                                        </p:attrNameLst>
                                      </p:cBhvr>
                                      <p:to>
                                        <p:strVal val="visible"/>
                                      </p:to>
                                    </p:set>
                                    <p:animEffect transition="in" filter="fade">
                                      <p:cBhvr>
                                        <p:cTn id="28" dur="500"/>
                                        <p:tgtEl>
                                          <p:spTgt spid="66"/>
                                        </p:tgtEl>
                                      </p:cBhvr>
                                    </p:animEffect>
                                  </p:childTnLst>
                                </p:cTn>
                              </p:par>
                              <p:par>
                                <p:cTn id="29" presetID="10" presetClass="entr" presetSubtype="0" fill="hold" nodeType="with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500"/>
                                        <p:tgtEl>
                                          <p:spTgt spid="6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8"/>
                                        </p:tgtEl>
                                        <p:attrNameLst>
                                          <p:attrName>style.visibility</p:attrName>
                                        </p:attrNameLst>
                                      </p:cBhvr>
                                      <p:to>
                                        <p:strVal val="visible"/>
                                      </p:to>
                                    </p:set>
                                    <p:animEffect transition="in" filter="fade">
                                      <p:cBhvr>
                                        <p:cTn id="34" dur="500"/>
                                        <p:tgtEl>
                                          <p:spTgt spid="6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9"/>
                                        </p:tgtEl>
                                        <p:attrNameLst>
                                          <p:attrName>style.visibility</p:attrName>
                                        </p:attrNameLst>
                                      </p:cBhvr>
                                      <p:to>
                                        <p:strVal val="visible"/>
                                      </p:to>
                                    </p:set>
                                    <p:animEffect transition="in" filter="fade">
                                      <p:cBhvr>
                                        <p:cTn id="37" dur="500"/>
                                        <p:tgtEl>
                                          <p:spTgt spid="69"/>
                                        </p:tgtEl>
                                      </p:cBhvr>
                                    </p:animEffect>
                                  </p:childTnLst>
                                </p:cTn>
                              </p:par>
                              <p:par>
                                <p:cTn id="38" presetID="10" presetClass="entr" presetSubtype="0" fill="hold"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500"/>
                                        <p:tgtEl>
                                          <p:spTgt spid="4"/>
                                        </p:tgtEl>
                                      </p:cBhvr>
                                    </p:animEffect>
                                  </p:childTnLst>
                                </p:cTn>
                              </p:par>
                              <p:par>
                                <p:cTn id="41" presetID="10" presetClass="entr" presetSubtype="0" fill="hold" nodeType="with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fade">
                                      <p:cBhvr>
                                        <p:cTn id="43" dur="500"/>
                                        <p:tgtEl>
                                          <p:spTgt spid="70"/>
                                        </p:tgtEl>
                                      </p:cBhvr>
                                    </p:animEffect>
                                  </p:childTnLst>
                                </p:cTn>
                              </p:par>
                              <p:par>
                                <p:cTn id="44" presetID="10" presetClass="entr" presetSubtype="0" fill="hold" nodeType="withEffect">
                                  <p:stCondLst>
                                    <p:cond delay="0"/>
                                  </p:stCondLst>
                                  <p:childTnLst>
                                    <p:set>
                                      <p:cBhvr>
                                        <p:cTn id="45" dur="1" fill="hold">
                                          <p:stCondLst>
                                            <p:cond delay="0"/>
                                          </p:stCondLst>
                                        </p:cTn>
                                        <p:tgtEl>
                                          <p:spTgt spid="71"/>
                                        </p:tgtEl>
                                        <p:attrNameLst>
                                          <p:attrName>style.visibility</p:attrName>
                                        </p:attrNameLst>
                                      </p:cBhvr>
                                      <p:to>
                                        <p:strVal val="visible"/>
                                      </p:to>
                                    </p:set>
                                    <p:animEffect transition="in" filter="fade">
                                      <p:cBhvr>
                                        <p:cTn id="46" dur="500"/>
                                        <p:tgtEl>
                                          <p:spTgt spid="71"/>
                                        </p:tgtEl>
                                      </p:cBhvr>
                                    </p:animEffect>
                                  </p:childTnLst>
                                </p:cTn>
                              </p:par>
                              <p:par>
                                <p:cTn id="47" presetID="10" presetClass="entr" presetSubtype="0" fill="hold" nodeType="withEffect">
                                  <p:stCondLst>
                                    <p:cond delay="0"/>
                                  </p:stCondLst>
                                  <p:childTnLst>
                                    <p:set>
                                      <p:cBhvr>
                                        <p:cTn id="48" dur="1" fill="hold">
                                          <p:stCondLst>
                                            <p:cond delay="0"/>
                                          </p:stCondLst>
                                        </p:cTn>
                                        <p:tgtEl>
                                          <p:spTgt spid="72"/>
                                        </p:tgtEl>
                                        <p:attrNameLst>
                                          <p:attrName>style.visibility</p:attrName>
                                        </p:attrNameLst>
                                      </p:cBhvr>
                                      <p:to>
                                        <p:strVal val="visible"/>
                                      </p:to>
                                    </p:set>
                                    <p:animEffect transition="in" filter="fade">
                                      <p:cBhvr>
                                        <p:cTn id="49" dur="500"/>
                                        <p:tgtEl>
                                          <p:spTgt spid="72"/>
                                        </p:tgtEl>
                                      </p:cBhvr>
                                    </p:animEffect>
                                  </p:childTnLst>
                                </p:cTn>
                              </p:par>
                              <p:par>
                                <p:cTn id="50" presetID="10" presetClass="entr" presetSubtype="0" fill="hold" nodeType="withEffect">
                                  <p:stCondLst>
                                    <p:cond delay="0"/>
                                  </p:stCondLst>
                                  <p:childTnLst>
                                    <p:set>
                                      <p:cBhvr>
                                        <p:cTn id="51" dur="1" fill="hold">
                                          <p:stCondLst>
                                            <p:cond delay="0"/>
                                          </p:stCondLst>
                                        </p:cTn>
                                        <p:tgtEl>
                                          <p:spTgt spid="73"/>
                                        </p:tgtEl>
                                        <p:attrNameLst>
                                          <p:attrName>style.visibility</p:attrName>
                                        </p:attrNameLst>
                                      </p:cBhvr>
                                      <p:to>
                                        <p:strVal val="visible"/>
                                      </p:to>
                                    </p:set>
                                    <p:animEffect transition="in" filter="fade">
                                      <p:cBhvr>
                                        <p:cTn id="52" dur="500"/>
                                        <p:tgtEl>
                                          <p:spTgt spid="73"/>
                                        </p:tgtEl>
                                      </p:cBhvr>
                                    </p:animEffect>
                                  </p:childTnLst>
                                </p:cTn>
                              </p:par>
                              <p:par>
                                <p:cTn id="53" presetID="10" presetClass="entr" presetSubtype="0" fill="hold" nodeType="withEffect">
                                  <p:stCondLst>
                                    <p:cond delay="0"/>
                                  </p:stCondLst>
                                  <p:childTnLst>
                                    <p:set>
                                      <p:cBhvr>
                                        <p:cTn id="54" dur="1" fill="hold">
                                          <p:stCondLst>
                                            <p:cond delay="0"/>
                                          </p:stCondLst>
                                        </p:cTn>
                                        <p:tgtEl>
                                          <p:spTgt spid="85"/>
                                        </p:tgtEl>
                                        <p:attrNameLst>
                                          <p:attrName>style.visibility</p:attrName>
                                        </p:attrNameLst>
                                      </p:cBhvr>
                                      <p:to>
                                        <p:strVal val="visible"/>
                                      </p:to>
                                    </p:set>
                                    <p:animEffect transition="in" filter="fade">
                                      <p:cBhvr>
                                        <p:cTn id="55" dur="500"/>
                                        <p:tgtEl>
                                          <p:spTgt spid="85"/>
                                        </p:tgtEl>
                                      </p:cBhvr>
                                    </p:animEffect>
                                  </p:childTnLst>
                                </p:cTn>
                              </p:par>
                              <p:par>
                                <p:cTn id="56" presetID="10" presetClass="entr" presetSubtype="0" fill="hold" nodeType="withEffect">
                                  <p:stCondLst>
                                    <p:cond delay="0"/>
                                  </p:stCondLst>
                                  <p:childTnLst>
                                    <p:set>
                                      <p:cBhvr>
                                        <p:cTn id="57" dur="1" fill="hold">
                                          <p:stCondLst>
                                            <p:cond delay="0"/>
                                          </p:stCondLst>
                                        </p:cTn>
                                        <p:tgtEl>
                                          <p:spTgt spid="86"/>
                                        </p:tgtEl>
                                        <p:attrNameLst>
                                          <p:attrName>style.visibility</p:attrName>
                                        </p:attrNameLst>
                                      </p:cBhvr>
                                      <p:to>
                                        <p:strVal val="visible"/>
                                      </p:to>
                                    </p:set>
                                    <p:animEffect transition="in" filter="fade">
                                      <p:cBhvr>
                                        <p:cTn id="58" dur="500"/>
                                        <p:tgtEl>
                                          <p:spTgt spid="86"/>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7"/>
                                        </p:tgtEl>
                                        <p:attrNameLst>
                                          <p:attrName>style.visibility</p:attrName>
                                        </p:attrNameLst>
                                      </p:cBhvr>
                                      <p:to>
                                        <p:strVal val="visible"/>
                                      </p:to>
                                    </p:set>
                                  </p:childTnLst>
                                </p:cTn>
                              </p:par>
                            </p:childTnLst>
                          </p:cTn>
                        </p:par>
                        <p:par>
                          <p:cTn id="63" fill="hold">
                            <p:stCondLst>
                              <p:cond delay="0"/>
                            </p:stCondLst>
                            <p:childTnLst>
                              <p:par>
                                <p:cTn id="64" presetID="10" presetClass="entr" presetSubtype="0" fill="hold" grpId="0" nodeType="afterEffect">
                                  <p:stCondLst>
                                    <p:cond delay="0"/>
                                  </p:stCondLst>
                                  <p:childTnLst>
                                    <p:set>
                                      <p:cBhvr>
                                        <p:cTn id="65" dur="1" fill="hold">
                                          <p:stCondLst>
                                            <p:cond delay="0"/>
                                          </p:stCondLst>
                                        </p:cTn>
                                        <p:tgtEl>
                                          <p:spTgt spid="98"/>
                                        </p:tgtEl>
                                        <p:attrNameLst>
                                          <p:attrName>style.visibility</p:attrName>
                                        </p:attrNameLst>
                                      </p:cBhvr>
                                      <p:to>
                                        <p:strVal val="visible"/>
                                      </p:to>
                                    </p:set>
                                    <p:animEffect transition="in" filter="fade">
                                      <p:cBhvr>
                                        <p:cTn id="66" dur="500"/>
                                        <p:tgtEl>
                                          <p:spTgt spid="98"/>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99"/>
                                        </p:tgtEl>
                                        <p:attrNameLst>
                                          <p:attrName>style.visibility</p:attrName>
                                        </p:attrNameLst>
                                      </p:cBhvr>
                                      <p:to>
                                        <p:strVal val="visible"/>
                                      </p:to>
                                    </p:set>
                                    <p:animEffect transition="in" filter="fade">
                                      <p:cBhvr>
                                        <p:cTn id="69" dur="500"/>
                                        <p:tgtEl>
                                          <p:spTgt spid="99"/>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00"/>
                                        </p:tgtEl>
                                        <p:attrNameLst>
                                          <p:attrName>style.visibility</p:attrName>
                                        </p:attrNameLst>
                                      </p:cBhvr>
                                      <p:to>
                                        <p:strVal val="visible"/>
                                      </p:to>
                                    </p:set>
                                    <p:animEffect transition="in" filter="fade">
                                      <p:cBhvr>
                                        <p:cTn id="72" dur="500"/>
                                        <p:tgtEl>
                                          <p:spTgt spid="100"/>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01"/>
                                        </p:tgtEl>
                                        <p:attrNameLst>
                                          <p:attrName>style.visibility</p:attrName>
                                        </p:attrNameLst>
                                      </p:cBhvr>
                                      <p:to>
                                        <p:strVal val="visible"/>
                                      </p:to>
                                    </p:set>
                                    <p:animEffect transition="in" filter="fade">
                                      <p:cBhvr>
                                        <p:cTn id="75" dur="500"/>
                                        <p:tgtEl>
                                          <p:spTgt spid="101"/>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02"/>
                                        </p:tgtEl>
                                        <p:attrNameLst>
                                          <p:attrName>style.visibility</p:attrName>
                                        </p:attrNameLst>
                                      </p:cBhvr>
                                      <p:to>
                                        <p:strVal val="visible"/>
                                      </p:to>
                                    </p:set>
                                    <p:animEffect transition="in" filter="fade">
                                      <p:cBhvr>
                                        <p:cTn id="78" dur="500"/>
                                        <p:tgtEl>
                                          <p:spTgt spid="102"/>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03"/>
                                        </p:tgtEl>
                                        <p:attrNameLst>
                                          <p:attrName>style.visibility</p:attrName>
                                        </p:attrNameLst>
                                      </p:cBhvr>
                                      <p:to>
                                        <p:strVal val="visible"/>
                                      </p:to>
                                    </p:set>
                                    <p:animEffect transition="in" filter="fade">
                                      <p:cBhvr>
                                        <p:cTn id="81" dur="500"/>
                                        <p:tgtEl>
                                          <p:spTgt spid="103"/>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04"/>
                                        </p:tgtEl>
                                        <p:attrNameLst>
                                          <p:attrName>style.visibility</p:attrName>
                                        </p:attrNameLst>
                                      </p:cBhvr>
                                      <p:to>
                                        <p:strVal val="visible"/>
                                      </p:to>
                                    </p:set>
                                    <p:animEffect transition="in" filter="fade">
                                      <p:cBhvr>
                                        <p:cTn id="84" dur="500"/>
                                        <p:tgtEl>
                                          <p:spTgt spid="104"/>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05"/>
                                        </p:tgtEl>
                                        <p:attrNameLst>
                                          <p:attrName>style.visibility</p:attrName>
                                        </p:attrNameLst>
                                      </p:cBhvr>
                                      <p:to>
                                        <p:strVal val="visible"/>
                                      </p:to>
                                    </p:set>
                                    <p:animEffect transition="in" filter="fade">
                                      <p:cBhvr>
                                        <p:cTn id="87" dur="500"/>
                                        <p:tgtEl>
                                          <p:spTgt spid="105"/>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06"/>
                                        </p:tgtEl>
                                        <p:attrNameLst>
                                          <p:attrName>style.visibility</p:attrName>
                                        </p:attrNameLst>
                                      </p:cBhvr>
                                      <p:to>
                                        <p:strVal val="visible"/>
                                      </p:to>
                                    </p:set>
                                    <p:animEffect transition="in" filter="fade">
                                      <p:cBhvr>
                                        <p:cTn id="90" dur="500"/>
                                        <p:tgtEl>
                                          <p:spTgt spid="106"/>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07"/>
                                        </p:tgtEl>
                                        <p:attrNameLst>
                                          <p:attrName>style.visibility</p:attrName>
                                        </p:attrNameLst>
                                      </p:cBhvr>
                                      <p:to>
                                        <p:strVal val="visible"/>
                                      </p:to>
                                    </p:set>
                                    <p:animEffect transition="in" filter="fade">
                                      <p:cBhvr>
                                        <p:cTn id="93" dur="500"/>
                                        <p:tgtEl>
                                          <p:spTgt spid="107"/>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fade">
                                      <p:cBhvr>
                                        <p:cTn id="96" dur="500"/>
                                        <p:tgtEl>
                                          <p:spTgt spid="25"/>
                                        </p:tgtEl>
                                      </p:cBhvr>
                                    </p:animEffect>
                                  </p:childTnLst>
                                </p:cTn>
                              </p:par>
                              <p:par>
                                <p:cTn id="97" presetID="10" presetClass="entr" presetSubtype="0" fill="hold" nodeType="withEffect">
                                  <p:stCondLst>
                                    <p:cond delay="0"/>
                                  </p:stCondLst>
                                  <p:childTnLst>
                                    <p:set>
                                      <p:cBhvr>
                                        <p:cTn id="98" dur="1" fill="hold">
                                          <p:stCondLst>
                                            <p:cond delay="0"/>
                                          </p:stCondLst>
                                        </p:cTn>
                                        <p:tgtEl>
                                          <p:spTgt spid="74"/>
                                        </p:tgtEl>
                                        <p:attrNameLst>
                                          <p:attrName>style.visibility</p:attrName>
                                        </p:attrNameLst>
                                      </p:cBhvr>
                                      <p:to>
                                        <p:strVal val="visible"/>
                                      </p:to>
                                    </p:set>
                                    <p:animEffect transition="in" filter="fade">
                                      <p:cBhvr>
                                        <p:cTn id="99" dur="500"/>
                                        <p:tgtEl>
                                          <p:spTgt spid="74"/>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108"/>
                                        </p:tgtEl>
                                        <p:attrNameLst>
                                          <p:attrName>style.visibility</p:attrName>
                                        </p:attrNameLst>
                                      </p:cBhvr>
                                      <p:to>
                                        <p:strVal val="visible"/>
                                      </p:to>
                                    </p:set>
                                    <p:animEffect transition="in" filter="fade">
                                      <p:cBhvr>
                                        <p:cTn id="104" dur="500"/>
                                        <p:tgtEl>
                                          <p:spTgt spid="108"/>
                                        </p:tgtEl>
                                      </p:cBhvr>
                                    </p:animEffect>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11"/>
                                        </p:tgtEl>
                                        <p:attrNameLst>
                                          <p:attrName>style.visibility</p:attrName>
                                        </p:attrNameLst>
                                      </p:cBhvr>
                                      <p:to>
                                        <p:strVal val="visible"/>
                                      </p:to>
                                    </p:set>
                                    <p:anim calcmode="lin" valueType="num">
                                      <p:cBhvr additive="base">
                                        <p:cTn id="109" dur="500" fill="hold"/>
                                        <p:tgtEl>
                                          <p:spTgt spid="111"/>
                                        </p:tgtEl>
                                        <p:attrNameLst>
                                          <p:attrName>ppt_x</p:attrName>
                                        </p:attrNameLst>
                                      </p:cBhvr>
                                      <p:tavLst>
                                        <p:tav tm="0">
                                          <p:val>
                                            <p:strVal val="#ppt_x"/>
                                          </p:val>
                                        </p:tav>
                                        <p:tav tm="100000">
                                          <p:val>
                                            <p:strVal val="#ppt_x"/>
                                          </p:val>
                                        </p:tav>
                                      </p:tavLst>
                                    </p:anim>
                                    <p:anim calcmode="lin" valueType="num">
                                      <p:cBhvr additive="base">
                                        <p:cTn id="110"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113"/>
                                        </p:tgtEl>
                                        <p:attrNameLst>
                                          <p:attrName>style.visibility</p:attrName>
                                        </p:attrNameLst>
                                      </p:cBhvr>
                                      <p:to>
                                        <p:strVal val="visible"/>
                                      </p:to>
                                    </p:set>
                                    <p:anim calcmode="lin" valueType="num">
                                      <p:cBhvr additive="base">
                                        <p:cTn id="115" dur="500" fill="hold"/>
                                        <p:tgtEl>
                                          <p:spTgt spid="113"/>
                                        </p:tgtEl>
                                        <p:attrNameLst>
                                          <p:attrName>ppt_x</p:attrName>
                                        </p:attrNameLst>
                                      </p:cBhvr>
                                      <p:tavLst>
                                        <p:tav tm="0">
                                          <p:val>
                                            <p:strVal val="#ppt_x"/>
                                          </p:val>
                                        </p:tav>
                                        <p:tav tm="100000">
                                          <p:val>
                                            <p:strVal val="#ppt_x"/>
                                          </p:val>
                                        </p:tav>
                                      </p:tavLst>
                                    </p:anim>
                                    <p:anim calcmode="lin" valueType="num">
                                      <p:cBhvr additive="base">
                                        <p:cTn id="116" dur="500" fill="hold"/>
                                        <p:tgtEl>
                                          <p:spTgt spid="113"/>
                                        </p:tgtEl>
                                        <p:attrNameLst>
                                          <p:attrName>ppt_y</p:attrName>
                                        </p:attrNameLst>
                                      </p:cBhvr>
                                      <p:tavLst>
                                        <p:tav tm="0">
                                          <p:val>
                                            <p:strVal val="1+#ppt_h/2"/>
                                          </p:val>
                                        </p:tav>
                                        <p:tav tm="100000">
                                          <p:val>
                                            <p:strVal val="#ppt_y"/>
                                          </p:val>
                                        </p:tav>
                                      </p:tavLst>
                                    </p:anim>
                                  </p:childTnLst>
                                </p:cTn>
                              </p:par>
                              <p:par>
                                <p:cTn id="117" presetID="2" presetClass="entr" presetSubtype="4" fill="hold" nodeType="withEffect">
                                  <p:stCondLst>
                                    <p:cond delay="0"/>
                                  </p:stCondLst>
                                  <p:childTnLst>
                                    <p:set>
                                      <p:cBhvr>
                                        <p:cTn id="118" dur="1" fill="hold">
                                          <p:stCondLst>
                                            <p:cond delay="0"/>
                                          </p:stCondLst>
                                        </p:cTn>
                                        <p:tgtEl>
                                          <p:spTgt spid="116"/>
                                        </p:tgtEl>
                                        <p:attrNameLst>
                                          <p:attrName>style.visibility</p:attrName>
                                        </p:attrNameLst>
                                      </p:cBhvr>
                                      <p:to>
                                        <p:strVal val="visible"/>
                                      </p:to>
                                    </p:set>
                                    <p:anim calcmode="lin" valueType="num">
                                      <p:cBhvr additive="base">
                                        <p:cTn id="119" dur="500" fill="hold"/>
                                        <p:tgtEl>
                                          <p:spTgt spid="116"/>
                                        </p:tgtEl>
                                        <p:attrNameLst>
                                          <p:attrName>ppt_x</p:attrName>
                                        </p:attrNameLst>
                                      </p:cBhvr>
                                      <p:tavLst>
                                        <p:tav tm="0">
                                          <p:val>
                                            <p:strVal val="#ppt_x"/>
                                          </p:val>
                                        </p:tav>
                                        <p:tav tm="100000">
                                          <p:val>
                                            <p:strVal val="#ppt_x"/>
                                          </p:val>
                                        </p:tav>
                                      </p:tavLst>
                                    </p:anim>
                                    <p:anim calcmode="lin" valueType="num">
                                      <p:cBhvr additive="base">
                                        <p:cTn id="120" dur="500" fill="hold"/>
                                        <p:tgtEl>
                                          <p:spTgt spid="116"/>
                                        </p:tgtEl>
                                        <p:attrNameLst>
                                          <p:attrName>ppt_y</p:attrName>
                                        </p:attrNameLst>
                                      </p:cBhvr>
                                      <p:tavLst>
                                        <p:tav tm="0">
                                          <p:val>
                                            <p:strVal val="1+#ppt_h/2"/>
                                          </p:val>
                                        </p:tav>
                                        <p:tav tm="100000">
                                          <p:val>
                                            <p:strVal val="#ppt_y"/>
                                          </p:val>
                                        </p:tav>
                                      </p:tavLst>
                                    </p:anim>
                                  </p:childTnLst>
                                </p:cTn>
                              </p:par>
                              <p:par>
                                <p:cTn id="121" presetID="2" presetClass="entr" presetSubtype="4" fill="hold" nodeType="withEffect">
                                  <p:stCondLst>
                                    <p:cond delay="0"/>
                                  </p:stCondLst>
                                  <p:childTnLst>
                                    <p:set>
                                      <p:cBhvr>
                                        <p:cTn id="122" dur="1" fill="hold">
                                          <p:stCondLst>
                                            <p:cond delay="0"/>
                                          </p:stCondLst>
                                        </p:cTn>
                                        <p:tgtEl>
                                          <p:spTgt spid="118"/>
                                        </p:tgtEl>
                                        <p:attrNameLst>
                                          <p:attrName>style.visibility</p:attrName>
                                        </p:attrNameLst>
                                      </p:cBhvr>
                                      <p:to>
                                        <p:strVal val="visible"/>
                                      </p:to>
                                    </p:set>
                                    <p:anim calcmode="lin" valueType="num">
                                      <p:cBhvr additive="base">
                                        <p:cTn id="123" dur="500" fill="hold"/>
                                        <p:tgtEl>
                                          <p:spTgt spid="118"/>
                                        </p:tgtEl>
                                        <p:attrNameLst>
                                          <p:attrName>ppt_x</p:attrName>
                                        </p:attrNameLst>
                                      </p:cBhvr>
                                      <p:tavLst>
                                        <p:tav tm="0">
                                          <p:val>
                                            <p:strVal val="#ppt_x"/>
                                          </p:val>
                                        </p:tav>
                                        <p:tav tm="100000">
                                          <p:val>
                                            <p:strVal val="#ppt_x"/>
                                          </p:val>
                                        </p:tav>
                                      </p:tavLst>
                                    </p:anim>
                                    <p:anim calcmode="lin" valueType="num">
                                      <p:cBhvr additive="base">
                                        <p:cTn id="124" dur="500" fill="hold"/>
                                        <p:tgtEl>
                                          <p:spTgt spid="118"/>
                                        </p:tgtEl>
                                        <p:attrNameLst>
                                          <p:attrName>ppt_y</p:attrName>
                                        </p:attrNameLst>
                                      </p:cBhvr>
                                      <p:tavLst>
                                        <p:tav tm="0">
                                          <p:val>
                                            <p:strVal val="1+#ppt_h/2"/>
                                          </p:val>
                                        </p:tav>
                                        <p:tav tm="100000">
                                          <p:val>
                                            <p:strVal val="#ppt_y"/>
                                          </p:val>
                                        </p:tav>
                                      </p:tavLst>
                                    </p:anim>
                                  </p:childTnLst>
                                </p:cTn>
                              </p:par>
                              <p:par>
                                <p:cTn id="125" presetID="2" presetClass="entr" presetSubtype="4" fill="hold" nodeType="withEffect">
                                  <p:stCondLst>
                                    <p:cond delay="0"/>
                                  </p:stCondLst>
                                  <p:childTnLst>
                                    <p:set>
                                      <p:cBhvr>
                                        <p:cTn id="126" dur="1" fill="hold">
                                          <p:stCondLst>
                                            <p:cond delay="0"/>
                                          </p:stCondLst>
                                        </p:cTn>
                                        <p:tgtEl>
                                          <p:spTgt spid="126"/>
                                        </p:tgtEl>
                                        <p:attrNameLst>
                                          <p:attrName>style.visibility</p:attrName>
                                        </p:attrNameLst>
                                      </p:cBhvr>
                                      <p:to>
                                        <p:strVal val="visible"/>
                                      </p:to>
                                    </p:set>
                                    <p:anim calcmode="lin" valueType="num">
                                      <p:cBhvr additive="base">
                                        <p:cTn id="127" dur="500" fill="hold"/>
                                        <p:tgtEl>
                                          <p:spTgt spid="126"/>
                                        </p:tgtEl>
                                        <p:attrNameLst>
                                          <p:attrName>ppt_x</p:attrName>
                                        </p:attrNameLst>
                                      </p:cBhvr>
                                      <p:tavLst>
                                        <p:tav tm="0">
                                          <p:val>
                                            <p:strVal val="#ppt_x"/>
                                          </p:val>
                                        </p:tav>
                                        <p:tav tm="100000">
                                          <p:val>
                                            <p:strVal val="#ppt_x"/>
                                          </p:val>
                                        </p:tav>
                                      </p:tavLst>
                                    </p:anim>
                                    <p:anim calcmode="lin" valueType="num">
                                      <p:cBhvr additive="base">
                                        <p:cTn id="128" dur="500" fill="hold"/>
                                        <p:tgtEl>
                                          <p:spTgt spid="126"/>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127"/>
                                        </p:tgtEl>
                                        <p:attrNameLst>
                                          <p:attrName>style.visibility</p:attrName>
                                        </p:attrNameLst>
                                      </p:cBhvr>
                                      <p:to>
                                        <p:strVal val="visible"/>
                                      </p:to>
                                    </p:set>
                                    <p:anim calcmode="lin" valueType="num">
                                      <p:cBhvr additive="base">
                                        <p:cTn id="133" dur="500" fill="hold"/>
                                        <p:tgtEl>
                                          <p:spTgt spid="127"/>
                                        </p:tgtEl>
                                        <p:attrNameLst>
                                          <p:attrName>ppt_x</p:attrName>
                                        </p:attrNameLst>
                                      </p:cBhvr>
                                      <p:tavLst>
                                        <p:tav tm="0">
                                          <p:val>
                                            <p:strVal val="#ppt_x"/>
                                          </p:val>
                                        </p:tav>
                                        <p:tav tm="100000">
                                          <p:val>
                                            <p:strVal val="#ppt_x"/>
                                          </p:val>
                                        </p:tav>
                                      </p:tavLst>
                                    </p:anim>
                                    <p:anim calcmode="lin" valueType="num">
                                      <p:cBhvr additive="base">
                                        <p:cTn id="134" dur="500" fill="hold"/>
                                        <p:tgtEl>
                                          <p:spTgt spid="127"/>
                                        </p:tgtEl>
                                        <p:attrNameLst>
                                          <p:attrName>ppt_y</p:attrName>
                                        </p:attrNameLst>
                                      </p:cBhvr>
                                      <p:tavLst>
                                        <p:tav tm="0">
                                          <p:val>
                                            <p:strVal val="1+#ppt_h/2"/>
                                          </p:val>
                                        </p:tav>
                                        <p:tav tm="100000">
                                          <p:val>
                                            <p:strVal val="#ppt_y"/>
                                          </p:val>
                                        </p:tav>
                                      </p:tavLst>
                                    </p:anim>
                                  </p:childTnLst>
                                </p:cTn>
                              </p:par>
                              <p:par>
                                <p:cTn id="135" presetID="2" presetClass="entr" presetSubtype="4" fill="hold" nodeType="withEffect">
                                  <p:stCondLst>
                                    <p:cond delay="0"/>
                                  </p:stCondLst>
                                  <p:childTnLst>
                                    <p:set>
                                      <p:cBhvr>
                                        <p:cTn id="136" dur="1" fill="hold">
                                          <p:stCondLst>
                                            <p:cond delay="0"/>
                                          </p:stCondLst>
                                        </p:cTn>
                                        <p:tgtEl>
                                          <p:spTgt spid="129"/>
                                        </p:tgtEl>
                                        <p:attrNameLst>
                                          <p:attrName>style.visibility</p:attrName>
                                        </p:attrNameLst>
                                      </p:cBhvr>
                                      <p:to>
                                        <p:strVal val="visible"/>
                                      </p:to>
                                    </p:set>
                                    <p:anim calcmode="lin" valueType="num">
                                      <p:cBhvr additive="base">
                                        <p:cTn id="137" dur="500" fill="hold"/>
                                        <p:tgtEl>
                                          <p:spTgt spid="129"/>
                                        </p:tgtEl>
                                        <p:attrNameLst>
                                          <p:attrName>ppt_x</p:attrName>
                                        </p:attrNameLst>
                                      </p:cBhvr>
                                      <p:tavLst>
                                        <p:tav tm="0">
                                          <p:val>
                                            <p:strVal val="#ppt_x"/>
                                          </p:val>
                                        </p:tav>
                                        <p:tav tm="100000">
                                          <p:val>
                                            <p:strVal val="#ppt_x"/>
                                          </p:val>
                                        </p:tav>
                                      </p:tavLst>
                                    </p:anim>
                                    <p:anim calcmode="lin" valueType="num">
                                      <p:cBhvr additive="base">
                                        <p:cTn id="138" dur="500" fill="hold"/>
                                        <p:tgtEl>
                                          <p:spTgt spid="1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42" grpId="0"/>
      <p:bldP spid="68" grpId="0"/>
      <p:bldP spid="69" grpId="0"/>
      <p:bldP spid="98" grpId="0"/>
      <p:bldP spid="99" grpId="0"/>
      <p:bldP spid="100" grpId="0"/>
      <p:bldP spid="101" grpId="0"/>
      <p:bldP spid="102" grpId="0"/>
      <p:bldP spid="103" grpId="0"/>
      <p:bldP spid="104" grpId="0"/>
      <p:bldP spid="105" grpId="0"/>
      <p:bldP spid="106" grpId="0"/>
      <p:bldP spid="107" grpId="0"/>
      <p:bldP spid="108" grpId="0" animBg="1"/>
      <p:bldP spid="111" grpId="0"/>
      <p:bldP spid="12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en-US" altLang="zh-TW" dirty="0" smtClean="0"/>
              <a:t>FEATURES</a:t>
            </a:r>
            <a:endParaRPr lang="zh-TW" altLang="en-US" dirty="0"/>
          </a:p>
        </p:txBody>
      </p:sp>
      <p:sp>
        <p:nvSpPr>
          <p:cNvPr id="5" name="文字版面配置區 4"/>
          <p:cNvSpPr>
            <a:spLocks noGrp="1"/>
          </p:cNvSpPr>
          <p:nvPr>
            <p:ph type="body" idx="1"/>
          </p:nvPr>
        </p:nvSpPr>
        <p:spPr/>
        <p:txBody>
          <a:bodyPr/>
          <a:lstStyle/>
          <a:p>
            <a:endParaRPr lang="zh-TW"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Features for an utterance - </a:t>
            </a:r>
            <a:r>
              <a:rPr lang="en-US" altLang="zh-TW" cap="none" dirty="0"/>
              <a:t>F</a:t>
            </a:r>
            <a:r>
              <a:rPr lang="en-US" altLang="zh-TW" sz="2700" cap="none" dirty="0"/>
              <a:t>0</a:t>
            </a:r>
            <a:r>
              <a:rPr lang="en-US" altLang="zh-TW" cap="none" baseline="-25000" dirty="0"/>
              <a:t> </a:t>
            </a:r>
            <a:r>
              <a:rPr lang="en-US" altLang="zh-TW" cap="none" dirty="0"/>
              <a:t>(x</a:t>
            </a:r>
            <a:r>
              <a:rPr lang="en-US" altLang="zh-TW" cap="none" baseline="-25000" dirty="0"/>
              <a:t>i</a:t>
            </a:r>
            <a:r>
              <a:rPr lang="en-US" altLang="zh-TW" cap="none" dirty="0"/>
              <a:t>) </a:t>
            </a:r>
            <a:endParaRPr lang="zh-TW" altLang="en-US" dirty="0"/>
          </a:p>
        </p:txBody>
      </p:sp>
      <p:sp>
        <p:nvSpPr>
          <p:cNvPr id="3" name="內容版面配置區 2"/>
          <p:cNvSpPr>
            <a:spLocks noGrp="1"/>
          </p:cNvSpPr>
          <p:nvPr>
            <p:ph idx="1"/>
          </p:nvPr>
        </p:nvSpPr>
        <p:spPr/>
        <p:txBody>
          <a:bodyPr>
            <a:normAutofit/>
          </a:bodyPr>
          <a:lstStyle/>
          <a:p>
            <a:r>
              <a:rPr lang="en-US" altLang="zh-TW" sz="2400" dirty="0" smtClean="0"/>
              <a:t>Semantic feature (32)</a:t>
            </a:r>
          </a:p>
          <a:p>
            <a:pPr lvl="1"/>
            <a:r>
              <a:rPr lang="en-US" altLang="zh-TW" sz="2000" dirty="0" smtClean="0"/>
              <a:t>PLSA with 32 topics. </a:t>
            </a:r>
          </a:p>
          <a:p>
            <a:r>
              <a:rPr lang="en-US" altLang="zh-TW" sz="2400" dirty="0" smtClean="0"/>
              <a:t>Similarity to the whole document (1)</a:t>
            </a:r>
          </a:p>
          <a:p>
            <a:pPr lvl="1"/>
            <a:r>
              <a:rPr lang="en-US" altLang="zh-TW" sz="2000" dirty="0" smtClean="0"/>
              <a:t>PLSA based similarity score</a:t>
            </a:r>
          </a:p>
          <a:p>
            <a:r>
              <a:rPr lang="en-US" altLang="zh-TW" sz="2400" dirty="0" smtClean="0"/>
              <a:t>Prosodic feature (60)</a:t>
            </a:r>
          </a:p>
          <a:p>
            <a:pPr lvl="1"/>
            <a:r>
              <a:rPr lang="en-US" altLang="zh-TW" sz="2000" dirty="0" smtClean="0"/>
              <a:t>Pause (12)</a:t>
            </a:r>
          </a:p>
          <a:p>
            <a:pPr lvl="1"/>
            <a:r>
              <a:rPr lang="en-US" altLang="zh-TW" sz="2000" dirty="0" smtClean="0"/>
              <a:t>Duration (	15)</a:t>
            </a:r>
          </a:p>
          <a:p>
            <a:pPr lvl="1"/>
            <a:r>
              <a:rPr lang="en-US" altLang="zh-TW" sz="2000" dirty="0" smtClean="0"/>
              <a:t>Pitch (20)</a:t>
            </a:r>
          </a:p>
          <a:p>
            <a:pPr lvl="1"/>
            <a:r>
              <a:rPr lang="en-US" altLang="zh-TW" sz="2000" dirty="0" smtClean="0"/>
              <a:t>Energy (13)</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Features for an utterance - </a:t>
            </a:r>
            <a:r>
              <a:rPr lang="en-US" altLang="zh-TW" cap="none" dirty="0" smtClean="0"/>
              <a:t>F</a:t>
            </a:r>
            <a:r>
              <a:rPr lang="en-US" altLang="zh-TW" sz="2700" cap="none" dirty="0" smtClean="0"/>
              <a:t>0</a:t>
            </a:r>
            <a:r>
              <a:rPr lang="en-US" altLang="zh-TW" cap="none" baseline="-25000" dirty="0" smtClean="0"/>
              <a:t> </a:t>
            </a:r>
            <a:r>
              <a:rPr lang="en-US" altLang="zh-TW" cap="none" dirty="0" smtClean="0"/>
              <a:t>(x</a:t>
            </a:r>
            <a:r>
              <a:rPr lang="en-US" altLang="zh-TW" cap="none" baseline="-25000" dirty="0" smtClean="0"/>
              <a:t>i</a:t>
            </a:r>
            <a:r>
              <a:rPr lang="en-US" altLang="zh-TW" cap="none" dirty="0" smtClean="0"/>
              <a:t>) </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sz="2400" dirty="0" smtClean="0"/>
              <a:t>Key term related feature (2)</a:t>
            </a:r>
          </a:p>
          <a:p>
            <a:pPr lvl="1"/>
            <a:r>
              <a:rPr lang="en-US" altLang="zh-TW" sz="2000" dirty="0" smtClean="0"/>
              <a:t>Number of key terms in an utterance</a:t>
            </a:r>
          </a:p>
          <a:p>
            <a:pPr lvl="1"/>
            <a:r>
              <a:rPr lang="en-US" altLang="zh-TW" sz="2000" dirty="0" smtClean="0"/>
              <a:t>Number of key terms occurring first time in the document.</a:t>
            </a:r>
          </a:p>
          <a:p>
            <a:r>
              <a:rPr lang="en-US" altLang="zh-TW" sz="2400" dirty="0" smtClean="0"/>
              <a:t>Utterance length (1)</a:t>
            </a:r>
          </a:p>
          <a:p>
            <a:pPr lvl="1"/>
            <a:r>
              <a:rPr lang="en-US" altLang="zh-TW" sz="2000" dirty="0" smtClean="0"/>
              <a:t>Number of English words and Chinese characters.</a:t>
            </a:r>
          </a:p>
          <a:p>
            <a:r>
              <a:rPr lang="en-US" altLang="zh-TW" sz="2400" dirty="0" smtClean="0"/>
              <a:t>Normalized position of utterance (1)</a:t>
            </a:r>
          </a:p>
          <a:p>
            <a:pPr lvl="1"/>
            <a:r>
              <a:rPr lang="en-US" altLang="zh-TW" sz="2000" dirty="0" smtClean="0"/>
              <a:t>“</a:t>
            </a:r>
            <a:r>
              <a:rPr lang="en-US" altLang="zh-TW" sz="2000" dirty="0" err="1" smtClean="0"/>
              <a:t>i</a:t>
            </a:r>
            <a:r>
              <a:rPr lang="en-US" altLang="zh-TW" sz="2000" dirty="0" smtClean="0"/>
              <a:t>/N “ for the </a:t>
            </a:r>
            <a:r>
              <a:rPr lang="en-US" altLang="zh-TW" sz="2000" dirty="0" err="1" smtClean="0"/>
              <a:t>i-th</a:t>
            </a:r>
            <a:r>
              <a:rPr lang="en-US" altLang="zh-TW" sz="2000" dirty="0" smtClean="0"/>
              <a:t> utterance in the document with N utterances.  </a:t>
            </a:r>
          </a:p>
          <a:p>
            <a:r>
              <a:rPr lang="en-US" altLang="zh-TW" sz="2400" dirty="0" smtClean="0"/>
              <a:t>Significance score (1)</a:t>
            </a:r>
          </a:p>
          <a:p>
            <a:pPr lvl="1"/>
            <a:r>
              <a:rPr lang="en-US" altLang="zh-TW" sz="2000" dirty="0" smtClean="0"/>
              <a:t>Sum of TF-IDF in an utterance.</a:t>
            </a:r>
          </a:p>
          <a:p>
            <a:endParaRPr lang="en-US" altLang="zh-TW" sz="2400" dirty="0" smtClean="0"/>
          </a:p>
          <a:p>
            <a:endParaRPr lang="zh-TW" altLang="en-US" sz="2400" dirty="0"/>
          </a:p>
        </p:txBody>
      </p:sp>
    </p:spTree>
    <p:extLst>
      <p:ext uri="{BB962C8B-B14F-4D97-AF65-F5344CB8AC3E}">
        <p14:creationId xmlns:p14="http://schemas.microsoft.com/office/powerpoint/2010/main" val="14865162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332656"/>
            <a:ext cx="7772400" cy="1143000"/>
          </a:xfrm>
          <a:noFill/>
        </p:spPr>
        <p:txBody>
          <a:bodyPr>
            <a:normAutofit fontScale="90000"/>
          </a:bodyPr>
          <a:lstStyle/>
          <a:p>
            <a:r>
              <a:rPr lang="en-US" altLang="zh-TW" dirty="0" smtClean="0"/>
              <a:t>Features for relation between cluster and summary - </a:t>
            </a:r>
            <a:r>
              <a:rPr lang="en-US" altLang="zh-TW" cap="none" dirty="0" smtClean="0"/>
              <a:t>F</a:t>
            </a:r>
            <a:r>
              <a:rPr lang="en-US" altLang="zh-TW" sz="2700" cap="none" dirty="0" smtClean="0"/>
              <a:t>1</a:t>
            </a:r>
            <a:r>
              <a:rPr lang="en-US" altLang="zh-TW" cap="none" dirty="0" smtClean="0"/>
              <a:t>(</a:t>
            </a:r>
            <a:r>
              <a:rPr lang="en-US" altLang="zh-TW" cap="none" dirty="0" err="1" smtClean="0"/>
              <a:t>s</a:t>
            </a:r>
            <a:r>
              <a:rPr lang="en-US" altLang="zh-TW" sz="2200" cap="none" dirty="0" err="1" smtClean="0"/>
              <a:t>d</a:t>
            </a:r>
            <a:r>
              <a:rPr lang="en-US" altLang="zh-TW" cap="none" dirty="0" smtClean="0"/>
              <a:t>, </a:t>
            </a:r>
            <a:r>
              <a:rPr lang="en-US" altLang="zh-TW" cap="none" dirty="0" err="1" smtClean="0"/>
              <a:t>h</a:t>
            </a:r>
            <a:r>
              <a:rPr lang="en-US" altLang="zh-TW" sz="2200" cap="none" dirty="0" err="1" smtClean="0"/>
              <a:t>k</a:t>
            </a:r>
            <a:r>
              <a:rPr lang="en-US" altLang="zh-TW" cap="none" dirty="0" smtClean="0"/>
              <a:t>)</a:t>
            </a:r>
            <a:endParaRPr lang="zh-TW" altLang="en-US" dirty="0"/>
          </a:p>
        </p:txBody>
      </p:sp>
      <p:sp>
        <p:nvSpPr>
          <p:cNvPr id="3" name="內容版面配置區 2"/>
          <p:cNvSpPr>
            <a:spLocks noGrp="1"/>
          </p:cNvSpPr>
          <p:nvPr>
            <p:ph idx="1"/>
          </p:nvPr>
        </p:nvSpPr>
        <p:spPr/>
        <p:txBody>
          <a:bodyPr>
            <a:normAutofit/>
          </a:bodyPr>
          <a:lstStyle/>
          <a:p>
            <a:r>
              <a:rPr lang="en-US" altLang="zh-TW" sz="2400" dirty="0" smtClean="0"/>
              <a:t>Inclusion Completeness (2)</a:t>
            </a:r>
          </a:p>
          <a:p>
            <a:pPr lvl="1"/>
            <a:r>
              <a:rPr lang="en-US" altLang="zh-TW" sz="2000" dirty="0" smtClean="0"/>
              <a:t>The ratio of utterance included in the summary</a:t>
            </a:r>
          </a:p>
          <a:p>
            <a:pPr lvl="1"/>
            <a:r>
              <a:rPr lang="en-US" altLang="zh-TW" sz="2000" dirty="0" smtClean="0"/>
              <a:t>the purity of utterance (included or not included)</a:t>
            </a:r>
          </a:p>
          <a:p>
            <a:pPr lvl="1"/>
            <a:endParaRPr lang="zh-TW" altLang="en-US" sz="2000" dirty="0"/>
          </a:p>
        </p:txBody>
      </p:sp>
      <p:sp>
        <p:nvSpPr>
          <p:cNvPr id="4" name="橢圓 3"/>
          <p:cNvSpPr/>
          <p:nvPr/>
        </p:nvSpPr>
        <p:spPr>
          <a:xfrm>
            <a:off x="2123728" y="4110396"/>
            <a:ext cx="504056" cy="50405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p:sp>
        <p:nvSpPr>
          <p:cNvPr id="5" name="橢圓 4"/>
          <p:cNvSpPr/>
          <p:nvPr/>
        </p:nvSpPr>
        <p:spPr>
          <a:xfrm>
            <a:off x="2843808" y="4110396"/>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sz="1200" dirty="0"/>
          </a:p>
        </p:txBody>
      </p:sp>
      <p:sp>
        <p:nvSpPr>
          <p:cNvPr id="6" name="橢圓 5"/>
          <p:cNvSpPr/>
          <p:nvPr/>
        </p:nvSpPr>
        <p:spPr>
          <a:xfrm>
            <a:off x="3563888" y="4110396"/>
            <a:ext cx="504056" cy="50405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p:sp>
        <p:nvSpPr>
          <p:cNvPr id="7" name="橢圓 6"/>
          <p:cNvSpPr/>
          <p:nvPr/>
        </p:nvSpPr>
        <p:spPr>
          <a:xfrm>
            <a:off x="4283968" y="4110396"/>
            <a:ext cx="504056" cy="50405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p:sp>
        <p:nvSpPr>
          <p:cNvPr id="8" name="橢圓 7"/>
          <p:cNvSpPr/>
          <p:nvPr/>
        </p:nvSpPr>
        <p:spPr>
          <a:xfrm>
            <a:off x="5004048" y="4090009"/>
            <a:ext cx="504056" cy="50405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p:sp>
        <p:nvSpPr>
          <p:cNvPr id="9" name="橢圓 8"/>
          <p:cNvSpPr/>
          <p:nvPr/>
        </p:nvSpPr>
        <p:spPr>
          <a:xfrm>
            <a:off x="5724128" y="4090009"/>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p:sp>
        <p:nvSpPr>
          <p:cNvPr id="10" name="橢圓 9"/>
          <p:cNvSpPr/>
          <p:nvPr/>
        </p:nvSpPr>
        <p:spPr>
          <a:xfrm>
            <a:off x="6444208" y="4090009"/>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p:sp>
        <p:nvSpPr>
          <p:cNvPr id="11" name="矩形 10"/>
          <p:cNvSpPr/>
          <p:nvPr/>
        </p:nvSpPr>
        <p:spPr>
          <a:xfrm>
            <a:off x="1979712" y="3945993"/>
            <a:ext cx="2880320" cy="792088"/>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p:cNvSpPr/>
          <p:nvPr/>
        </p:nvSpPr>
        <p:spPr>
          <a:xfrm>
            <a:off x="4932040" y="3945993"/>
            <a:ext cx="2160240" cy="792088"/>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mc:AlternateContent xmlns:mc="http://schemas.openxmlformats.org/markup-compatibility/2006" xmlns:a14="http://schemas.microsoft.com/office/drawing/2010/main">
        <mc:Choice Requires="a14">
          <p:sp>
            <p:nvSpPr>
              <p:cNvPr id="13" name="矩形 12"/>
              <p:cNvSpPr/>
              <p:nvPr/>
            </p:nvSpPr>
            <p:spPr>
              <a:xfrm>
                <a:off x="2158420" y="4157371"/>
                <a:ext cx="43467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sub>
                      </m:sSub>
                    </m:oMath>
                  </m:oMathPara>
                </a14:m>
                <a:endParaRPr lang="zh-TW" altLang="en-US" dirty="0"/>
              </a:p>
            </p:txBody>
          </p:sp>
        </mc:Choice>
        <mc:Fallback xmlns="">
          <p:sp>
            <p:nvSpPr>
              <p:cNvPr id="13" name="矩形 12"/>
              <p:cNvSpPr>
                <a:spLocks noRot="1" noChangeAspect="1" noMove="1" noResize="1" noEditPoints="1" noAdjustHandles="1" noChangeArrowheads="1" noChangeShapeType="1" noTextEdit="1"/>
              </p:cNvSpPr>
              <p:nvPr/>
            </p:nvSpPr>
            <p:spPr>
              <a:xfrm>
                <a:off x="2158420" y="4157371"/>
                <a:ext cx="434671" cy="369332"/>
              </a:xfrm>
              <a:prstGeom prst="rect">
                <a:avLst/>
              </a:prstGeom>
              <a:blipFill rotWithShape="1">
                <a:blip r:embed="rId4" cstate="print"/>
                <a:stretch>
                  <a:fillRect b="-1639"/>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4" name="矩形 13"/>
              <p:cNvSpPr/>
              <p:nvPr/>
            </p:nvSpPr>
            <p:spPr>
              <a:xfrm>
                <a:off x="2771671" y="4155132"/>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+1</m:t>
                          </m:r>
                        </m:sub>
                      </m:sSub>
                    </m:oMath>
                  </m:oMathPara>
                </a14:m>
                <a:endParaRPr lang="zh-TW" altLang="en-US" dirty="0"/>
              </a:p>
            </p:txBody>
          </p:sp>
        </mc:Choice>
        <mc:Fallback xmlns="">
          <p:sp>
            <p:nvSpPr>
              <p:cNvPr id="14" name="矩形 13"/>
              <p:cNvSpPr>
                <a:spLocks noRot="1" noChangeAspect="1" noMove="1" noResize="1" noEditPoints="1" noAdjustHandles="1" noChangeArrowheads="1" noChangeShapeType="1" noTextEdit="1"/>
              </p:cNvSpPr>
              <p:nvPr/>
            </p:nvSpPr>
            <p:spPr>
              <a:xfrm>
                <a:off x="2771671" y="4155132"/>
                <a:ext cx="654282" cy="369332"/>
              </a:xfrm>
              <a:prstGeom prst="rect">
                <a:avLst/>
              </a:prstGeom>
              <a:blipFill rotWithShape="1">
                <a:blip r:embed="rId5" cstate="print"/>
                <a:stretch>
                  <a:fillRect b="-3333"/>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5" name="矩形 14"/>
              <p:cNvSpPr/>
              <p:nvPr/>
            </p:nvSpPr>
            <p:spPr>
              <a:xfrm>
                <a:off x="3488775" y="4143058"/>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+2</m:t>
                          </m:r>
                        </m:sub>
                      </m:sSub>
                    </m:oMath>
                  </m:oMathPara>
                </a14:m>
                <a:endParaRPr lang="zh-TW" altLang="en-US" dirty="0"/>
              </a:p>
            </p:txBody>
          </p:sp>
        </mc:Choice>
        <mc:Fallback xmlns="">
          <p:sp>
            <p:nvSpPr>
              <p:cNvPr id="15" name="矩形 14"/>
              <p:cNvSpPr>
                <a:spLocks noRot="1" noChangeAspect="1" noMove="1" noResize="1" noEditPoints="1" noAdjustHandles="1" noChangeArrowheads="1" noChangeShapeType="1" noTextEdit="1"/>
              </p:cNvSpPr>
              <p:nvPr/>
            </p:nvSpPr>
            <p:spPr>
              <a:xfrm>
                <a:off x="3488775" y="4143058"/>
                <a:ext cx="654282" cy="369332"/>
              </a:xfrm>
              <a:prstGeom prst="rect">
                <a:avLst/>
              </a:prstGeom>
              <a:blipFill rotWithShape="1">
                <a:blip r:embed="rId6" cstate="print"/>
                <a:stretch>
                  <a:fillRect b="-3333"/>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6" name="矩形 15"/>
              <p:cNvSpPr/>
              <p:nvPr/>
            </p:nvSpPr>
            <p:spPr>
              <a:xfrm>
                <a:off x="4208855" y="4157371"/>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+3</m:t>
                          </m:r>
                        </m:sub>
                      </m:sSub>
                    </m:oMath>
                  </m:oMathPara>
                </a14:m>
                <a:endParaRPr lang="zh-TW" altLang="en-US" dirty="0"/>
              </a:p>
            </p:txBody>
          </p:sp>
        </mc:Choice>
        <mc:Fallback xmlns="">
          <p:sp>
            <p:nvSpPr>
              <p:cNvPr id="16" name="矩形 15"/>
              <p:cNvSpPr>
                <a:spLocks noRot="1" noChangeAspect="1" noMove="1" noResize="1" noEditPoints="1" noAdjustHandles="1" noChangeArrowheads="1" noChangeShapeType="1" noTextEdit="1"/>
              </p:cNvSpPr>
              <p:nvPr/>
            </p:nvSpPr>
            <p:spPr>
              <a:xfrm>
                <a:off x="4208855" y="4157371"/>
                <a:ext cx="654282" cy="369332"/>
              </a:xfrm>
              <a:prstGeom prst="rect">
                <a:avLst/>
              </a:prstGeom>
              <a:blipFill rotWithShape="1">
                <a:blip r:embed="rId7" cstate="print"/>
                <a:stretch>
                  <a:fillRect b="-1639"/>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7" name="矩形 16"/>
              <p:cNvSpPr/>
              <p:nvPr/>
            </p:nvSpPr>
            <p:spPr>
              <a:xfrm>
                <a:off x="4928935" y="4131493"/>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+4</m:t>
                          </m:r>
                        </m:sub>
                      </m:sSub>
                    </m:oMath>
                  </m:oMathPara>
                </a14:m>
                <a:endParaRPr lang="zh-TW" altLang="en-US" dirty="0"/>
              </a:p>
            </p:txBody>
          </p:sp>
        </mc:Choice>
        <mc:Fallback xmlns="">
          <p:sp>
            <p:nvSpPr>
              <p:cNvPr id="17" name="矩形 16"/>
              <p:cNvSpPr>
                <a:spLocks noRot="1" noChangeAspect="1" noMove="1" noResize="1" noEditPoints="1" noAdjustHandles="1" noChangeArrowheads="1" noChangeShapeType="1" noTextEdit="1"/>
              </p:cNvSpPr>
              <p:nvPr/>
            </p:nvSpPr>
            <p:spPr>
              <a:xfrm>
                <a:off x="4928935" y="4131493"/>
                <a:ext cx="654282" cy="369332"/>
              </a:xfrm>
              <a:prstGeom prst="rect">
                <a:avLst/>
              </a:prstGeom>
              <a:blipFill rotWithShape="1">
                <a:blip r:embed="rId8" cstate="print"/>
                <a:stretch>
                  <a:fillRect b="-3333"/>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8" name="矩形 17"/>
              <p:cNvSpPr/>
              <p:nvPr/>
            </p:nvSpPr>
            <p:spPr>
              <a:xfrm>
                <a:off x="5649015" y="4131493"/>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+5</m:t>
                          </m:r>
                        </m:sub>
                      </m:sSub>
                    </m:oMath>
                  </m:oMathPara>
                </a14:m>
                <a:endParaRPr lang="zh-TW" altLang="en-US" dirty="0"/>
              </a:p>
            </p:txBody>
          </p:sp>
        </mc:Choice>
        <mc:Fallback xmlns="">
          <p:sp>
            <p:nvSpPr>
              <p:cNvPr id="18" name="矩形 17"/>
              <p:cNvSpPr>
                <a:spLocks noRot="1" noChangeAspect="1" noMove="1" noResize="1" noEditPoints="1" noAdjustHandles="1" noChangeArrowheads="1" noChangeShapeType="1" noTextEdit="1"/>
              </p:cNvSpPr>
              <p:nvPr/>
            </p:nvSpPr>
            <p:spPr>
              <a:xfrm>
                <a:off x="5649015" y="4131493"/>
                <a:ext cx="654282" cy="369332"/>
              </a:xfrm>
              <a:prstGeom prst="rect">
                <a:avLst/>
              </a:prstGeom>
              <a:blipFill rotWithShape="1">
                <a:blip r:embed="rId9" cstate="print"/>
                <a:stretch>
                  <a:fillRect b="-3333"/>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9" name="矩形 18"/>
              <p:cNvSpPr/>
              <p:nvPr/>
            </p:nvSpPr>
            <p:spPr>
              <a:xfrm>
                <a:off x="6369095" y="4142162"/>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+6</m:t>
                          </m:r>
                        </m:sub>
                      </m:sSub>
                    </m:oMath>
                  </m:oMathPara>
                </a14:m>
                <a:endParaRPr lang="zh-TW" altLang="en-US" dirty="0"/>
              </a:p>
            </p:txBody>
          </p:sp>
        </mc:Choice>
        <mc:Fallback xmlns="">
          <p:sp>
            <p:nvSpPr>
              <p:cNvPr id="19" name="矩形 18"/>
              <p:cNvSpPr>
                <a:spLocks noRot="1" noChangeAspect="1" noMove="1" noResize="1" noEditPoints="1" noAdjustHandles="1" noChangeArrowheads="1" noChangeShapeType="1" noTextEdit="1"/>
              </p:cNvSpPr>
              <p:nvPr/>
            </p:nvSpPr>
            <p:spPr>
              <a:xfrm>
                <a:off x="6369095" y="4142162"/>
                <a:ext cx="654282" cy="369332"/>
              </a:xfrm>
              <a:prstGeom prst="rect">
                <a:avLst/>
              </a:prstGeom>
              <a:blipFill rotWithShape="1">
                <a:blip r:embed="rId10" cstate="print"/>
                <a:stretch>
                  <a:fillRect b="-1639"/>
                </a:stretch>
              </a:blipFill>
            </p:spPr>
            <p:txBody>
              <a:bodyPr/>
              <a:lstStyle/>
              <a:p>
                <a:r>
                  <a:rPr lang="zh-TW" altLang="en-US">
                    <a:noFill/>
                  </a:rPr>
                  <a:t> </a:t>
                </a:r>
              </a:p>
            </p:txBody>
          </p:sp>
        </mc:Fallback>
      </mc:AlternateContent>
      <p:sp>
        <p:nvSpPr>
          <p:cNvPr id="20" name="橢圓 19"/>
          <p:cNvSpPr/>
          <p:nvPr/>
        </p:nvSpPr>
        <p:spPr>
          <a:xfrm>
            <a:off x="2195736" y="3202233"/>
            <a:ext cx="216024" cy="216024"/>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p:sp>
        <p:nvSpPr>
          <p:cNvPr id="21" name="橢圓 20"/>
          <p:cNvSpPr/>
          <p:nvPr/>
        </p:nvSpPr>
        <p:spPr>
          <a:xfrm>
            <a:off x="2195736" y="3547236"/>
            <a:ext cx="226083" cy="226083"/>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p:sp>
        <p:nvSpPr>
          <p:cNvPr id="22" name="文字方塊 21"/>
          <p:cNvSpPr txBox="1"/>
          <p:nvPr/>
        </p:nvSpPr>
        <p:spPr>
          <a:xfrm>
            <a:off x="2544715" y="3140968"/>
            <a:ext cx="2236190" cy="338554"/>
          </a:xfrm>
          <a:prstGeom prst="rect">
            <a:avLst/>
          </a:prstGeom>
          <a:noFill/>
        </p:spPr>
        <p:txBody>
          <a:bodyPr wrap="none" rtlCol="0">
            <a:spAutoFit/>
          </a:bodyPr>
          <a:lstStyle/>
          <a:p>
            <a:r>
              <a:rPr lang="en-US" altLang="zh-TW" sz="1600" dirty="0" smtClean="0"/>
              <a:t>Included in the summary</a:t>
            </a:r>
            <a:endParaRPr lang="zh-TW" altLang="en-US" sz="1600" dirty="0"/>
          </a:p>
        </p:txBody>
      </p:sp>
      <p:sp>
        <p:nvSpPr>
          <p:cNvPr id="23" name="文字方塊 22"/>
          <p:cNvSpPr txBox="1"/>
          <p:nvPr/>
        </p:nvSpPr>
        <p:spPr>
          <a:xfrm>
            <a:off x="2562375" y="3491000"/>
            <a:ext cx="2636940" cy="338554"/>
          </a:xfrm>
          <a:prstGeom prst="rect">
            <a:avLst/>
          </a:prstGeom>
          <a:noFill/>
        </p:spPr>
        <p:txBody>
          <a:bodyPr wrap="none" rtlCol="0">
            <a:spAutoFit/>
          </a:bodyPr>
          <a:lstStyle/>
          <a:p>
            <a:r>
              <a:rPr lang="en-US" altLang="zh-TW" sz="1600" dirty="0" smtClean="0"/>
              <a:t>Not included in the summary</a:t>
            </a:r>
            <a:endParaRPr lang="zh-TW" altLang="en-US" sz="1600" dirty="0"/>
          </a:p>
        </p:txBody>
      </p:sp>
      <mc:AlternateContent xmlns:mc="http://schemas.openxmlformats.org/markup-compatibility/2006" xmlns:a14="http://schemas.microsoft.com/office/drawing/2010/main">
        <mc:Choice Requires="a14">
          <p:sp>
            <p:nvSpPr>
              <p:cNvPr id="25" name="矩形 24"/>
              <p:cNvSpPr/>
              <p:nvPr/>
            </p:nvSpPr>
            <p:spPr>
              <a:xfrm>
                <a:off x="3300262" y="4762280"/>
                <a:ext cx="377026"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zh-TW" altLang="zh-TW" i="1" smtClean="0">
                              <a:latin typeface="Cambria Math"/>
                            </a:rPr>
                          </m:ctrlPr>
                        </m:fPr>
                        <m:num>
                          <m:r>
                            <a:rPr lang="en-US" altLang="zh-TW" b="0" i="1" smtClean="0">
                              <a:latin typeface="Cambria Math"/>
                            </a:rPr>
                            <m:t>3</m:t>
                          </m:r>
                        </m:num>
                        <m:den>
                          <m:r>
                            <a:rPr lang="en-US" altLang="zh-TW" i="1">
                              <a:latin typeface="Cambria Math" panose="02040503050406030204" pitchFamily="18" charset="0"/>
                            </a:rPr>
                            <m:t>4</m:t>
                          </m:r>
                        </m:den>
                      </m:f>
                    </m:oMath>
                  </m:oMathPara>
                </a14:m>
                <a:endParaRPr lang="zh-TW" altLang="en-US" dirty="0"/>
              </a:p>
            </p:txBody>
          </p:sp>
        </mc:Choice>
        <mc:Fallback xmlns="">
          <p:sp>
            <p:nvSpPr>
              <p:cNvPr id="25" name="矩形 24"/>
              <p:cNvSpPr>
                <a:spLocks noRot="1" noChangeAspect="1" noMove="1" noResize="1" noEditPoints="1" noAdjustHandles="1" noChangeArrowheads="1" noChangeShapeType="1" noTextEdit="1"/>
              </p:cNvSpPr>
              <p:nvPr/>
            </p:nvSpPr>
            <p:spPr>
              <a:xfrm>
                <a:off x="3300262" y="4762280"/>
                <a:ext cx="377026" cy="610936"/>
              </a:xfrm>
              <a:prstGeom prst="rect">
                <a:avLst/>
              </a:prstGeom>
              <a:blipFill rotWithShape="1">
                <a:blip r:embed="rId11" cstate="print"/>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26" name="矩形 25"/>
              <p:cNvSpPr/>
              <p:nvPr/>
            </p:nvSpPr>
            <p:spPr>
              <a:xfrm>
                <a:off x="5716935" y="4738081"/>
                <a:ext cx="377026"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zh-TW" altLang="zh-TW" i="1">
                              <a:latin typeface="Cambria Math"/>
                            </a:rPr>
                          </m:ctrlPr>
                        </m:fPr>
                        <m:num>
                          <m:r>
                            <a:rPr lang="en-US" altLang="zh-TW" i="1">
                              <a:latin typeface="Cambria Math" panose="02040503050406030204" pitchFamily="18" charset="0"/>
                            </a:rPr>
                            <m:t>1</m:t>
                          </m:r>
                        </m:num>
                        <m:den>
                          <m:r>
                            <a:rPr lang="en-US" altLang="zh-TW" i="1">
                              <a:latin typeface="Cambria Math" panose="02040503050406030204" pitchFamily="18" charset="0"/>
                            </a:rPr>
                            <m:t>3</m:t>
                          </m:r>
                        </m:den>
                      </m:f>
                    </m:oMath>
                  </m:oMathPara>
                </a14:m>
                <a:endParaRPr lang="zh-TW" altLang="en-US" dirty="0"/>
              </a:p>
            </p:txBody>
          </p:sp>
        </mc:Choice>
        <mc:Fallback xmlns="">
          <p:sp>
            <p:nvSpPr>
              <p:cNvPr id="26" name="矩形 25"/>
              <p:cNvSpPr>
                <a:spLocks noRot="1" noChangeAspect="1" noMove="1" noResize="1" noEditPoints="1" noAdjustHandles="1" noChangeArrowheads="1" noChangeShapeType="1" noTextEdit="1"/>
              </p:cNvSpPr>
              <p:nvPr/>
            </p:nvSpPr>
            <p:spPr>
              <a:xfrm>
                <a:off x="5716935" y="4738081"/>
                <a:ext cx="377026" cy="612732"/>
              </a:xfrm>
              <a:prstGeom prst="rect">
                <a:avLst/>
              </a:prstGeom>
              <a:blipFill rotWithShape="1">
                <a:blip r:embed="rId12" cstate="print"/>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30" name="矩形 29"/>
              <p:cNvSpPr/>
              <p:nvPr/>
            </p:nvSpPr>
            <p:spPr>
              <a:xfrm>
                <a:off x="2903615" y="4781201"/>
                <a:ext cx="1239442"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tLang="zh-TW">
                          <a:latin typeface="Cambria Math" panose="02040503050406030204" pitchFamily="18" charset="0"/>
                        </a:rPr>
                        <m:t>max</m:t>
                      </m:r>
                      <m:r>
                        <a:rPr lang="en-US" altLang="zh-TW">
                          <a:latin typeface="Cambria Math" panose="02040503050406030204" pitchFamily="18" charset="0"/>
                        </a:rPr>
                        <m:t>(</m:t>
                      </m:r>
                      <m:f>
                        <m:fPr>
                          <m:ctrlPr>
                            <a:rPr lang="zh-TW" altLang="zh-TW" i="1">
                              <a:latin typeface="Cambria Math"/>
                            </a:rPr>
                          </m:ctrlPr>
                        </m:fPr>
                        <m:num>
                          <m:r>
                            <a:rPr lang="en-US" altLang="zh-TW" i="1">
                              <a:latin typeface="Cambria Math" panose="02040503050406030204" pitchFamily="18" charset="0"/>
                            </a:rPr>
                            <m:t>1</m:t>
                          </m:r>
                        </m:num>
                        <m:den>
                          <m:r>
                            <a:rPr lang="en-US" altLang="zh-TW" i="1">
                              <a:latin typeface="Cambria Math" panose="02040503050406030204" pitchFamily="18" charset="0"/>
                            </a:rPr>
                            <m:t>4</m:t>
                          </m:r>
                        </m:den>
                      </m:f>
                      <m:r>
                        <a:rPr lang="en-US" altLang="zh-TW">
                          <a:latin typeface="Cambria Math" panose="02040503050406030204" pitchFamily="18" charset="0"/>
                        </a:rPr>
                        <m:t>, </m:t>
                      </m:r>
                      <m:f>
                        <m:fPr>
                          <m:ctrlPr>
                            <a:rPr lang="zh-TW" altLang="zh-TW" i="1">
                              <a:latin typeface="Cambria Math"/>
                            </a:rPr>
                          </m:ctrlPr>
                        </m:fPr>
                        <m:num>
                          <m:r>
                            <a:rPr lang="en-US" altLang="zh-TW" i="1">
                              <a:latin typeface="Cambria Math" panose="02040503050406030204" pitchFamily="18" charset="0"/>
                            </a:rPr>
                            <m:t>3</m:t>
                          </m:r>
                        </m:num>
                        <m:den>
                          <m:r>
                            <a:rPr lang="en-US" altLang="zh-TW" i="1">
                              <a:latin typeface="Cambria Math" panose="02040503050406030204" pitchFamily="18" charset="0"/>
                            </a:rPr>
                            <m:t>4</m:t>
                          </m:r>
                        </m:den>
                      </m:f>
                      <m:r>
                        <a:rPr lang="en-US" altLang="zh-TW">
                          <a:latin typeface="Cambria Math" panose="02040503050406030204" pitchFamily="18" charset="0"/>
                        </a:rPr>
                        <m:t>)</m:t>
                      </m:r>
                    </m:oMath>
                  </m:oMathPara>
                </a14:m>
                <a:endParaRPr lang="zh-TW" altLang="en-US" dirty="0"/>
              </a:p>
            </p:txBody>
          </p:sp>
        </mc:Choice>
        <mc:Fallback xmlns="">
          <p:sp>
            <p:nvSpPr>
              <p:cNvPr id="30" name="矩形 29"/>
              <p:cNvSpPr>
                <a:spLocks noRot="1" noChangeAspect="1" noMove="1" noResize="1" noEditPoints="1" noAdjustHandles="1" noChangeArrowheads="1" noChangeShapeType="1" noTextEdit="1"/>
              </p:cNvSpPr>
              <p:nvPr/>
            </p:nvSpPr>
            <p:spPr>
              <a:xfrm>
                <a:off x="2903615" y="4781201"/>
                <a:ext cx="1239442" cy="610936"/>
              </a:xfrm>
              <a:prstGeom prst="rect">
                <a:avLst/>
              </a:prstGeom>
              <a:blipFill rotWithShape="1">
                <a:blip r:embed="rId13" cstate="print"/>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31" name="矩形 30"/>
              <p:cNvSpPr/>
              <p:nvPr/>
            </p:nvSpPr>
            <p:spPr>
              <a:xfrm>
                <a:off x="5447995" y="4788787"/>
                <a:ext cx="1407758"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tLang="zh-TW">
                          <a:latin typeface="Cambria Math" panose="02040503050406030204" pitchFamily="18" charset="0"/>
                        </a:rPr>
                        <m:t>max</m:t>
                      </m:r>
                      <m:r>
                        <a:rPr lang="en-US" altLang="zh-TW">
                          <a:latin typeface="Cambria Math" panose="02040503050406030204" pitchFamily="18" charset="0"/>
                        </a:rPr>
                        <m:t>⁡(</m:t>
                      </m:r>
                      <m:f>
                        <m:fPr>
                          <m:ctrlPr>
                            <a:rPr lang="zh-TW" altLang="zh-TW" i="1">
                              <a:latin typeface="Cambria Math"/>
                            </a:rPr>
                          </m:ctrlPr>
                        </m:fPr>
                        <m:num>
                          <m:r>
                            <a:rPr lang="en-US" altLang="zh-TW" i="1">
                              <a:latin typeface="Cambria Math" panose="02040503050406030204" pitchFamily="18" charset="0"/>
                            </a:rPr>
                            <m:t>1</m:t>
                          </m:r>
                        </m:num>
                        <m:den>
                          <m:r>
                            <a:rPr lang="en-US" altLang="zh-TW" i="1">
                              <a:latin typeface="Cambria Math" panose="02040503050406030204" pitchFamily="18" charset="0"/>
                            </a:rPr>
                            <m:t>3</m:t>
                          </m:r>
                        </m:den>
                      </m:f>
                      <m:r>
                        <a:rPr lang="en-US" altLang="zh-TW">
                          <a:latin typeface="Cambria Math" panose="02040503050406030204" pitchFamily="18" charset="0"/>
                        </a:rPr>
                        <m:t>, </m:t>
                      </m:r>
                      <m:f>
                        <m:fPr>
                          <m:ctrlPr>
                            <a:rPr lang="zh-TW" altLang="zh-TW" i="1">
                              <a:latin typeface="Cambria Math"/>
                            </a:rPr>
                          </m:ctrlPr>
                        </m:fPr>
                        <m:num>
                          <m:r>
                            <a:rPr lang="en-US" altLang="zh-TW" i="1">
                              <a:latin typeface="Cambria Math" panose="02040503050406030204" pitchFamily="18" charset="0"/>
                            </a:rPr>
                            <m:t>2</m:t>
                          </m:r>
                        </m:num>
                        <m:den>
                          <m:r>
                            <a:rPr lang="en-US" altLang="zh-TW" i="1">
                              <a:latin typeface="Cambria Math" panose="02040503050406030204" pitchFamily="18" charset="0"/>
                            </a:rPr>
                            <m:t>3</m:t>
                          </m:r>
                        </m:den>
                      </m:f>
                      <m:r>
                        <a:rPr lang="en-US" altLang="zh-TW">
                          <a:latin typeface="Cambria Math" panose="02040503050406030204" pitchFamily="18" charset="0"/>
                        </a:rPr>
                        <m:t>)</m:t>
                      </m:r>
                    </m:oMath>
                  </m:oMathPara>
                </a14:m>
                <a:endParaRPr lang="zh-TW" altLang="en-US" dirty="0"/>
              </a:p>
            </p:txBody>
          </p:sp>
        </mc:Choice>
        <mc:Fallback xmlns="">
          <p:sp>
            <p:nvSpPr>
              <p:cNvPr id="31" name="矩形 30"/>
              <p:cNvSpPr>
                <a:spLocks noRot="1" noChangeAspect="1" noMove="1" noResize="1" noEditPoints="1" noAdjustHandles="1" noChangeArrowheads="1" noChangeShapeType="1" noTextEdit="1"/>
              </p:cNvSpPr>
              <p:nvPr/>
            </p:nvSpPr>
            <p:spPr>
              <a:xfrm>
                <a:off x="5447995" y="4788787"/>
                <a:ext cx="1407758" cy="612732"/>
              </a:xfrm>
              <a:prstGeom prst="rect">
                <a:avLst/>
              </a:prstGeom>
              <a:blipFill rotWithShape="1">
                <a:blip r:embed="rId14" cstate="print"/>
                <a:stretch>
                  <a:fillRect/>
                </a:stretch>
              </a:blipFill>
            </p:spPr>
            <p:txBody>
              <a:bodyPr/>
              <a:lstStyle/>
              <a:p>
                <a:r>
                  <a:rPr lang="zh-TW" altLang="en-US">
                    <a:noFill/>
                  </a:rPr>
                  <a:t> </a:t>
                </a:r>
              </a:p>
            </p:txBody>
          </p:sp>
        </mc:Fallback>
      </mc:AlternateContent>
      <p:graphicFrame>
        <p:nvGraphicFramePr>
          <p:cNvPr id="28" name="物件 2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9760" name="Equation" r:id="rId15" imgW="114120" imgH="215640" progId="Equation.3">
                  <p:embed/>
                </p:oleObj>
              </mc:Choice>
              <mc:Fallback>
                <p:oleObj name="Equation" r:id="rId15" imgW="114120" imgH="215640" progId="Equation.3">
                  <p:embed/>
                  <p:pic>
                    <p:nvPicPr>
                      <p:cNvPr id="0" name="Picture 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1" end="1"/>
                                            </p:txEl>
                                          </p:spTgt>
                                        </p:tgtEl>
                                        <p:attrNameLst>
                                          <p:attrName>style.color</p:attrName>
                                        </p:attrNameLst>
                                      </p:cBhvr>
                                      <p:to>
                                        <a:srgbClr val="FEE29C"/>
                                      </p:to>
                                    </p:animClr>
                                    <p:animClr clrSpc="rgb" dir="cw">
                                      <p:cBhvr>
                                        <p:cTn id="7" dur="500" fill="hold"/>
                                        <p:tgtEl>
                                          <p:spTgt spid="3">
                                            <p:txEl>
                                              <p:pRg st="1" end="1"/>
                                            </p:txEl>
                                          </p:spTgt>
                                        </p:tgtEl>
                                        <p:attrNameLst>
                                          <p:attrName>fillcolor</p:attrName>
                                        </p:attrNameLst>
                                      </p:cBhvr>
                                      <p:to>
                                        <a:srgbClr val="FEE29C"/>
                                      </p:to>
                                    </p:animClr>
                                    <p:set>
                                      <p:cBhvr>
                                        <p:cTn id="8" dur="500" fill="hold"/>
                                        <p:tgtEl>
                                          <p:spTgt spid="3">
                                            <p:txEl>
                                              <p:pRg st="1" end="1"/>
                                            </p:txEl>
                                          </p:spTgt>
                                        </p:tgtEl>
                                        <p:attrNameLst>
                                          <p:attrName>fill.type</p:attrName>
                                        </p:attrNameLst>
                                      </p:cBhvr>
                                      <p:to>
                                        <p:strVal val="solid"/>
                                      </p:to>
                                    </p:set>
                                    <p:set>
                                      <p:cBhvr>
                                        <p:cTn id="9" dur="500" fill="hold"/>
                                        <p:tgtEl>
                                          <p:spTgt spid="3">
                                            <p:txEl>
                                              <p:pRg st="1" end="1"/>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500"/>
                                        <p:tgtEl>
                                          <p:spTgt spid="2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childTnLst>
                          </p:cTn>
                        </p:par>
                      </p:childTnLst>
                    </p:cTn>
                  </p:par>
                  <p:par>
                    <p:cTn id="20" fill="hold">
                      <p:stCondLst>
                        <p:cond delay="indefinite"/>
                      </p:stCondLst>
                      <p:childTnLst>
                        <p:par>
                          <p:cTn id="21" fill="hold">
                            <p:stCondLst>
                              <p:cond delay="0"/>
                            </p:stCondLst>
                            <p:childTnLst>
                              <p:par>
                                <p:cTn id="22" presetID="19" presetClass="emph" presetSubtype="0" fill="hold" nodeType="clickEffect">
                                  <p:stCondLst>
                                    <p:cond delay="0"/>
                                  </p:stCondLst>
                                  <p:childTnLst>
                                    <p:animClr clrSpc="rgb" dir="cw">
                                      <p:cBhvr override="childStyle">
                                        <p:cTn id="23" dur="500" fill="hold"/>
                                        <p:tgtEl>
                                          <p:spTgt spid="3">
                                            <p:txEl>
                                              <p:pRg st="1" end="1"/>
                                            </p:txEl>
                                          </p:spTgt>
                                        </p:tgtEl>
                                        <p:attrNameLst>
                                          <p:attrName>style.color</p:attrName>
                                        </p:attrNameLst>
                                      </p:cBhvr>
                                      <p:to>
                                        <a:srgbClr val="FFFFFF"/>
                                      </p:to>
                                    </p:animClr>
                                    <p:animClr clrSpc="rgb" dir="cw">
                                      <p:cBhvr>
                                        <p:cTn id="24" dur="500" fill="hold"/>
                                        <p:tgtEl>
                                          <p:spTgt spid="3">
                                            <p:txEl>
                                              <p:pRg st="1" end="1"/>
                                            </p:txEl>
                                          </p:spTgt>
                                        </p:tgtEl>
                                        <p:attrNameLst>
                                          <p:attrName>fillcolor</p:attrName>
                                        </p:attrNameLst>
                                      </p:cBhvr>
                                      <p:to>
                                        <a:srgbClr val="FFFFFF"/>
                                      </p:to>
                                    </p:animClr>
                                    <p:set>
                                      <p:cBhvr>
                                        <p:cTn id="25" dur="500" fill="hold"/>
                                        <p:tgtEl>
                                          <p:spTgt spid="3">
                                            <p:txEl>
                                              <p:pRg st="1" end="1"/>
                                            </p:txEl>
                                          </p:spTgt>
                                        </p:tgtEl>
                                        <p:attrNameLst>
                                          <p:attrName>fill.type</p:attrName>
                                        </p:attrNameLst>
                                      </p:cBhvr>
                                      <p:to>
                                        <p:strVal val="solid"/>
                                      </p:to>
                                    </p:set>
                                    <p:set>
                                      <p:cBhvr>
                                        <p:cTn id="26" dur="500" fill="hold"/>
                                        <p:tgtEl>
                                          <p:spTgt spid="3">
                                            <p:txEl>
                                              <p:pRg st="1" end="1"/>
                                            </p:txEl>
                                          </p:spTgt>
                                        </p:tgtEl>
                                        <p:attrNameLst>
                                          <p:attrName>fill.on</p:attrName>
                                        </p:attrNameLst>
                                      </p:cBhvr>
                                      <p:to>
                                        <p:strVal val="true"/>
                                      </p:to>
                                    </p:set>
                                  </p:childTnLst>
                                </p:cTn>
                              </p:par>
                              <p:par>
                                <p:cTn id="27" presetID="10" presetClass="exit" presetSubtype="0" fill="hold" grpId="1" nodeType="withEffect">
                                  <p:stCondLst>
                                    <p:cond delay="0"/>
                                  </p:stCondLst>
                                  <p:childTnLst>
                                    <p:animEffect transition="out" filter="fade">
                                      <p:cBhvr>
                                        <p:cTn id="28" dur="500"/>
                                        <p:tgtEl>
                                          <p:spTgt spid="25"/>
                                        </p:tgtEl>
                                      </p:cBhvr>
                                    </p:animEffect>
                                    <p:set>
                                      <p:cBhvr>
                                        <p:cTn id="29" dur="1" fill="hold">
                                          <p:stCondLst>
                                            <p:cond delay="499"/>
                                          </p:stCondLst>
                                        </p:cTn>
                                        <p:tgtEl>
                                          <p:spTgt spid="25"/>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26"/>
                                        </p:tgtEl>
                                      </p:cBhvr>
                                    </p:animEffect>
                                    <p:set>
                                      <p:cBhvr>
                                        <p:cTn id="32" dur="1" fill="hold">
                                          <p:stCondLst>
                                            <p:cond delay="499"/>
                                          </p:stCondLst>
                                        </p:cTn>
                                        <p:tgtEl>
                                          <p:spTgt spid="26"/>
                                        </p:tgtEl>
                                        <p:attrNameLst>
                                          <p:attrName>style.visibility</p:attrName>
                                        </p:attrNameLst>
                                      </p:cBhvr>
                                      <p:to>
                                        <p:strVal val="hidden"/>
                                      </p:to>
                                    </p:set>
                                  </p:childTnLst>
                                </p:cTn>
                              </p:par>
                              <p:par>
                                <p:cTn id="33" presetID="19" presetClass="emph" presetSubtype="0" fill="hold" nodeType="withEffect">
                                  <p:stCondLst>
                                    <p:cond delay="0"/>
                                  </p:stCondLst>
                                  <p:childTnLst>
                                    <p:animClr clrSpc="rgb" dir="cw">
                                      <p:cBhvr override="childStyle">
                                        <p:cTn id="34" dur="500" fill="hold"/>
                                        <p:tgtEl>
                                          <p:spTgt spid="3">
                                            <p:txEl>
                                              <p:pRg st="2" end="2"/>
                                            </p:txEl>
                                          </p:spTgt>
                                        </p:tgtEl>
                                        <p:attrNameLst>
                                          <p:attrName>style.color</p:attrName>
                                        </p:attrNameLst>
                                      </p:cBhvr>
                                      <p:to>
                                        <a:srgbClr val="FEE29C"/>
                                      </p:to>
                                    </p:animClr>
                                    <p:animClr clrSpc="rgb" dir="cw">
                                      <p:cBhvr>
                                        <p:cTn id="35" dur="500" fill="hold"/>
                                        <p:tgtEl>
                                          <p:spTgt spid="3">
                                            <p:txEl>
                                              <p:pRg st="2" end="2"/>
                                            </p:txEl>
                                          </p:spTgt>
                                        </p:tgtEl>
                                        <p:attrNameLst>
                                          <p:attrName>fillcolor</p:attrName>
                                        </p:attrNameLst>
                                      </p:cBhvr>
                                      <p:to>
                                        <a:srgbClr val="FEE29C"/>
                                      </p:to>
                                    </p:animClr>
                                    <p:set>
                                      <p:cBhvr>
                                        <p:cTn id="36" dur="500" fill="hold"/>
                                        <p:tgtEl>
                                          <p:spTgt spid="3">
                                            <p:txEl>
                                              <p:pRg st="2" end="2"/>
                                            </p:txEl>
                                          </p:spTgt>
                                        </p:tgtEl>
                                        <p:attrNameLst>
                                          <p:attrName>fill.type</p:attrName>
                                        </p:attrNameLst>
                                      </p:cBhvr>
                                      <p:to>
                                        <p:strVal val="solid"/>
                                      </p:to>
                                    </p:set>
                                    <p:set>
                                      <p:cBhvr>
                                        <p:cTn id="37" dur="500" fill="hold"/>
                                        <p:tgtEl>
                                          <p:spTgt spid="3">
                                            <p:txEl>
                                              <p:pRg st="2" end="2"/>
                                            </p:tx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19" presetClass="emph" presetSubtype="0" fill="hold" nodeType="clickEffect">
                                  <p:stCondLst>
                                    <p:cond delay="0"/>
                                  </p:stCondLst>
                                  <p:childTnLst>
                                    <p:animClr clrSpc="rgb" dir="cw">
                                      <p:cBhvr override="childStyle">
                                        <p:cTn id="51" dur="500" fill="hold"/>
                                        <p:tgtEl>
                                          <p:spTgt spid="3">
                                            <p:txEl>
                                              <p:pRg st="2" end="2"/>
                                            </p:txEl>
                                          </p:spTgt>
                                        </p:tgtEl>
                                        <p:attrNameLst>
                                          <p:attrName>style.color</p:attrName>
                                        </p:attrNameLst>
                                      </p:cBhvr>
                                      <p:to>
                                        <a:srgbClr val="FFFFFF"/>
                                      </p:to>
                                    </p:animClr>
                                    <p:animClr clrSpc="rgb" dir="cw">
                                      <p:cBhvr>
                                        <p:cTn id="52" dur="500" fill="hold"/>
                                        <p:tgtEl>
                                          <p:spTgt spid="3">
                                            <p:txEl>
                                              <p:pRg st="2" end="2"/>
                                            </p:txEl>
                                          </p:spTgt>
                                        </p:tgtEl>
                                        <p:attrNameLst>
                                          <p:attrName>fillcolor</p:attrName>
                                        </p:attrNameLst>
                                      </p:cBhvr>
                                      <p:to>
                                        <a:srgbClr val="FFFFFF"/>
                                      </p:to>
                                    </p:animClr>
                                    <p:set>
                                      <p:cBhvr>
                                        <p:cTn id="53" dur="500" fill="hold"/>
                                        <p:tgtEl>
                                          <p:spTgt spid="3">
                                            <p:txEl>
                                              <p:pRg st="2" end="2"/>
                                            </p:txEl>
                                          </p:spTgt>
                                        </p:tgtEl>
                                        <p:attrNameLst>
                                          <p:attrName>fill.type</p:attrName>
                                        </p:attrNameLst>
                                      </p:cBhvr>
                                      <p:to>
                                        <p:strVal val="solid"/>
                                      </p:to>
                                    </p:set>
                                    <p:set>
                                      <p:cBhvr>
                                        <p:cTn id="54" dur="500" fill="hold"/>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animBg="1"/>
      <p:bldP spid="26" grpId="1" animBg="1"/>
      <p:bldP spid="30" grpId="0" animBg="1"/>
      <p:bldP spid="3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Features for relation between cluster and summary - </a:t>
            </a:r>
            <a:r>
              <a:rPr lang="en-US" altLang="zh-TW" cap="none" dirty="0"/>
              <a:t>F</a:t>
            </a:r>
            <a:r>
              <a:rPr lang="en-US" altLang="zh-TW" sz="2700" cap="none" dirty="0"/>
              <a:t>1</a:t>
            </a:r>
            <a:r>
              <a:rPr lang="en-US" altLang="zh-TW" cap="none" dirty="0"/>
              <a:t>(</a:t>
            </a:r>
            <a:r>
              <a:rPr lang="en-US" altLang="zh-TW" cap="none" dirty="0" err="1"/>
              <a:t>s</a:t>
            </a:r>
            <a:r>
              <a:rPr lang="en-US" altLang="zh-TW" sz="2200" cap="none" dirty="0" err="1"/>
              <a:t>d</a:t>
            </a:r>
            <a:r>
              <a:rPr lang="en-US" altLang="zh-TW" cap="none" dirty="0"/>
              <a:t>, </a:t>
            </a:r>
            <a:r>
              <a:rPr lang="en-US" altLang="zh-TW" cap="none" dirty="0" err="1"/>
              <a:t>h</a:t>
            </a:r>
            <a:r>
              <a:rPr lang="en-US" altLang="zh-TW" sz="2200" cap="none" dirty="0" err="1"/>
              <a:t>k</a:t>
            </a:r>
            <a:r>
              <a:rPr lang="en-US" altLang="zh-TW" cap="none" dirty="0"/>
              <a:t>)</a:t>
            </a:r>
            <a:endParaRPr lang="zh-TW" altLang="en-US" dirty="0"/>
          </a:p>
        </p:txBody>
      </p:sp>
      <p:sp>
        <p:nvSpPr>
          <p:cNvPr id="3" name="內容版面配置區 2"/>
          <p:cNvSpPr>
            <a:spLocks noGrp="1"/>
          </p:cNvSpPr>
          <p:nvPr>
            <p:ph idx="1"/>
          </p:nvPr>
        </p:nvSpPr>
        <p:spPr/>
        <p:txBody>
          <a:bodyPr/>
          <a:lstStyle/>
          <a:p>
            <a:r>
              <a:rPr lang="en-US" altLang="zh-TW" dirty="0"/>
              <a:t>Consecutiveness </a:t>
            </a:r>
            <a:r>
              <a:rPr lang="en-US" altLang="zh-TW" dirty="0" smtClean="0"/>
              <a:t>(1)</a:t>
            </a:r>
            <a:endParaRPr lang="en-US" altLang="zh-TW" dirty="0"/>
          </a:p>
          <a:p>
            <a:pPr lvl="1"/>
            <a:r>
              <a:rPr lang="en-US" altLang="zh-TW" dirty="0" smtClean="0"/>
              <a:t>Number of utterances included in the summary with neighbor utterances also included in the summary</a:t>
            </a:r>
            <a:endParaRPr lang="zh-TW" altLang="en-US" dirty="0"/>
          </a:p>
        </p:txBody>
      </p:sp>
      <p:sp>
        <p:nvSpPr>
          <p:cNvPr id="4" name="橢圓 3"/>
          <p:cNvSpPr/>
          <p:nvPr/>
        </p:nvSpPr>
        <p:spPr>
          <a:xfrm>
            <a:off x="3200743" y="3809427"/>
            <a:ext cx="504056" cy="50405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p:sp>
        <p:nvSpPr>
          <p:cNvPr id="5" name="橢圓 4"/>
          <p:cNvSpPr/>
          <p:nvPr/>
        </p:nvSpPr>
        <p:spPr>
          <a:xfrm>
            <a:off x="3920823" y="3809427"/>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sz="1200" dirty="0"/>
          </a:p>
        </p:txBody>
      </p:sp>
      <p:sp>
        <p:nvSpPr>
          <p:cNvPr id="6" name="橢圓 5"/>
          <p:cNvSpPr/>
          <p:nvPr/>
        </p:nvSpPr>
        <p:spPr>
          <a:xfrm>
            <a:off x="4640903" y="3809427"/>
            <a:ext cx="504056" cy="50405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p:sp>
        <p:nvSpPr>
          <p:cNvPr id="7" name="橢圓 6"/>
          <p:cNvSpPr/>
          <p:nvPr/>
        </p:nvSpPr>
        <p:spPr>
          <a:xfrm>
            <a:off x="5360983" y="3809427"/>
            <a:ext cx="504056" cy="50405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p:sp>
        <p:nvSpPr>
          <p:cNvPr id="8" name="橢圓 7"/>
          <p:cNvSpPr/>
          <p:nvPr/>
        </p:nvSpPr>
        <p:spPr>
          <a:xfrm>
            <a:off x="6081063" y="3789040"/>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p:sp>
        <p:nvSpPr>
          <p:cNvPr id="9" name="橢圓 8"/>
          <p:cNvSpPr/>
          <p:nvPr/>
        </p:nvSpPr>
        <p:spPr>
          <a:xfrm>
            <a:off x="6801143" y="3789040"/>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p:sp>
        <p:nvSpPr>
          <p:cNvPr id="11" name="矩形 10"/>
          <p:cNvSpPr/>
          <p:nvPr/>
        </p:nvSpPr>
        <p:spPr>
          <a:xfrm>
            <a:off x="2339752" y="3645024"/>
            <a:ext cx="4320480" cy="792088"/>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mc:AlternateContent xmlns:mc="http://schemas.openxmlformats.org/markup-compatibility/2006" xmlns:a14="http://schemas.microsoft.com/office/drawing/2010/main">
        <mc:Choice Requires="a14">
          <p:sp>
            <p:nvSpPr>
              <p:cNvPr id="13" name="矩形 12"/>
              <p:cNvSpPr/>
              <p:nvPr/>
            </p:nvSpPr>
            <p:spPr>
              <a:xfrm>
                <a:off x="3235435" y="3856402"/>
                <a:ext cx="43467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sub>
                      </m:sSub>
                    </m:oMath>
                  </m:oMathPara>
                </a14:m>
                <a:endParaRPr lang="zh-TW" altLang="en-US" dirty="0"/>
              </a:p>
            </p:txBody>
          </p:sp>
        </mc:Choice>
        <mc:Fallback xmlns="">
          <p:sp>
            <p:nvSpPr>
              <p:cNvPr id="13" name="矩形 12"/>
              <p:cNvSpPr>
                <a:spLocks noRot="1" noChangeAspect="1" noMove="1" noResize="1" noEditPoints="1" noAdjustHandles="1" noChangeArrowheads="1" noChangeShapeType="1" noTextEdit="1"/>
              </p:cNvSpPr>
              <p:nvPr/>
            </p:nvSpPr>
            <p:spPr>
              <a:xfrm>
                <a:off x="3235435" y="3856402"/>
                <a:ext cx="434671" cy="369332"/>
              </a:xfrm>
              <a:prstGeom prst="rect">
                <a:avLst/>
              </a:prstGeom>
              <a:blipFill rotWithShape="1">
                <a:blip r:embed="rId3" cstate="print"/>
                <a:stretch>
                  <a:fillRect b="-3333"/>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4" name="矩形 13"/>
              <p:cNvSpPr/>
              <p:nvPr/>
            </p:nvSpPr>
            <p:spPr>
              <a:xfrm>
                <a:off x="3848686" y="3854163"/>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+1</m:t>
                          </m:r>
                        </m:sub>
                      </m:sSub>
                    </m:oMath>
                  </m:oMathPara>
                </a14:m>
                <a:endParaRPr lang="zh-TW" altLang="en-US" dirty="0"/>
              </a:p>
            </p:txBody>
          </p:sp>
        </mc:Choice>
        <mc:Fallback xmlns="">
          <p:sp>
            <p:nvSpPr>
              <p:cNvPr id="14" name="矩形 13"/>
              <p:cNvSpPr>
                <a:spLocks noRot="1" noChangeAspect="1" noMove="1" noResize="1" noEditPoints="1" noAdjustHandles="1" noChangeArrowheads="1" noChangeShapeType="1" noTextEdit="1"/>
              </p:cNvSpPr>
              <p:nvPr/>
            </p:nvSpPr>
            <p:spPr>
              <a:xfrm>
                <a:off x="3848686" y="3854163"/>
                <a:ext cx="654282" cy="369332"/>
              </a:xfrm>
              <a:prstGeom prst="rect">
                <a:avLst/>
              </a:prstGeom>
              <a:blipFill rotWithShape="1">
                <a:blip r:embed="rId4" cstate="print"/>
                <a:stretch>
                  <a:fillRect b="-1639"/>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5" name="矩形 14"/>
              <p:cNvSpPr/>
              <p:nvPr/>
            </p:nvSpPr>
            <p:spPr>
              <a:xfrm>
                <a:off x="4565790" y="3842089"/>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+2</m:t>
                          </m:r>
                        </m:sub>
                      </m:sSub>
                    </m:oMath>
                  </m:oMathPara>
                </a14:m>
                <a:endParaRPr lang="zh-TW" altLang="en-US" dirty="0"/>
              </a:p>
            </p:txBody>
          </p:sp>
        </mc:Choice>
        <mc:Fallback xmlns="">
          <p:sp>
            <p:nvSpPr>
              <p:cNvPr id="15" name="矩形 14"/>
              <p:cNvSpPr>
                <a:spLocks noRot="1" noChangeAspect="1" noMove="1" noResize="1" noEditPoints="1" noAdjustHandles="1" noChangeArrowheads="1" noChangeShapeType="1" noTextEdit="1"/>
              </p:cNvSpPr>
              <p:nvPr/>
            </p:nvSpPr>
            <p:spPr>
              <a:xfrm>
                <a:off x="4565790" y="3842089"/>
                <a:ext cx="654282" cy="369332"/>
              </a:xfrm>
              <a:prstGeom prst="rect">
                <a:avLst/>
              </a:prstGeom>
              <a:blipFill rotWithShape="1">
                <a:blip r:embed="rId5" cstate="print"/>
                <a:stretch>
                  <a:fillRect b="-1639"/>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6" name="矩形 15"/>
              <p:cNvSpPr/>
              <p:nvPr/>
            </p:nvSpPr>
            <p:spPr>
              <a:xfrm>
                <a:off x="5285870" y="3856402"/>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+3</m:t>
                          </m:r>
                        </m:sub>
                      </m:sSub>
                    </m:oMath>
                  </m:oMathPara>
                </a14:m>
                <a:endParaRPr lang="zh-TW" altLang="en-US" dirty="0"/>
              </a:p>
            </p:txBody>
          </p:sp>
        </mc:Choice>
        <mc:Fallback xmlns="">
          <p:sp>
            <p:nvSpPr>
              <p:cNvPr id="16" name="矩形 15"/>
              <p:cNvSpPr>
                <a:spLocks noRot="1" noChangeAspect="1" noMove="1" noResize="1" noEditPoints="1" noAdjustHandles="1" noChangeArrowheads="1" noChangeShapeType="1" noTextEdit="1"/>
              </p:cNvSpPr>
              <p:nvPr/>
            </p:nvSpPr>
            <p:spPr>
              <a:xfrm>
                <a:off x="5285870" y="3856402"/>
                <a:ext cx="654282" cy="369332"/>
              </a:xfrm>
              <a:prstGeom prst="rect">
                <a:avLst/>
              </a:prstGeom>
              <a:blipFill rotWithShape="1">
                <a:blip r:embed="rId6" cstate="print"/>
                <a:stretch>
                  <a:fillRect b="-3333"/>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7" name="矩形 16"/>
              <p:cNvSpPr/>
              <p:nvPr/>
            </p:nvSpPr>
            <p:spPr>
              <a:xfrm>
                <a:off x="6005950" y="3830524"/>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+4</m:t>
                          </m:r>
                        </m:sub>
                      </m:sSub>
                    </m:oMath>
                  </m:oMathPara>
                </a14:m>
                <a:endParaRPr lang="zh-TW" altLang="en-US" dirty="0"/>
              </a:p>
            </p:txBody>
          </p:sp>
        </mc:Choice>
        <mc:Fallback xmlns="">
          <p:sp>
            <p:nvSpPr>
              <p:cNvPr id="17" name="矩形 16"/>
              <p:cNvSpPr>
                <a:spLocks noRot="1" noChangeAspect="1" noMove="1" noResize="1" noEditPoints="1" noAdjustHandles="1" noChangeArrowheads="1" noChangeShapeType="1" noTextEdit="1"/>
              </p:cNvSpPr>
              <p:nvPr/>
            </p:nvSpPr>
            <p:spPr>
              <a:xfrm>
                <a:off x="6005950" y="3830524"/>
                <a:ext cx="654282" cy="369332"/>
              </a:xfrm>
              <a:prstGeom prst="rect">
                <a:avLst/>
              </a:prstGeom>
              <a:blipFill rotWithShape="1">
                <a:blip r:embed="rId7" cstate="print"/>
                <a:stretch>
                  <a:fillRect b="-1639"/>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8" name="矩形 17"/>
              <p:cNvSpPr/>
              <p:nvPr/>
            </p:nvSpPr>
            <p:spPr>
              <a:xfrm>
                <a:off x="6726030" y="3830524"/>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+5</m:t>
                          </m:r>
                        </m:sub>
                      </m:sSub>
                    </m:oMath>
                  </m:oMathPara>
                </a14:m>
                <a:endParaRPr lang="zh-TW" altLang="en-US" dirty="0"/>
              </a:p>
            </p:txBody>
          </p:sp>
        </mc:Choice>
        <mc:Fallback xmlns="">
          <p:sp>
            <p:nvSpPr>
              <p:cNvPr id="18" name="矩形 17"/>
              <p:cNvSpPr>
                <a:spLocks noRot="1" noChangeAspect="1" noMove="1" noResize="1" noEditPoints="1" noAdjustHandles="1" noChangeArrowheads="1" noChangeShapeType="1" noTextEdit="1"/>
              </p:cNvSpPr>
              <p:nvPr/>
            </p:nvSpPr>
            <p:spPr>
              <a:xfrm>
                <a:off x="6726030" y="3830524"/>
                <a:ext cx="654282" cy="369332"/>
              </a:xfrm>
              <a:prstGeom prst="rect">
                <a:avLst/>
              </a:prstGeom>
              <a:blipFill rotWithShape="1">
                <a:blip r:embed="rId8" cstate="print"/>
                <a:stretch>
                  <a:fillRect b="-1639"/>
                </a:stretch>
              </a:blipFill>
            </p:spPr>
            <p:txBody>
              <a:bodyPr/>
              <a:lstStyle/>
              <a:p>
                <a:r>
                  <a:rPr lang="zh-TW" altLang="en-US">
                    <a:noFill/>
                  </a:rPr>
                  <a:t> </a:t>
                </a:r>
              </a:p>
            </p:txBody>
          </p:sp>
        </mc:Fallback>
      </mc:AlternateContent>
      <p:sp>
        <p:nvSpPr>
          <p:cNvPr id="21" name="橢圓 20"/>
          <p:cNvSpPr/>
          <p:nvPr/>
        </p:nvSpPr>
        <p:spPr>
          <a:xfrm>
            <a:off x="1694785" y="3800605"/>
            <a:ext cx="504056" cy="50405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p:sp>
        <p:nvSpPr>
          <p:cNvPr id="22" name="橢圓 21"/>
          <p:cNvSpPr/>
          <p:nvPr/>
        </p:nvSpPr>
        <p:spPr>
          <a:xfrm>
            <a:off x="2414865" y="3800605"/>
            <a:ext cx="504056" cy="50405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mc:AlternateContent xmlns:mc="http://schemas.openxmlformats.org/markup-compatibility/2006" xmlns:a14="http://schemas.microsoft.com/office/drawing/2010/main">
        <mc:Choice Requires="a14">
          <p:sp>
            <p:nvSpPr>
              <p:cNvPr id="23" name="矩形 22"/>
              <p:cNvSpPr/>
              <p:nvPr/>
            </p:nvSpPr>
            <p:spPr>
              <a:xfrm>
                <a:off x="1619672" y="3842089"/>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−2</m:t>
                          </m:r>
                        </m:sub>
                      </m:sSub>
                    </m:oMath>
                  </m:oMathPara>
                </a14:m>
                <a:endParaRPr lang="zh-TW" altLang="en-US" dirty="0"/>
              </a:p>
            </p:txBody>
          </p:sp>
        </mc:Choice>
        <mc:Fallback xmlns="">
          <p:sp>
            <p:nvSpPr>
              <p:cNvPr id="23" name="矩形 22"/>
              <p:cNvSpPr>
                <a:spLocks noRot="1" noChangeAspect="1" noMove="1" noResize="1" noEditPoints="1" noAdjustHandles="1" noChangeArrowheads="1" noChangeShapeType="1" noTextEdit="1"/>
              </p:cNvSpPr>
              <p:nvPr/>
            </p:nvSpPr>
            <p:spPr>
              <a:xfrm>
                <a:off x="1619672" y="3842089"/>
                <a:ext cx="654282" cy="369332"/>
              </a:xfrm>
              <a:prstGeom prst="rect">
                <a:avLst/>
              </a:prstGeom>
              <a:blipFill rotWithShape="1">
                <a:blip r:embed="rId9" cstate="print"/>
                <a:stretch>
                  <a:fillRect b="-1639"/>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24" name="矩形 23"/>
              <p:cNvSpPr/>
              <p:nvPr/>
            </p:nvSpPr>
            <p:spPr>
              <a:xfrm>
                <a:off x="2339752" y="3852758"/>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−1</m:t>
                          </m:r>
                        </m:sub>
                      </m:sSub>
                    </m:oMath>
                  </m:oMathPara>
                </a14:m>
                <a:endParaRPr lang="zh-TW" altLang="en-US" dirty="0"/>
              </a:p>
            </p:txBody>
          </p:sp>
        </mc:Choice>
        <mc:Fallback xmlns="">
          <p:sp>
            <p:nvSpPr>
              <p:cNvPr id="24" name="矩形 23"/>
              <p:cNvSpPr>
                <a:spLocks noRot="1" noChangeAspect="1" noMove="1" noResize="1" noEditPoints="1" noAdjustHandles="1" noChangeArrowheads="1" noChangeShapeType="1" noTextEdit="1"/>
              </p:cNvSpPr>
              <p:nvPr/>
            </p:nvSpPr>
            <p:spPr>
              <a:xfrm>
                <a:off x="2339752" y="3852758"/>
                <a:ext cx="654282" cy="369332"/>
              </a:xfrm>
              <a:prstGeom prst="rect">
                <a:avLst/>
              </a:prstGeom>
              <a:blipFill rotWithShape="1">
                <a:blip r:embed="rId10" cstate="print"/>
                <a:stretch>
                  <a:fillRect b="-1639"/>
                </a:stretch>
              </a:blipFill>
            </p:spPr>
            <p:txBody>
              <a:bodyPr/>
              <a:lstStyle/>
              <a:p>
                <a:r>
                  <a:rPr lang="zh-TW" altLang="en-US">
                    <a:noFill/>
                  </a:rPr>
                  <a:t> </a:t>
                </a:r>
              </a:p>
            </p:txBody>
          </p:sp>
        </mc:Fallback>
      </mc:AlternateContent>
      <p:sp>
        <p:nvSpPr>
          <p:cNvPr id="28" name="橢圓 27"/>
          <p:cNvSpPr/>
          <p:nvPr/>
        </p:nvSpPr>
        <p:spPr>
          <a:xfrm>
            <a:off x="1856453" y="2842193"/>
            <a:ext cx="216024" cy="216024"/>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p:sp>
        <p:nvSpPr>
          <p:cNvPr id="29" name="橢圓 28"/>
          <p:cNvSpPr/>
          <p:nvPr/>
        </p:nvSpPr>
        <p:spPr>
          <a:xfrm>
            <a:off x="1856453" y="3187196"/>
            <a:ext cx="226083" cy="226083"/>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dirty="0"/>
          </a:p>
        </p:txBody>
      </p:sp>
      <p:sp>
        <p:nvSpPr>
          <p:cNvPr id="30" name="文字方塊 29"/>
          <p:cNvSpPr txBox="1"/>
          <p:nvPr/>
        </p:nvSpPr>
        <p:spPr>
          <a:xfrm>
            <a:off x="2205432" y="2780928"/>
            <a:ext cx="2236190" cy="338554"/>
          </a:xfrm>
          <a:prstGeom prst="rect">
            <a:avLst/>
          </a:prstGeom>
          <a:noFill/>
        </p:spPr>
        <p:txBody>
          <a:bodyPr wrap="none" rtlCol="0">
            <a:spAutoFit/>
          </a:bodyPr>
          <a:lstStyle/>
          <a:p>
            <a:r>
              <a:rPr lang="en-US" altLang="zh-TW" sz="1600" dirty="0" smtClean="0"/>
              <a:t>Included in the summary</a:t>
            </a:r>
            <a:endParaRPr lang="zh-TW" altLang="en-US" sz="1600" dirty="0"/>
          </a:p>
        </p:txBody>
      </p:sp>
      <p:sp>
        <p:nvSpPr>
          <p:cNvPr id="31" name="文字方塊 30"/>
          <p:cNvSpPr txBox="1"/>
          <p:nvPr/>
        </p:nvSpPr>
        <p:spPr>
          <a:xfrm>
            <a:off x="2223092" y="3130960"/>
            <a:ext cx="2636940" cy="338554"/>
          </a:xfrm>
          <a:prstGeom prst="rect">
            <a:avLst/>
          </a:prstGeom>
          <a:noFill/>
        </p:spPr>
        <p:txBody>
          <a:bodyPr wrap="none" rtlCol="0">
            <a:spAutoFit/>
          </a:bodyPr>
          <a:lstStyle/>
          <a:p>
            <a:r>
              <a:rPr lang="en-US" altLang="zh-TW" sz="1600" dirty="0" smtClean="0"/>
              <a:t>Not included in the summary</a:t>
            </a:r>
            <a:endParaRPr lang="zh-TW" altLang="en-US" sz="1600" dirty="0"/>
          </a:p>
        </p:txBody>
      </p:sp>
      <p:sp>
        <p:nvSpPr>
          <p:cNvPr id="32" name="左大括弧 31"/>
          <p:cNvSpPr/>
          <p:nvPr/>
        </p:nvSpPr>
        <p:spPr>
          <a:xfrm rot="16200000">
            <a:off x="3331944" y="3660945"/>
            <a:ext cx="261506" cy="1957856"/>
          </a:xfrm>
          <a:prstGeom prst="leftBrace">
            <a:avLst/>
          </a:prstGeom>
          <a:ln w="19050">
            <a:solidFill>
              <a:schemeClr val="bg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38" name="左大括弧 37"/>
          <p:cNvSpPr/>
          <p:nvPr/>
        </p:nvSpPr>
        <p:spPr>
          <a:xfrm rot="16200000">
            <a:off x="4755358" y="3804977"/>
            <a:ext cx="261506" cy="1957856"/>
          </a:xfrm>
          <a:prstGeom prst="leftBrace">
            <a:avLst/>
          </a:prstGeom>
          <a:ln w="19050">
            <a:solidFill>
              <a:schemeClr val="bg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39" name="左大括弧 38"/>
          <p:cNvSpPr/>
          <p:nvPr/>
        </p:nvSpPr>
        <p:spPr>
          <a:xfrm rot="16200000">
            <a:off x="5489078" y="3994476"/>
            <a:ext cx="261506" cy="1957856"/>
          </a:xfrm>
          <a:prstGeom prst="leftBrace">
            <a:avLst/>
          </a:prstGeom>
          <a:ln w="19050">
            <a:solidFill>
              <a:schemeClr val="bg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cxnSp>
        <p:nvCxnSpPr>
          <p:cNvPr id="41" name="直線接點 40"/>
          <p:cNvCxnSpPr/>
          <p:nvPr/>
        </p:nvCxnSpPr>
        <p:spPr>
          <a:xfrm flipH="1">
            <a:off x="5613011" y="4509120"/>
            <a:ext cx="14996" cy="405538"/>
          </a:xfrm>
          <a:prstGeom prst="line">
            <a:avLst/>
          </a:prstGeom>
          <a:ln w="19050">
            <a:solidFill>
              <a:schemeClr val="bg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直線接點 42"/>
          <p:cNvCxnSpPr/>
          <p:nvPr/>
        </p:nvCxnSpPr>
        <p:spPr>
          <a:xfrm flipH="1">
            <a:off x="4892931" y="4509137"/>
            <a:ext cx="6820" cy="288023"/>
          </a:xfrm>
          <a:prstGeom prst="line">
            <a:avLst/>
          </a:prstGeom>
          <a:ln w="19050">
            <a:solidFill>
              <a:schemeClr val="bg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9" name="直線接點 48"/>
          <p:cNvCxnSpPr/>
          <p:nvPr/>
        </p:nvCxnSpPr>
        <p:spPr>
          <a:xfrm>
            <a:off x="3469036" y="4487489"/>
            <a:ext cx="0" cy="152384"/>
          </a:xfrm>
          <a:prstGeom prst="line">
            <a:avLst/>
          </a:prstGeom>
          <a:ln w="19050">
            <a:solidFill>
              <a:schemeClr val="bg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sp>
        <p:nvSpPr>
          <p:cNvPr id="51" name="文字方塊 50"/>
          <p:cNvSpPr txBox="1"/>
          <p:nvPr/>
        </p:nvSpPr>
        <p:spPr>
          <a:xfrm>
            <a:off x="3318995" y="4765569"/>
            <a:ext cx="300082" cy="369332"/>
          </a:xfrm>
          <a:prstGeom prst="rect">
            <a:avLst/>
          </a:prstGeom>
          <a:noFill/>
        </p:spPr>
        <p:txBody>
          <a:bodyPr wrap="none" rtlCol="0">
            <a:spAutoFit/>
          </a:bodyPr>
          <a:lstStyle/>
          <a:p>
            <a:r>
              <a:rPr lang="en-US" altLang="zh-TW" dirty="0" smtClean="0"/>
              <a:t>0</a:t>
            </a:r>
            <a:endParaRPr lang="zh-TW" altLang="en-US" dirty="0"/>
          </a:p>
        </p:txBody>
      </p:sp>
      <p:sp>
        <p:nvSpPr>
          <p:cNvPr id="53" name="文字方塊 52"/>
          <p:cNvSpPr txBox="1"/>
          <p:nvPr/>
        </p:nvSpPr>
        <p:spPr>
          <a:xfrm>
            <a:off x="4746300" y="4898698"/>
            <a:ext cx="300082" cy="369332"/>
          </a:xfrm>
          <a:prstGeom prst="rect">
            <a:avLst/>
          </a:prstGeom>
          <a:noFill/>
        </p:spPr>
        <p:txBody>
          <a:bodyPr wrap="none" rtlCol="0">
            <a:spAutoFit/>
          </a:bodyPr>
          <a:lstStyle/>
          <a:p>
            <a:r>
              <a:rPr lang="en-US" altLang="zh-TW" dirty="0"/>
              <a:t>1</a:t>
            </a:r>
            <a:endParaRPr lang="zh-TW" altLang="en-US" dirty="0"/>
          </a:p>
        </p:txBody>
      </p:sp>
      <p:sp>
        <p:nvSpPr>
          <p:cNvPr id="54" name="文字方塊 53"/>
          <p:cNvSpPr txBox="1"/>
          <p:nvPr/>
        </p:nvSpPr>
        <p:spPr>
          <a:xfrm>
            <a:off x="5462970" y="5104157"/>
            <a:ext cx="300082" cy="369332"/>
          </a:xfrm>
          <a:prstGeom prst="rect">
            <a:avLst/>
          </a:prstGeom>
          <a:noFill/>
        </p:spPr>
        <p:txBody>
          <a:bodyPr wrap="none" rtlCol="0">
            <a:spAutoFit/>
          </a:bodyPr>
          <a:lstStyle/>
          <a:p>
            <a:r>
              <a:rPr lang="en-US" altLang="zh-TW" dirty="0" smtClean="0"/>
              <a:t>1</a:t>
            </a:r>
            <a:endParaRPr lang="zh-TW" altLang="en-US" dirty="0"/>
          </a:p>
        </p:txBody>
      </p:sp>
      <p:sp>
        <p:nvSpPr>
          <p:cNvPr id="55" name="文字方塊 54"/>
          <p:cNvSpPr txBox="1"/>
          <p:nvPr/>
        </p:nvSpPr>
        <p:spPr>
          <a:xfrm>
            <a:off x="6801143" y="4714603"/>
            <a:ext cx="582211" cy="400110"/>
          </a:xfrm>
          <a:prstGeom prst="rect">
            <a:avLst/>
          </a:prstGeom>
          <a:noFill/>
        </p:spPr>
        <p:txBody>
          <a:bodyPr wrap="none" rtlCol="0">
            <a:spAutoFit/>
          </a:bodyPr>
          <a:lstStyle/>
          <a:p>
            <a:r>
              <a:rPr lang="zh-TW" altLang="en-US" sz="2000" b="1" dirty="0" smtClean="0"/>
              <a:t>→</a:t>
            </a:r>
            <a:r>
              <a:rPr lang="en-US" altLang="zh-TW" sz="2000" b="1" dirty="0" smtClean="0"/>
              <a:t>2</a:t>
            </a:r>
            <a:endParaRPr lang="zh-TW" altLang="en-US" sz="2000" b="1" dirty="0"/>
          </a:p>
        </p:txBody>
      </p:sp>
    </p:spTree>
    <p:extLst>
      <p:ext uri="{BB962C8B-B14F-4D97-AF65-F5344CB8AC3E}">
        <p14:creationId xmlns:p14="http://schemas.microsoft.com/office/powerpoint/2010/main" val="227417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additive="base">
                                        <p:cTn id="11" dur="500" fill="hold"/>
                                        <p:tgtEl>
                                          <p:spTgt spid="51"/>
                                        </p:tgtEl>
                                        <p:attrNameLst>
                                          <p:attrName>ppt_x</p:attrName>
                                        </p:attrNameLst>
                                      </p:cBhvr>
                                      <p:tavLst>
                                        <p:tav tm="0">
                                          <p:val>
                                            <p:strVal val="#ppt_x"/>
                                          </p:val>
                                        </p:tav>
                                        <p:tav tm="100000">
                                          <p:val>
                                            <p:strVal val="#ppt_x"/>
                                          </p:val>
                                        </p:tav>
                                      </p:tavLst>
                                    </p:anim>
                                    <p:anim calcmode="lin" valueType="num">
                                      <p:cBhvr additive="base">
                                        <p:cTn id="12" dur="500" fill="hold"/>
                                        <p:tgtEl>
                                          <p:spTgt spid="5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500" fill="hold"/>
                                        <p:tgtEl>
                                          <p:spTgt spid="49"/>
                                        </p:tgtEl>
                                        <p:attrNameLst>
                                          <p:attrName>ppt_x</p:attrName>
                                        </p:attrNameLst>
                                      </p:cBhvr>
                                      <p:tavLst>
                                        <p:tav tm="0">
                                          <p:val>
                                            <p:strVal val="#ppt_x"/>
                                          </p:val>
                                        </p:tav>
                                        <p:tav tm="100000">
                                          <p:val>
                                            <p:strVal val="#ppt_x"/>
                                          </p:val>
                                        </p:tav>
                                      </p:tavLst>
                                    </p:anim>
                                    <p:anim calcmode="lin" valueType="num">
                                      <p:cBhvr additive="base">
                                        <p:cTn id="1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8"/>
                                        </p:tgtEl>
                                        <p:attrNameLst>
                                          <p:attrName>style.visibility</p:attrName>
                                        </p:attrNameLst>
                                      </p:cBhvr>
                                      <p:to>
                                        <p:strVal val="visible"/>
                                      </p:to>
                                    </p:set>
                                    <p:anim calcmode="lin" valueType="num">
                                      <p:cBhvr additive="base">
                                        <p:cTn id="21" dur="500" fill="hold"/>
                                        <p:tgtEl>
                                          <p:spTgt spid="38"/>
                                        </p:tgtEl>
                                        <p:attrNameLst>
                                          <p:attrName>ppt_x</p:attrName>
                                        </p:attrNameLst>
                                      </p:cBhvr>
                                      <p:tavLst>
                                        <p:tav tm="0">
                                          <p:val>
                                            <p:strVal val="#ppt_x"/>
                                          </p:val>
                                        </p:tav>
                                        <p:tav tm="100000">
                                          <p:val>
                                            <p:strVal val="#ppt_x"/>
                                          </p:val>
                                        </p:tav>
                                      </p:tavLst>
                                    </p:anim>
                                    <p:anim calcmode="lin" valueType="num">
                                      <p:cBhvr additive="base">
                                        <p:cTn id="22" dur="500" fill="hold"/>
                                        <p:tgtEl>
                                          <p:spTgt spid="38"/>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3"/>
                                        </p:tgtEl>
                                        <p:attrNameLst>
                                          <p:attrName>style.visibility</p:attrName>
                                        </p:attrNameLst>
                                      </p:cBhvr>
                                      <p:to>
                                        <p:strVal val="visible"/>
                                      </p:to>
                                    </p:set>
                                    <p:anim calcmode="lin" valueType="num">
                                      <p:cBhvr additive="base">
                                        <p:cTn id="25" dur="500" fill="hold"/>
                                        <p:tgtEl>
                                          <p:spTgt spid="43"/>
                                        </p:tgtEl>
                                        <p:attrNameLst>
                                          <p:attrName>ppt_x</p:attrName>
                                        </p:attrNameLst>
                                      </p:cBhvr>
                                      <p:tavLst>
                                        <p:tav tm="0">
                                          <p:val>
                                            <p:strVal val="#ppt_x"/>
                                          </p:val>
                                        </p:tav>
                                        <p:tav tm="100000">
                                          <p:val>
                                            <p:strVal val="#ppt_x"/>
                                          </p:val>
                                        </p:tav>
                                      </p:tavLst>
                                    </p:anim>
                                    <p:anim calcmode="lin" valueType="num">
                                      <p:cBhvr additive="base">
                                        <p:cTn id="26" dur="500" fill="hold"/>
                                        <p:tgtEl>
                                          <p:spTgt spid="4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additive="base">
                                        <p:cTn id="29" dur="500" fill="hold"/>
                                        <p:tgtEl>
                                          <p:spTgt spid="53"/>
                                        </p:tgtEl>
                                        <p:attrNameLst>
                                          <p:attrName>ppt_x</p:attrName>
                                        </p:attrNameLst>
                                      </p:cBhvr>
                                      <p:tavLst>
                                        <p:tav tm="0">
                                          <p:val>
                                            <p:strVal val="#ppt_x"/>
                                          </p:val>
                                        </p:tav>
                                        <p:tav tm="100000">
                                          <p:val>
                                            <p:strVal val="#ppt_x"/>
                                          </p:val>
                                        </p:tav>
                                      </p:tavLst>
                                    </p:anim>
                                    <p:anim calcmode="lin" valueType="num">
                                      <p:cBhvr additive="base">
                                        <p:cTn id="30"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anim calcmode="lin" valueType="num">
                                      <p:cBhvr additive="base">
                                        <p:cTn id="35" dur="500" fill="hold"/>
                                        <p:tgtEl>
                                          <p:spTgt spid="39"/>
                                        </p:tgtEl>
                                        <p:attrNameLst>
                                          <p:attrName>ppt_x</p:attrName>
                                        </p:attrNameLst>
                                      </p:cBhvr>
                                      <p:tavLst>
                                        <p:tav tm="0">
                                          <p:val>
                                            <p:strVal val="#ppt_x"/>
                                          </p:val>
                                        </p:tav>
                                        <p:tav tm="100000">
                                          <p:val>
                                            <p:strVal val="#ppt_x"/>
                                          </p:val>
                                        </p:tav>
                                      </p:tavLst>
                                    </p:anim>
                                    <p:anim calcmode="lin" valueType="num">
                                      <p:cBhvr additive="base">
                                        <p:cTn id="36" dur="500" fill="hold"/>
                                        <p:tgtEl>
                                          <p:spTgt spid="3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4"/>
                                        </p:tgtEl>
                                        <p:attrNameLst>
                                          <p:attrName>style.visibility</p:attrName>
                                        </p:attrNameLst>
                                      </p:cBhvr>
                                      <p:to>
                                        <p:strVal val="visible"/>
                                      </p:to>
                                    </p:set>
                                    <p:anim calcmode="lin" valueType="num">
                                      <p:cBhvr additive="base">
                                        <p:cTn id="39" dur="500" fill="hold"/>
                                        <p:tgtEl>
                                          <p:spTgt spid="54"/>
                                        </p:tgtEl>
                                        <p:attrNameLst>
                                          <p:attrName>ppt_x</p:attrName>
                                        </p:attrNameLst>
                                      </p:cBhvr>
                                      <p:tavLst>
                                        <p:tav tm="0">
                                          <p:val>
                                            <p:strVal val="#ppt_x"/>
                                          </p:val>
                                        </p:tav>
                                        <p:tav tm="100000">
                                          <p:val>
                                            <p:strVal val="#ppt_x"/>
                                          </p:val>
                                        </p:tav>
                                      </p:tavLst>
                                    </p:anim>
                                    <p:anim calcmode="lin" valueType="num">
                                      <p:cBhvr additive="base">
                                        <p:cTn id="40" dur="500" fill="hold"/>
                                        <p:tgtEl>
                                          <p:spTgt spid="54"/>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1"/>
                                        </p:tgtEl>
                                        <p:attrNameLst>
                                          <p:attrName>style.visibility</p:attrName>
                                        </p:attrNameLst>
                                      </p:cBhvr>
                                      <p:to>
                                        <p:strVal val="visible"/>
                                      </p:to>
                                    </p:set>
                                    <p:anim calcmode="lin" valueType="num">
                                      <p:cBhvr additive="base">
                                        <p:cTn id="43" dur="500" fill="hold"/>
                                        <p:tgtEl>
                                          <p:spTgt spid="41"/>
                                        </p:tgtEl>
                                        <p:attrNameLst>
                                          <p:attrName>ppt_x</p:attrName>
                                        </p:attrNameLst>
                                      </p:cBhvr>
                                      <p:tavLst>
                                        <p:tav tm="0">
                                          <p:val>
                                            <p:strVal val="#ppt_x"/>
                                          </p:val>
                                        </p:tav>
                                        <p:tav tm="100000">
                                          <p:val>
                                            <p:strVal val="#ppt_x"/>
                                          </p:val>
                                        </p:tav>
                                      </p:tavLst>
                                    </p:anim>
                                    <p:anim calcmode="lin" valueType="num">
                                      <p:cBhvr additive="base">
                                        <p:cTn id="44"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55"/>
                                        </p:tgtEl>
                                        <p:attrNameLst>
                                          <p:attrName>style.visibility</p:attrName>
                                        </p:attrNameLst>
                                      </p:cBhvr>
                                      <p:to>
                                        <p:strVal val="visible"/>
                                      </p:to>
                                    </p:set>
                                    <p:anim calcmode="lin" valueType="num">
                                      <p:cBhvr>
                                        <p:cTn id="49" dur="600" fill="hold"/>
                                        <p:tgtEl>
                                          <p:spTgt spid="55"/>
                                        </p:tgtEl>
                                        <p:attrNameLst>
                                          <p:attrName>ppt_w</p:attrName>
                                        </p:attrNameLst>
                                      </p:cBhvr>
                                      <p:tavLst>
                                        <p:tav tm="0">
                                          <p:val>
                                            <p:fltVal val="0"/>
                                          </p:val>
                                        </p:tav>
                                        <p:tav tm="100000">
                                          <p:val>
                                            <p:strVal val="#ppt_w"/>
                                          </p:val>
                                        </p:tav>
                                      </p:tavLst>
                                    </p:anim>
                                    <p:anim calcmode="lin" valueType="num">
                                      <p:cBhvr>
                                        <p:cTn id="50" dur="600" fill="hold"/>
                                        <p:tgtEl>
                                          <p:spTgt spid="55"/>
                                        </p:tgtEl>
                                        <p:attrNameLst>
                                          <p:attrName>ppt_h</p:attrName>
                                        </p:attrNameLst>
                                      </p:cBhvr>
                                      <p:tavLst>
                                        <p:tav tm="0">
                                          <p:val>
                                            <p:fltVal val="0"/>
                                          </p:val>
                                        </p:tav>
                                        <p:tav tm="100000">
                                          <p:val>
                                            <p:strVal val="#ppt_h"/>
                                          </p:val>
                                        </p:tav>
                                      </p:tavLst>
                                    </p:anim>
                                    <p:anim calcmode="lin" valueType="num">
                                      <p:cBhvr>
                                        <p:cTn id="51" dur="600" fill="hold"/>
                                        <p:tgtEl>
                                          <p:spTgt spid="55"/>
                                        </p:tgtEl>
                                        <p:attrNameLst>
                                          <p:attrName>style.rotation</p:attrName>
                                        </p:attrNameLst>
                                      </p:cBhvr>
                                      <p:tavLst>
                                        <p:tav tm="0">
                                          <p:val>
                                            <p:fltVal val="90"/>
                                          </p:val>
                                        </p:tav>
                                        <p:tav tm="100000">
                                          <p:val>
                                            <p:fltVal val="0"/>
                                          </p:val>
                                        </p:tav>
                                      </p:tavLst>
                                    </p:anim>
                                    <p:animEffect transition="in" filter="fade">
                                      <p:cBhvr>
                                        <p:cTn id="52" dur="6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8" grpId="0" animBg="1"/>
      <p:bldP spid="39" grpId="0" animBg="1"/>
      <p:bldP spid="51" grpId="0"/>
      <p:bldP spid="53" grpId="0"/>
      <p:bldP spid="54" grpId="0"/>
      <p:bldP spid="5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Features for the quality of cluster – </a:t>
            </a:r>
            <a:r>
              <a:rPr lang="en-US" altLang="zh-TW" cap="none" dirty="0" smtClean="0"/>
              <a:t>F</a:t>
            </a:r>
            <a:r>
              <a:rPr lang="en-US" altLang="zh-TW" sz="2700" cap="none" dirty="0" smtClean="0"/>
              <a:t>2</a:t>
            </a:r>
            <a:r>
              <a:rPr lang="en-US" altLang="zh-TW" cap="none" dirty="0" smtClean="0"/>
              <a:t>(</a:t>
            </a:r>
            <a:r>
              <a:rPr lang="en-US" altLang="zh-TW" cap="none" dirty="0" err="1" smtClean="0"/>
              <a:t>h</a:t>
            </a:r>
            <a:r>
              <a:rPr lang="en-US" altLang="zh-TW" sz="2200" cap="none" dirty="0" err="1" smtClean="0"/>
              <a:t>k</a:t>
            </a:r>
            <a:r>
              <a:rPr lang="en-US" altLang="zh-TW" cap="none" dirty="0" smtClean="0"/>
              <a:t>)</a:t>
            </a:r>
            <a:endParaRPr lang="zh-TW" altLang="en-US" cap="none" dirty="0"/>
          </a:p>
        </p:txBody>
      </p:sp>
      <p:sp>
        <p:nvSpPr>
          <p:cNvPr id="3" name="內容版面配置區 2"/>
          <p:cNvSpPr>
            <a:spLocks noGrp="1"/>
          </p:cNvSpPr>
          <p:nvPr>
            <p:ph idx="1"/>
          </p:nvPr>
        </p:nvSpPr>
        <p:spPr/>
        <p:txBody>
          <a:bodyPr>
            <a:normAutofit/>
          </a:bodyPr>
          <a:lstStyle/>
          <a:p>
            <a:r>
              <a:rPr lang="en-US" altLang="zh-TW" sz="2400" dirty="0" smtClean="0"/>
              <a:t>Average of similarity scores (</a:t>
            </a:r>
            <a:r>
              <a:rPr lang="en-US" altLang="zh-TW" sz="2400" dirty="0" err="1" smtClean="0"/>
              <a:t>plsa</a:t>
            </a:r>
            <a:r>
              <a:rPr lang="en-US" altLang="zh-TW" sz="2400" dirty="0" smtClean="0"/>
              <a:t>-based) for all pairs of utterances within a cluster. (1)</a:t>
            </a:r>
          </a:p>
          <a:p>
            <a:endParaRPr lang="en-US" altLang="zh-TW" sz="2400" dirty="0"/>
          </a:p>
          <a:p>
            <a:pPr marL="68580" indent="0">
              <a:buNone/>
            </a:pPr>
            <a:endParaRPr lang="en-US" altLang="zh-TW" sz="2400" dirty="0" smtClean="0"/>
          </a:p>
          <a:p>
            <a:pPr marL="68580" indent="0">
              <a:buNone/>
            </a:pPr>
            <a:endParaRPr lang="en-US" altLang="zh-TW" sz="2400" dirty="0" smtClean="0"/>
          </a:p>
          <a:p>
            <a:pPr marL="68580" indent="0">
              <a:buNone/>
            </a:pPr>
            <a:endParaRPr lang="en-US" altLang="zh-TW" sz="2400" dirty="0" smtClean="0"/>
          </a:p>
          <a:p>
            <a:r>
              <a:rPr lang="en-US" altLang="zh-TW" sz="2400" dirty="0"/>
              <a:t>Similarity (</a:t>
            </a:r>
            <a:r>
              <a:rPr lang="en-US" altLang="zh-TW" sz="2400" dirty="0" err="1"/>
              <a:t>plsa</a:t>
            </a:r>
            <a:r>
              <a:rPr lang="en-US" altLang="zh-TW" sz="2400" dirty="0"/>
              <a:t>-based) between </a:t>
            </a:r>
            <a:r>
              <a:rPr lang="en-US" altLang="zh-TW" sz="2400" dirty="0" smtClean="0"/>
              <a:t>a cluster and a document (1)  </a:t>
            </a:r>
          </a:p>
          <a:p>
            <a:pPr lvl="1"/>
            <a:endParaRPr lang="zh-TW" altLang="en-US" dirty="0"/>
          </a:p>
        </p:txBody>
      </p:sp>
      <p:sp>
        <p:nvSpPr>
          <p:cNvPr id="4" name="橢圓 3"/>
          <p:cNvSpPr/>
          <p:nvPr/>
        </p:nvSpPr>
        <p:spPr>
          <a:xfrm>
            <a:off x="3272751" y="3159829"/>
            <a:ext cx="504056" cy="50405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p:sp>
        <p:nvSpPr>
          <p:cNvPr id="5" name="橢圓 4"/>
          <p:cNvSpPr/>
          <p:nvPr/>
        </p:nvSpPr>
        <p:spPr>
          <a:xfrm>
            <a:off x="3992831" y="3159829"/>
            <a:ext cx="504056" cy="50405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p:sp>
        <p:nvSpPr>
          <p:cNvPr id="6" name="橢圓 5"/>
          <p:cNvSpPr/>
          <p:nvPr/>
        </p:nvSpPr>
        <p:spPr>
          <a:xfrm>
            <a:off x="4712911" y="3159829"/>
            <a:ext cx="504056" cy="50405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dirty="0"/>
          </a:p>
        </p:txBody>
      </p:sp>
      <p:sp>
        <p:nvSpPr>
          <p:cNvPr id="7" name="矩形 6"/>
          <p:cNvSpPr/>
          <p:nvPr/>
        </p:nvSpPr>
        <p:spPr>
          <a:xfrm>
            <a:off x="3200743" y="3015813"/>
            <a:ext cx="2160240" cy="792088"/>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mc:AlternateContent xmlns:mc="http://schemas.openxmlformats.org/markup-compatibility/2006" xmlns:a14="http://schemas.microsoft.com/office/drawing/2010/main">
        <mc:Choice Requires="a14">
          <p:sp>
            <p:nvSpPr>
              <p:cNvPr id="8" name="矩形 7"/>
              <p:cNvSpPr/>
              <p:nvPr/>
            </p:nvSpPr>
            <p:spPr>
              <a:xfrm>
                <a:off x="3342136" y="3216189"/>
                <a:ext cx="43467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sub>
                      </m:sSub>
                    </m:oMath>
                  </m:oMathPara>
                </a14:m>
                <a:endParaRPr lang="zh-TW" altLang="en-US" dirty="0"/>
              </a:p>
            </p:txBody>
          </p:sp>
        </mc:Choice>
        <mc:Fallback xmlns="">
          <p:sp>
            <p:nvSpPr>
              <p:cNvPr id="8" name="矩形 7"/>
              <p:cNvSpPr>
                <a:spLocks noRot="1" noChangeAspect="1" noMove="1" noResize="1" noEditPoints="1" noAdjustHandles="1" noChangeArrowheads="1" noChangeShapeType="1" noTextEdit="1"/>
              </p:cNvSpPr>
              <p:nvPr/>
            </p:nvSpPr>
            <p:spPr>
              <a:xfrm>
                <a:off x="3342136" y="3216189"/>
                <a:ext cx="434671" cy="369332"/>
              </a:xfrm>
              <a:prstGeom prst="rect">
                <a:avLst/>
              </a:prstGeom>
              <a:blipFill rotWithShape="1">
                <a:blip r:embed="rId3" cstate="print"/>
                <a:stretch>
                  <a:fillRect b="-3333"/>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9" name="矩形 8"/>
              <p:cNvSpPr/>
              <p:nvPr/>
            </p:nvSpPr>
            <p:spPr>
              <a:xfrm>
                <a:off x="3917718" y="3201313"/>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+1</m:t>
                          </m:r>
                        </m:sub>
                      </m:sSub>
                    </m:oMath>
                  </m:oMathPara>
                </a14:m>
                <a:endParaRPr lang="zh-TW" altLang="en-US" dirty="0"/>
              </a:p>
            </p:txBody>
          </p:sp>
        </mc:Choice>
        <mc:Fallback xmlns="">
          <p:sp>
            <p:nvSpPr>
              <p:cNvPr id="9" name="矩形 8"/>
              <p:cNvSpPr>
                <a:spLocks noRot="1" noChangeAspect="1" noMove="1" noResize="1" noEditPoints="1" noAdjustHandles="1" noChangeArrowheads="1" noChangeShapeType="1" noTextEdit="1"/>
              </p:cNvSpPr>
              <p:nvPr/>
            </p:nvSpPr>
            <p:spPr>
              <a:xfrm>
                <a:off x="3917718" y="3201313"/>
                <a:ext cx="654282" cy="369332"/>
              </a:xfrm>
              <a:prstGeom prst="rect">
                <a:avLst/>
              </a:prstGeom>
              <a:blipFill rotWithShape="1">
                <a:blip r:embed="rId4" cstate="print"/>
                <a:stretch>
                  <a:fillRect b="-1639"/>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0" name="矩形 9"/>
              <p:cNvSpPr/>
              <p:nvPr/>
            </p:nvSpPr>
            <p:spPr>
              <a:xfrm>
                <a:off x="4637798" y="3211982"/>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zh-TW" i="1" smtClean="0">
                              <a:latin typeface="Cambria Math"/>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b="0" i="1" smtClean="0">
                              <a:latin typeface="Cambria Math"/>
                            </a:rPr>
                            <m:t>+2</m:t>
                          </m:r>
                        </m:sub>
                      </m:sSub>
                    </m:oMath>
                  </m:oMathPara>
                </a14:m>
                <a:endParaRPr lang="zh-TW" altLang="en-US" dirty="0"/>
              </a:p>
            </p:txBody>
          </p:sp>
        </mc:Choice>
        <mc:Fallback xmlns="">
          <p:sp>
            <p:nvSpPr>
              <p:cNvPr id="10" name="矩形 9"/>
              <p:cNvSpPr>
                <a:spLocks noRot="1" noChangeAspect="1" noMove="1" noResize="1" noEditPoints="1" noAdjustHandles="1" noChangeArrowheads="1" noChangeShapeType="1" noTextEdit="1"/>
              </p:cNvSpPr>
              <p:nvPr/>
            </p:nvSpPr>
            <p:spPr>
              <a:xfrm>
                <a:off x="4637798" y="3211982"/>
                <a:ext cx="654282" cy="369332"/>
              </a:xfrm>
              <a:prstGeom prst="rect">
                <a:avLst/>
              </a:prstGeom>
              <a:blipFill rotWithShape="1">
                <a:blip r:embed="rId5" cstate="print"/>
                <a:stretch>
                  <a:fillRect b="-3333"/>
                </a:stretch>
              </a:blipFill>
            </p:spPr>
            <p:txBody>
              <a:bodyPr/>
              <a:lstStyle/>
              <a:p>
                <a:r>
                  <a:rPr lang="zh-TW" altLang="en-US">
                    <a:noFill/>
                  </a:rPr>
                  <a:t> </a:t>
                </a:r>
              </a:p>
            </p:txBody>
          </p:sp>
        </mc:Fallback>
      </mc:AlternateContent>
      <p:sp>
        <p:nvSpPr>
          <p:cNvPr id="11" name="手繪多邊形 10"/>
          <p:cNvSpPr/>
          <p:nvPr/>
        </p:nvSpPr>
        <p:spPr>
          <a:xfrm>
            <a:off x="3419872" y="3645024"/>
            <a:ext cx="795791" cy="288032"/>
          </a:xfrm>
          <a:custGeom>
            <a:avLst/>
            <a:gdLst>
              <a:gd name="connsiteX0" fmla="*/ 0 w 785003"/>
              <a:gd name="connsiteY0" fmla="*/ 0 h 181227"/>
              <a:gd name="connsiteX1" fmla="*/ 414068 w 785003"/>
              <a:gd name="connsiteY1" fmla="*/ 181155 h 181227"/>
              <a:gd name="connsiteX2" fmla="*/ 785003 w 785003"/>
              <a:gd name="connsiteY2" fmla="*/ 17253 h 181227"/>
            </a:gdLst>
            <a:ahLst/>
            <a:cxnLst>
              <a:cxn ang="0">
                <a:pos x="connsiteX0" y="connsiteY0"/>
              </a:cxn>
              <a:cxn ang="0">
                <a:pos x="connsiteX1" y="connsiteY1"/>
              </a:cxn>
              <a:cxn ang="0">
                <a:pos x="connsiteX2" y="connsiteY2"/>
              </a:cxn>
            </a:cxnLst>
            <a:rect l="l" t="t" r="r" b="b"/>
            <a:pathLst>
              <a:path w="785003" h="181227">
                <a:moveTo>
                  <a:pt x="0" y="0"/>
                </a:moveTo>
                <a:cubicBezTo>
                  <a:pt x="141617" y="89140"/>
                  <a:pt x="283234" y="178280"/>
                  <a:pt x="414068" y="181155"/>
                </a:cubicBezTo>
                <a:cubicBezTo>
                  <a:pt x="544902" y="184030"/>
                  <a:pt x="664952" y="100641"/>
                  <a:pt x="785003" y="17253"/>
                </a:cubicBezTo>
              </a:path>
            </a:pathLst>
          </a:custGeom>
          <a:noFill/>
          <a:ln w="19050">
            <a:solidFill>
              <a:schemeClr val="bg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手繪多邊形 11"/>
          <p:cNvSpPr/>
          <p:nvPr/>
        </p:nvSpPr>
        <p:spPr>
          <a:xfrm flipH="1">
            <a:off x="4283968" y="3645024"/>
            <a:ext cx="795791" cy="288032"/>
          </a:xfrm>
          <a:custGeom>
            <a:avLst/>
            <a:gdLst>
              <a:gd name="connsiteX0" fmla="*/ 0 w 785003"/>
              <a:gd name="connsiteY0" fmla="*/ 0 h 181227"/>
              <a:gd name="connsiteX1" fmla="*/ 414068 w 785003"/>
              <a:gd name="connsiteY1" fmla="*/ 181155 h 181227"/>
              <a:gd name="connsiteX2" fmla="*/ 785003 w 785003"/>
              <a:gd name="connsiteY2" fmla="*/ 17253 h 181227"/>
            </a:gdLst>
            <a:ahLst/>
            <a:cxnLst>
              <a:cxn ang="0">
                <a:pos x="connsiteX0" y="connsiteY0"/>
              </a:cxn>
              <a:cxn ang="0">
                <a:pos x="connsiteX1" y="connsiteY1"/>
              </a:cxn>
              <a:cxn ang="0">
                <a:pos x="connsiteX2" y="connsiteY2"/>
              </a:cxn>
            </a:cxnLst>
            <a:rect l="l" t="t" r="r" b="b"/>
            <a:pathLst>
              <a:path w="785003" h="181227">
                <a:moveTo>
                  <a:pt x="0" y="0"/>
                </a:moveTo>
                <a:cubicBezTo>
                  <a:pt x="141617" y="89140"/>
                  <a:pt x="283234" y="178280"/>
                  <a:pt x="414068" y="181155"/>
                </a:cubicBezTo>
                <a:cubicBezTo>
                  <a:pt x="544902" y="184030"/>
                  <a:pt x="664952" y="100641"/>
                  <a:pt x="785003" y="17253"/>
                </a:cubicBezTo>
              </a:path>
            </a:pathLst>
          </a:custGeom>
          <a:noFill/>
          <a:ln w="19050">
            <a:solidFill>
              <a:schemeClr val="bg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手繪多邊形 12"/>
          <p:cNvSpPr/>
          <p:nvPr/>
        </p:nvSpPr>
        <p:spPr>
          <a:xfrm>
            <a:off x="3502325" y="2780928"/>
            <a:ext cx="1483743" cy="360040"/>
          </a:xfrm>
          <a:custGeom>
            <a:avLst/>
            <a:gdLst>
              <a:gd name="connsiteX0" fmla="*/ 0 w 1483743"/>
              <a:gd name="connsiteY0" fmla="*/ 198424 h 198424"/>
              <a:gd name="connsiteX1" fmla="*/ 750498 w 1483743"/>
              <a:gd name="connsiteY1" fmla="*/ 16 h 198424"/>
              <a:gd name="connsiteX2" fmla="*/ 1483743 w 1483743"/>
              <a:gd name="connsiteY2" fmla="*/ 189797 h 198424"/>
            </a:gdLst>
            <a:ahLst/>
            <a:cxnLst>
              <a:cxn ang="0">
                <a:pos x="connsiteX0" y="connsiteY0"/>
              </a:cxn>
              <a:cxn ang="0">
                <a:pos x="connsiteX1" y="connsiteY1"/>
              </a:cxn>
              <a:cxn ang="0">
                <a:pos x="connsiteX2" y="connsiteY2"/>
              </a:cxn>
            </a:cxnLst>
            <a:rect l="l" t="t" r="r" b="b"/>
            <a:pathLst>
              <a:path w="1483743" h="198424">
                <a:moveTo>
                  <a:pt x="0" y="198424"/>
                </a:moveTo>
                <a:cubicBezTo>
                  <a:pt x="251604" y="99939"/>
                  <a:pt x="503208" y="1454"/>
                  <a:pt x="750498" y="16"/>
                </a:cubicBezTo>
                <a:cubicBezTo>
                  <a:pt x="997788" y="-1422"/>
                  <a:pt x="1240765" y="94187"/>
                  <a:pt x="1483743" y="189797"/>
                </a:cubicBezTo>
              </a:path>
            </a:pathLst>
          </a:custGeom>
          <a:noFill/>
          <a:ln w="19050">
            <a:solidFill>
              <a:schemeClr val="bg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mc:AlternateContent xmlns:mc="http://schemas.openxmlformats.org/markup-compatibility/2006" xmlns:a14="http://schemas.microsoft.com/office/drawing/2010/main">
        <mc:Choice Requires="a14">
          <p:sp>
            <p:nvSpPr>
              <p:cNvPr id="16" name="文字方塊 15"/>
              <p:cNvSpPr txBox="1"/>
              <p:nvPr/>
            </p:nvSpPr>
            <p:spPr>
              <a:xfrm>
                <a:off x="3877975" y="2411596"/>
                <a:ext cx="75982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i="1" smtClean="0">
                              <a:latin typeface="Cambria Math"/>
                            </a:rPr>
                          </m:ctrlPr>
                        </m:sSubPr>
                        <m:e>
                          <m:r>
                            <a:rPr lang="en-US" altLang="zh-TW" b="0" i="1" smtClean="0">
                              <a:latin typeface="Cambria Math"/>
                            </a:rPr>
                            <m:t>𝑝𝑎𝑖𝑟</m:t>
                          </m:r>
                        </m:e>
                        <m:sub>
                          <m:r>
                            <a:rPr lang="en-US" altLang="zh-TW" b="0" i="1" smtClean="0">
                              <a:latin typeface="Cambria Math"/>
                            </a:rPr>
                            <m:t>1</m:t>
                          </m:r>
                        </m:sub>
                      </m:sSub>
                    </m:oMath>
                  </m:oMathPara>
                </a14:m>
                <a:endParaRPr lang="zh-TW" altLang="en-US" dirty="0"/>
              </a:p>
            </p:txBody>
          </p:sp>
        </mc:Choice>
        <mc:Fallback xmlns="">
          <p:sp>
            <p:nvSpPr>
              <p:cNvPr id="16" name="文字方塊 15"/>
              <p:cNvSpPr txBox="1">
                <a:spLocks noRot="1" noChangeAspect="1" noMove="1" noResize="1" noEditPoints="1" noAdjustHandles="1" noChangeArrowheads="1" noChangeShapeType="1" noTextEdit="1"/>
              </p:cNvSpPr>
              <p:nvPr/>
            </p:nvSpPr>
            <p:spPr>
              <a:xfrm>
                <a:off x="3877975" y="2411596"/>
                <a:ext cx="759823" cy="369332"/>
              </a:xfrm>
              <a:prstGeom prst="rect">
                <a:avLst/>
              </a:prstGeom>
              <a:blipFill rotWithShape="1">
                <a:blip r:embed="rId6" cstate="print"/>
                <a:stretch>
                  <a:fillRect b="-15000"/>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7" name="文字方塊 16"/>
              <p:cNvSpPr txBox="1"/>
              <p:nvPr/>
            </p:nvSpPr>
            <p:spPr>
              <a:xfrm>
                <a:off x="2987824" y="3789040"/>
                <a:ext cx="76514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i="1" smtClean="0">
                              <a:latin typeface="Cambria Math"/>
                            </a:rPr>
                          </m:ctrlPr>
                        </m:sSubPr>
                        <m:e>
                          <m:r>
                            <a:rPr lang="en-US" altLang="zh-TW" b="0" i="1" smtClean="0">
                              <a:latin typeface="Cambria Math"/>
                            </a:rPr>
                            <m:t>𝑝𝑎𝑖𝑟</m:t>
                          </m:r>
                        </m:e>
                        <m:sub>
                          <m:r>
                            <a:rPr lang="en-US" altLang="zh-TW" b="0" i="1" smtClean="0">
                              <a:latin typeface="Cambria Math"/>
                            </a:rPr>
                            <m:t>2</m:t>
                          </m:r>
                        </m:sub>
                      </m:sSub>
                    </m:oMath>
                  </m:oMathPara>
                </a14:m>
                <a:endParaRPr lang="zh-TW" altLang="en-US" dirty="0"/>
              </a:p>
            </p:txBody>
          </p:sp>
        </mc:Choice>
        <mc:Fallback xmlns="">
          <p:sp>
            <p:nvSpPr>
              <p:cNvPr id="17" name="文字方塊 16"/>
              <p:cNvSpPr txBox="1">
                <a:spLocks noRot="1" noChangeAspect="1" noMove="1" noResize="1" noEditPoints="1" noAdjustHandles="1" noChangeArrowheads="1" noChangeShapeType="1" noTextEdit="1"/>
              </p:cNvSpPr>
              <p:nvPr/>
            </p:nvSpPr>
            <p:spPr>
              <a:xfrm>
                <a:off x="2987824" y="3789040"/>
                <a:ext cx="765145" cy="369332"/>
              </a:xfrm>
              <a:prstGeom prst="rect">
                <a:avLst/>
              </a:prstGeom>
              <a:blipFill rotWithShape="1">
                <a:blip r:embed="rId7" cstate="print"/>
                <a:stretch>
                  <a:fillRect b="-15000"/>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8" name="文字方塊 17"/>
              <p:cNvSpPr txBox="1"/>
              <p:nvPr/>
            </p:nvSpPr>
            <p:spPr>
              <a:xfrm>
                <a:off x="4755576" y="3807901"/>
                <a:ext cx="75982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i="1" smtClean="0">
                              <a:latin typeface="Cambria Math"/>
                            </a:rPr>
                          </m:ctrlPr>
                        </m:sSubPr>
                        <m:e>
                          <m:r>
                            <a:rPr lang="en-US" altLang="zh-TW" b="0" i="1" smtClean="0">
                              <a:latin typeface="Cambria Math"/>
                            </a:rPr>
                            <m:t>𝑝𝑎𝑖𝑟</m:t>
                          </m:r>
                        </m:e>
                        <m:sub>
                          <m:r>
                            <a:rPr lang="en-US" altLang="zh-TW" b="0" i="1" smtClean="0">
                              <a:latin typeface="Cambria Math"/>
                            </a:rPr>
                            <m:t>3</m:t>
                          </m:r>
                        </m:sub>
                      </m:sSub>
                    </m:oMath>
                  </m:oMathPara>
                </a14:m>
                <a:endParaRPr lang="zh-TW" altLang="en-US" dirty="0"/>
              </a:p>
            </p:txBody>
          </p:sp>
        </mc:Choice>
        <mc:Fallback xmlns="">
          <p:sp>
            <p:nvSpPr>
              <p:cNvPr id="18" name="文字方塊 17"/>
              <p:cNvSpPr txBox="1">
                <a:spLocks noRot="1" noChangeAspect="1" noMove="1" noResize="1" noEditPoints="1" noAdjustHandles="1" noChangeArrowheads="1" noChangeShapeType="1" noTextEdit="1"/>
              </p:cNvSpPr>
              <p:nvPr/>
            </p:nvSpPr>
            <p:spPr>
              <a:xfrm>
                <a:off x="4755576" y="3807901"/>
                <a:ext cx="759823" cy="369332"/>
              </a:xfrm>
              <a:prstGeom prst="rect">
                <a:avLst/>
              </a:prstGeom>
              <a:blipFill rotWithShape="1">
                <a:blip r:embed="rId8" cstate="print"/>
                <a:stretch>
                  <a:fillRect b="-15000"/>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9" name="文字方塊 18"/>
              <p:cNvSpPr txBox="1"/>
              <p:nvPr/>
            </p:nvSpPr>
            <p:spPr>
              <a:xfrm>
                <a:off x="5436096" y="3032292"/>
                <a:ext cx="3033010" cy="6127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b="0" i="1" smtClean="0">
                          <a:latin typeface="Cambria Math"/>
                        </a:rPr>
                        <m:t>=</m:t>
                      </m:r>
                      <m:f>
                        <m:fPr>
                          <m:ctrlPr>
                            <a:rPr lang="en-US" altLang="zh-TW" b="0" i="1" smtClean="0">
                              <a:latin typeface="Cambria Math"/>
                            </a:rPr>
                          </m:ctrlPr>
                        </m:fPr>
                        <m:num>
                          <m:r>
                            <a:rPr lang="en-US" altLang="zh-TW" b="0" i="1" smtClean="0">
                              <a:latin typeface="Cambria Math"/>
                            </a:rPr>
                            <m:t>1</m:t>
                          </m:r>
                        </m:num>
                        <m:den>
                          <m:r>
                            <a:rPr lang="en-US" altLang="zh-TW" b="0" i="1" smtClean="0">
                              <a:latin typeface="Cambria Math"/>
                            </a:rPr>
                            <m:t>3</m:t>
                          </m:r>
                        </m:den>
                      </m:f>
                      <m:r>
                        <a:rPr lang="en-US" altLang="zh-TW" b="0" i="1" smtClean="0">
                          <a:latin typeface="Cambria Math"/>
                        </a:rPr>
                        <m:t>(</m:t>
                      </m:r>
                      <m:sSub>
                        <m:sSubPr>
                          <m:ctrlPr>
                            <a:rPr lang="en-US" altLang="zh-TW" b="0" i="1" smtClean="0">
                              <a:latin typeface="Cambria Math"/>
                            </a:rPr>
                          </m:ctrlPr>
                        </m:sSubPr>
                        <m:e>
                          <m:r>
                            <a:rPr lang="en-US" altLang="zh-TW" b="0" i="1" smtClean="0">
                              <a:latin typeface="Cambria Math"/>
                            </a:rPr>
                            <m:t>𝑝𝑎𝑖𝑟</m:t>
                          </m:r>
                        </m:e>
                        <m:sub>
                          <m:r>
                            <a:rPr lang="en-US" altLang="zh-TW" b="0" i="1" smtClean="0">
                              <a:latin typeface="Cambria Math"/>
                            </a:rPr>
                            <m:t>1</m:t>
                          </m:r>
                        </m:sub>
                      </m:sSub>
                      <m:r>
                        <a:rPr lang="en-US" altLang="zh-TW" b="0" i="1" smtClean="0">
                          <a:latin typeface="Cambria Math"/>
                        </a:rPr>
                        <m:t>+</m:t>
                      </m:r>
                      <m:sSub>
                        <m:sSubPr>
                          <m:ctrlPr>
                            <a:rPr lang="en-US" altLang="zh-TW" b="0" i="1" smtClean="0">
                              <a:latin typeface="Cambria Math"/>
                            </a:rPr>
                          </m:ctrlPr>
                        </m:sSubPr>
                        <m:e>
                          <m:r>
                            <a:rPr lang="en-US" altLang="zh-TW" b="0" i="1" smtClean="0">
                              <a:latin typeface="Cambria Math"/>
                            </a:rPr>
                            <m:t>𝑝𝑎𝑖𝑟</m:t>
                          </m:r>
                        </m:e>
                        <m:sub>
                          <m:r>
                            <a:rPr lang="en-US" altLang="zh-TW" b="0" i="1" smtClean="0">
                              <a:latin typeface="Cambria Math"/>
                            </a:rPr>
                            <m:t>2</m:t>
                          </m:r>
                        </m:sub>
                      </m:sSub>
                      <m:r>
                        <a:rPr lang="en-US" altLang="zh-TW" b="0" i="1" smtClean="0">
                          <a:latin typeface="Cambria Math"/>
                        </a:rPr>
                        <m:t>+</m:t>
                      </m:r>
                      <m:sSub>
                        <m:sSubPr>
                          <m:ctrlPr>
                            <a:rPr lang="en-US" altLang="zh-TW" b="0" i="1" smtClean="0">
                              <a:latin typeface="Cambria Math"/>
                            </a:rPr>
                          </m:ctrlPr>
                        </m:sSubPr>
                        <m:e>
                          <m:r>
                            <a:rPr lang="en-US" altLang="zh-TW" b="0" i="1" smtClean="0">
                              <a:latin typeface="Cambria Math"/>
                            </a:rPr>
                            <m:t>𝑝𝑎𝑖𝑟</m:t>
                          </m:r>
                        </m:e>
                        <m:sub>
                          <m:r>
                            <a:rPr lang="en-US" altLang="zh-TW" b="0" i="1" smtClean="0">
                              <a:latin typeface="Cambria Math"/>
                            </a:rPr>
                            <m:t>3</m:t>
                          </m:r>
                        </m:sub>
                      </m:sSub>
                      <m:r>
                        <a:rPr lang="en-US" altLang="zh-TW" b="0" i="1" smtClean="0">
                          <a:latin typeface="Cambria Math"/>
                        </a:rPr>
                        <m:t>)</m:t>
                      </m:r>
                    </m:oMath>
                  </m:oMathPara>
                </a14:m>
                <a:endParaRPr lang="zh-TW" altLang="en-US" dirty="0"/>
              </a:p>
            </p:txBody>
          </p:sp>
        </mc:Choice>
        <mc:Fallback xmlns="">
          <p:sp>
            <p:nvSpPr>
              <p:cNvPr id="19" name="文字方塊 18"/>
              <p:cNvSpPr txBox="1">
                <a:spLocks noRot="1" noChangeAspect="1" noMove="1" noResize="1" noEditPoints="1" noAdjustHandles="1" noChangeArrowheads="1" noChangeShapeType="1" noTextEdit="1"/>
              </p:cNvSpPr>
              <p:nvPr/>
            </p:nvSpPr>
            <p:spPr>
              <a:xfrm>
                <a:off x="5436096" y="3032292"/>
                <a:ext cx="3033010" cy="612732"/>
              </a:xfrm>
              <a:prstGeom prst="rect">
                <a:avLst/>
              </a:prstGeom>
              <a:blipFill rotWithShape="1">
                <a:blip r:embed="rId9" cstate="print"/>
                <a:stretch>
                  <a:fillRect/>
                </a:stretch>
              </a:blipFill>
            </p:spPr>
            <p:txBody>
              <a:bodyPr/>
              <a:lstStyle/>
              <a:p>
                <a:r>
                  <a:rPr lang="zh-TW"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ppt_x"/>
                                          </p:val>
                                        </p:tav>
                                        <p:tav tm="100000">
                                          <p:val>
                                            <p:strVal val="#ppt_x"/>
                                          </p:val>
                                        </p:tav>
                                      </p:tavLst>
                                    </p:anim>
                                    <p:anim calcmode="lin" valueType="num">
                                      <p:cBhvr additive="base">
                                        <p:cTn id="17" dur="500" fill="hold"/>
                                        <p:tgtEl>
                                          <p:spTgt spid="11"/>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500" fill="hold"/>
                                        <p:tgtEl>
                                          <p:spTgt spid="17"/>
                                        </p:tgtEl>
                                        <p:attrNameLst>
                                          <p:attrName>ppt_x</p:attrName>
                                        </p:attrNameLst>
                                      </p:cBhvr>
                                      <p:tavLst>
                                        <p:tav tm="0">
                                          <p:val>
                                            <p:strVal val="#ppt_x"/>
                                          </p:val>
                                        </p:tav>
                                        <p:tav tm="100000">
                                          <p:val>
                                            <p:strVal val="#ppt_x"/>
                                          </p:val>
                                        </p:tav>
                                      </p:tavLst>
                                    </p:anim>
                                    <p:anim calcmode="lin" valueType="num">
                                      <p:cBhvr additive="base">
                                        <p:cTn id="21" dur="500" fill="hold"/>
                                        <p:tgtEl>
                                          <p:spTgt spid="17"/>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 presetClass="entr" presetSubtype="4"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6" grpId="0" animBg="1"/>
      <p:bldP spid="17" grpId="0" animBg="1"/>
      <p:bldP spid="18" grpId="0" animBg="1"/>
      <p:bldP spid="1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experiments</a:t>
            </a:r>
            <a:endParaRPr lang="zh-TW" altLang="en-US" dirty="0"/>
          </a:p>
        </p:txBody>
      </p:sp>
      <p:sp>
        <p:nvSpPr>
          <p:cNvPr id="4" name="文字版面配置區 3"/>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2962881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en-US" altLang="zh-TW" dirty="0" smtClean="0"/>
              <a:t>Introduction</a:t>
            </a:r>
            <a:endParaRPr lang="zh-TW" altLang="en-US" dirty="0"/>
          </a:p>
        </p:txBody>
      </p:sp>
      <p:sp>
        <p:nvSpPr>
          <p:cNvPr id="4" name="文字版面配置區 3"/>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15660888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cap="none" dirty="0" smtClean="0"/>
              <a:t>Experimental Setup</a:t>
            </a:r>
            <a:endParaRPr lang="zh-TW" altLang="en-US" cap="none" dirty="0"/>
          </a:p>
        </p:txBody>
      </p:sp>
      <p:sp>
        <p:nvSpPr>
          <p:cNvPr id="3" name="內容版面配置區 2"/>
          <p:cNvSpPr>
            <a:spLocks noGrp="1"/>
          </p:cNvSpPr>
          <p:nvPr>
            <p:ph idx="1"/>
          </p:nvPr>
        </p:nvSpPr>
        <p:spPr/>
        <p:txBody>
          <a:bodyPr/>
          <a:lstStyle/>
          <a:p>
            <a:r>
              <a:rPr lang="en-US" altLang="zh-TW" sz="2400" dirty="0" smtClean="0"/>
              <a:t>Corpus: course offered in National Taiwan University</a:t>
            </a:r>
          </a:p>
          <a:p>
            <a:pPr lvl="1"/>
            <a:r>
              <a:rPr lang="en-US" altLang="zh-TW" sz="2000" dirty="0" smtClean="0">
                <a:cs typeface="Calibri" pitchFamily="34" charset="0"/>
              </a:rPr>
              <a:t>Mandarin Chinese embedded by English words</a:t>
            </a:r>
          </a:p>
          <a:p>
            <a:pPr lvl="1"/>
            <a:r>
              <a:rPr lang="en-US" altLang="zh-TW" sz="2000" dirty="0" smtClean="0">
                <a:cs typeface="Calibri" pitchFamily="34" charset="0"/>
              </a:rPr>
              <a:t>Single speaker</a:t>
            </a:r>
          </a:p>
          <a:p>
            <a:pPr lvl="1"/>
            <a:r>
              <a:rPr lang="en-US" altLang="zh-TW" sz="2000" dirty="0" smtClean="0">
                <a:cs typeface="Calibri" pitchFamily="34" charset="0"/>
              </a:rPr>
              <a:t>45.2 hours</a:t>
            </a:r>
          </a:p>
          <a:p>
            <a:r>
              <a:rPr lang="en-US" altLang="zh-TW" sz="2400" dirty="0" smtClean="0"/>
              <a:t>ASR system</a:t>
            </a:r>
          </a:p>
          <a:p>
            <a:pPr lvl="1"/>
            <a:r>
              <a:rPr lang="en-US" altLang="zh-TW" sz="2000" dirty="0" smtClean="0"/>
              <a:t>Accuracy:  88% for Chinese characters and English words.</a:t>
            </a:r>
            <a:endParaRPr lang="zh-TW" altLang="en-US" sz="2000" dirty="0"/>
          </a:p>
        </p:txBody>
      </p:sp>
    </p:spTree>
    <p:extLst>
      <p:ext uri="{BB962C8B-B14F-4D97-AF65-F5344CB8AC3E}">
        <p14:creationId xmlns:p14="http://schemas.microsoft.com/office/powerpoint/2010/main" val="40407491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cap="none" dirty="0" smtClean="0"/>
              <a:t>Experimental Setup</a:t>
            </a:r>
            <a:endParaRPr lang="zh-TW" altLang="en-US" dirty="0"/>
          </a:p>
        </p:txBody>
      </p:sp>
      <p:sp>
        <p:nvSpPr>
          <p:cNvPr id="3" name="內容版面配置區 2"/>
          <p:cNvSpPr>
            <a:spLocks noGrp="1"/>
          </p:cNvSpPr>
          <p:nvPr>
            <p:ph idx="1"/>
          </p:nvPr>
        </p:nvSpPr>
        <p:spPr/>
        <p:txBody>
          <a:bodyPr>
            <a:normAutofit/>
          </a:bodyPr>
          <a:lstStyle/>
          <a:p>
            <a:r>
              <a:rPr lang="en-US" altLang="zh-TW" sz="2400" dirty="0" smtClean="0"/>
              <a:t>Spoken Document:</a:t>
            </a:r>
          </a:p>
          <a:p>
            <a:pPr lvl="1"/>
            <a:r>
              <a:rPr lang="en-US" altLang="zh-TW" sz="2000" dirty="0" smtClean="0"/>
              <a:t>The corpus is segmented into 193 documents.</a:t>
            </a:r>
          </a:p>
          <a:p>
            <a:pPr lvl="1"/>
            <a:r>
              <a:rPr lang="en-US" altLang="zh-TW" sz="2000" dirty="0" smtClean="0"/>
              <a:t>The average length of each document was about 17.5 minutes</a:t>
            </a:r>
          </a:p>
          <a:p>
            <a:pPr lvl="1"/>
            <a:r>
              <a:rPr lang="en-US" altLang="zh-TW" sz="2000" dirty="0" smtClean="0">
                <a:cs typeface="Calibri" pitchFamily="34" charset="0"/>
              </a:rPr>
              <a:t>Human produced reference summaries for each document</a:t>
            </a:r>
            <a:endParaRPr lang="en-US" altLang="zh-TW" sz="2000" dirty="0" smtClean="0"/>
          </a:p>
          <a:p>
            <a:pPr lvl="1"/>
            <a:r>
              <a:rPr lang="en-US" altLang="zh-TW" sz="2000" dirty="0" smtClean="0"/>
              <a:t>Only 40 documents are used in this task.</a:t>
            </a:r>
            <a:endParaRPr lang="en-US" altLang="zh-TW" sz="2000" dirty="0"/>
          </a:p>
          <a:p>
            <a:pPr lvl="2"/>
            <a:r>
              <a:rPr lang="en-US" altLang="zh-TW" sz="1800" dirty="0" smtClean="0"/>
              <a:t>4 fold validation (30 for training, 10 for testing)</a:t>
            </a:r>
          </a:p>
          <a:p>
            <a:pPr lvl="1"/>
            <a:endParaRPr lang="en-US" altLang="zh-TW"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cap="none" dirty="0"/>
              <a:t>Experimental Result</a:t>
            </a:r>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435372221"/>
              </p:ext>
            </p:extLst>
          </p:nvPr>
        </p:nvGraphicFramePr>
        <p:xfrm>
          <a:off x="827584" y="1484784"/>
          <a:ext cx="7704857" cy="1158240"/>
        </p:xfrm>
        <a:graphic>
          <a:graphicData uri="http://schemas.openxmlformats.org/drawingml/2006/table">
            <a:tbl>
              <a:tblPr firstRow="1" bandRow="1">
                <a:tableStyleId>{5C22544A-7EE6-4342-B048-85BDC9FD1C3A}</a:tableStyleId>
              </a:tblPr>
              <a:tblGrid>
                <a:gridCol w="792088"/>
                <a:gridCol w="864096"/>
                <a:gridCol w="1440160"/>
                <a:gridCol w="1022514"/>
                <a:gridCol w="1195333"/>
                <a:gridCol w="1310545"/>
                <a:gridCol w="1080121"/>
              </a:tblGrid>
              <a:tr h="370840">
                <a:tc>
                  <a:txBody>
                    <a:bodyPr/>
                    <a:lstStyle/>
                    <a:p>
                      <a:endParaRPr lang="zh-TW" altLang="en-US"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D13B">
                        <a:alpha val="0"/>
                      </a:srgbClr>
                    </a:solidFill>
                  </a:tcPr>
                </a:tc>
                <a:tc>
                  <a:txBody>
                    <a:bodyPr/>
                    <a:lstStyle/>
                    <a:p>
                      <a:pPr algn="ctr"/>
                      <a:endParaRPr lang="zh-TW" altLang="en-US"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D13B">
                        <a:alpha val="0"/>
                      </a:srgbClr>
                    </a:solidFill>
                  </a:tcPr>
                </a:tc>
                <a:tc>
                  <a:txBody>
                    <a:bodyPr/>
                    <a:lstStyle/>
                    <a:p>
                      <a:pPr algn="ctr"/>
                      <a:r>
                        <a:rPr lang="en-US" altLang="zh-TW" sz="1400" dirty="0" smtClean="0"/>
                        <a:t>UNSUPERVISED</a:t>
                      </a:r>
                      <a:endParaRPr lang="zh-TW" altLang="en-US" sz="1400" dirty="0"/>
                    </a:p>
                  </a:txBody>
                  <a:tcPr>
                    <a:lnL w="12700" cmpd="sng">
                      <a:noFill/>
                    </a:lnL>
                  </a:tcPr>
                </a:tc>
                <a:tc gridSpan="4">
                  <a:txBody>
                    <a:bodyPr/>
                    <a:lstStyle/>
                    <a:p>
                      <a:pPr algn="ctr"/>
                      <a:r>
                        <a:rPr lang="en-US" altLang="zh-TW" sz="1400" dirty="0" smtClean="0"/>
                        <a:t>SUPERVISED</a:t>
                      </a:r>
                      <a:endParaRPr lang="zh-TW" altLang="en-US" sz="1400" dirty="0"/>
                    </a:p>
                  </a:txBody>
                  <a:tcPr/>
                </a:tc>
                <a:tc hMerge="1">
                  <a:txBody>
                    <a:bodyPr/>
                    <a:lstStyle/>
                    <a:p>
                      <a:endParaRPr lang="zh-TW" altLang="en-US" dirty="0"/>
                    </a:p>
                  </a:txBody>
                  <a:tcPr/>
                </a:tc>
                <a:tc hMerge="1">
                  <a:txBody>
                    <a:bodyPr/>
                    <a:lstStyle/>
                    <a:p>
                      <a:endParaRPr lang="zh-TW" altLang="en-US"/>
                    </a:p>
                  </a:txBody>
                  <a:tcPr/>
                </a:tc>
                <a:tc hMerge="1">
                  <a:txBody>
                    <a:bodyPr/>
                    <a:lstStyle/>
                    <a:p>
                      <a:endParaRPr lang="zh-TW" altLang="en-US" dirty="0"/>
                    </a:p>
                  </a:txBody>
                  <a:tcPr/>
                </a:tc>
              </a:tr>
              <a:tr h="370840">
                <a:tc>
                  <a:txBody>
                    <a:bodyPr/>
                    <a:lstStyle/>
                    <a:p>
                      <a:pPr algn="ctr"/>
                      <a:r>
                        <a:rPr lang="en-US" altLang="zh-TW" sz="1200" dirty="0" smtClean="0"/>
                        <a:t>constraint</a:t>
                      </a:r>
                      <a:endParaRPr lang="zh-TW" altLang="en-US" sz="1200" dirty="0"/>
                    </a:p>
                  </a:txBody>
                  <a:tcPr anchor="ctr">
                    <a:lnT w="38100" cmpd="sng">
                      <a:noFill/>
                    </a:lnT>
                  </a:tcPr>
                </a:tc>
                <a:tc>
                  <a:txBody>
                    <a:bodyPr/>
                    <a:lstStyle/>
                    <a:p>
                      <a:pPr algn="ctr"/>
                      <a:r>
                        <a:rPr lang="en-US" altLang="zh-TW" sz="1200" dirty="0" smtClean="0"/>
                        <a:t>Evaluation Measure</a:t>
                      </a:r>
                      <a:endParaRPr lang="zh-TW" altLang="en-US" sz="1200" dirty="0"/>
                    </a:p>
                  </a:txBody>
                  <a:tcPr anchor="ctr">
                    <a:lnT w="38100" cmpd="sng">
                      <a:noFill/>
                    </a:lnT>
                  </a:tcPr>
                </a:tc>
                <a:tc>
                  <a:txBody>
                    <a:bodyPr/>
                    <a:lstStyle/>
                    <a:p>
                      <a:pPr algn="ctr"/>
                      <a:r>
                        <a:rPr lang="en-US" altLang="zh-TW" sz="1200" dirty="0" smtClean="0"/>
                        <a:t>MMR</a:t>
                      </a:r>
                      <a:endParaRPr lang="zh-TW" altLang="en-US" sz="1200" dirty="0"/>
                    </a:p>
                  </a:txBody>
                  <a:tcPr anchor="ctr"/>
                </a:tc>
                <a:tc>
                  <a:txBody>
                    <a:bodyPr/>
                    <a:lstStyle/>
                    <a:p>
                      <a:pPr algn="ctr"/>
                      <a:r>
                        <a:rPr lang="en-US" altLang="zh-TW" sz="1200" dirty="0" smtClean="0"/>
                        <a:t>binary</a:t>
                      </a:r>
                      <a:r>
                        <a:rPr lang="en-US" altLang="zh-TW" sz="1200" baseline="0" dirty="0" smtClean="0"/>
                        <a:t> SVM</a:t>
                      </a:r>
                      <a:endParaRPr lang="zh-TW" altLang="en-US" sz="1200" dirty="0"/>
                    </a:p>
                  </a:txBody>
                  <a:tcPr anchor="ctr"/>
                </a:tc>
                <a:tc>
                  <a:txBody>
                    <a:bodyPr/>
                    <a:lstStyle/>
                    <a:p>
                      <a:pPr algn="ctr"/>
                      <a:r>
                        <a:rPr lang="en-US" altLang="zh-TW" sz="1200" dirty="0" smtClean="0"/>
                        <a:t>Structured</a:t>
                      </a:r>
                      <a:r>
                        <a:rPr lang="en-US" altLang="zh-TW" sz="1200" baseline="0" dirty="0" smtClean="0"/>
                        <a:t> SVM</a:t>
                      </a:r>
                      <a:endParaRPr lang="zh-TW" altLang="en-US" sz="1200" dirty="0"/>
                    </a:p>
                  </a:txBody>
                  <a:tcPr anchor="ctr"/>
                </a:tc>
                <a:tc>
                  <a:txBody>
                    <a:bodyPr/>
                    <a:lstStyle/>
                    <a:p>
                      <a:pPr algn="ctr"/>
                      <a:r>
                        <a:rPr lang="en-US" altLang="zh-TW" sz="1200" dirty="0" smtClean="0"/>
                        <a:t>Proposed </a:t>
                      </a:r>
                    </a:p>
                    <a:p>
                      <a:pPr algn="ctr"/>
                      <a:r>
                        <a:rPr lang="en-US" altLang="zh-TW" sz="1200" dirty="0" smtClean="0"/>
                        <a:t>(without</a:t>
                      </a:r>
                      <a:r>
                        <a:rPr lang="en-US" altLang="zh-TW" sz="1200" baseline="0" dirty="0" smtClean="0"/>
                        <a:t> inclusion completeness</a:t>
                      </a:r>
                      <a:r>
                        <a:rPr lang="en-US" altLang="zh-TW" sz="1200" dirty="0" smtClean="0"/>
                        <a:t>) </a:t>
                      </a:r>
                      <a:endParaRPr lang="zh-TW"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200" baseline="0" dirty="0" smtClean="0"/>
                        <a:t>Proposed</a:t>
                      </a:r>
                      <a:endParaRPr lang="zh-TW" altLang="en-US" sz="1200" dirty="0"/>
                    </a:p>
                  </a:txBody>
                  <a:tcPr anchor="ctr"/>
                </a:tc>
              </a:tr>
            </a:tbl>
          </a:graphicData>
        </a:graphic>
      </p:graphicFrame>
      <p:sp>
        <p:nvSpPr>
          <p:cNvPr id="4" name="矩形 3"/>
          <p:cNvSpPr/>
          <p:nvPr/>
        </p:nvSpPr>
        <p:spPr>
          <a:xfrm>
            <a:off x="2555776" y="2060848"/>
            <a:ext cx="1296144" cy="50405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p:cNvSpPr/>
          <p:nvPr/>
        </p:nvSpPr>
        <p:spPr>
          <a:xfrm>
            <a:off x="3995936" y="2060848"/>
            <a:ext cx="864096" cy="504056"/>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5004048" y="2060848"/>
            <a:ext cx="1080120" cy="504056"/>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6228184" y="1988840"/>
            <a:ext cx="2232248" cy="648072"/>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471440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p14="http://schemas.microsoft.com/office/powerpoint/2010/main" val="1578796401"/>
              </p:ext>
            </p:extLst>
          </p:nvPr>
        </p:nvGraphicFramePr>
        <p:xfrm>
          <a:off x="827584" y="1484784"/>
          <a:ext cx="7704857" cy="3383280"/>
        </p:xfrm>
        <a:graphic>
          <a:graphicData uri="http://schemas.openxmlformats.org/drawingml/2006/table">
            <a:tbl>
              <a:tblPr firstRow="1" bandRow="1">
                <a:tableStyleId>{5C22544A-7EE6-4342-B048-85BDC9FD1C3A}</a:tableStyleId>
              </a:tblPr>
              <a:tblGrid>
                <a:gridCol w="792088"/>
                <a:gridCol w="864096"/>
                <a:gridCol w="1440160"/>
                <a:gridCol w="1022514"/>
                <a:gridCol w="1195333"/>
                <a:gridCol w="1310545"/>
                <a:gridCol w="1080121"/>
              </a:tblGrid>
              <a:tr h="370840">
                <a:tc>
                  <a:txBody>
                    <a:bodyPr/>
                    <a:lstStyle/>
                    <a:p>
                      <a:endParaRPr lang="zh-TW" altLang="en-US"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D13B">
                        <a:alpha val="0"/>
                      </a:srgbClr>
                    </a:solidFill>
                  </a:tcPr>
                </a:tc>
                <a:tc>
                  <a:txBody>
                    <a:bodyPr/>
                    <a:lstStyle/>
                    <a:p>
                      <a:pPr algn="ctr"/>
                      <a:endParaRPr lang="zh-TW" altLang="en-US"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D13B">
                        <a:alpha val="0"/>
                      </a:srgbClr>
                    </a:solidFill>
                  </a:tcPr>
                </a:tc>
                <a:tc>
                  <a:txBody>
                    <a:bodyPr/>
                    <a:lstStyle/>
                    <a:p>
                      <a:pPr algn="ctr"/>
                      <a:r>
                        <a:rPr lang="en-US" altLang="zh-TW" sz="1400" dirty="0" smtClean="0"/>
                        <a:t>UNSUPERVISED</a:t>
                      </a:r>
                      <a:endParaRPr lang="zh-TW" altLang="en-US" sz="1400" dirty="0"/>
                    </a:p>
                  </a:txBody>
                  <a:tcPr>
                    <a:lnL w="12700" cmpd="sng">
                      <a:noFill/>
                    </a:lnL>
                  </a:tcPr>
                </a:tc>
                <a:tc gridSpan="4">
                  <a:txBody>
                    <a:bodyPr/>
                    <a:lstStyle/>
                    <a:p>
                      <a:pPr algn="ctr"/>
                      <a:r>
                        <a:rPr lang="en-US" altLang="zh-TW" sz="1400" dirty="0" smtClean="0"/>
                        <a:t>SUPERVISED</a:t>
                      </a:r>
                      <a:endParaRPr lang="zh-TW" altLang="en-US" sz="1400" dirty="0"/>
                    </a:p>
                  </a:txBody>
                  <a:tcPr/>
                </a:tc>
                <a:tc hMerge="1">
                  <a:txBody>
                    <a:bodyPr/>
                    <a:lstStyle/>
                    <a:p>
                      <a:endParaRPr lang="zh-TW" altLang="en-US" dirty="0"/>
                    </a:p>
                  </a:txBody>
                  <a:tcPr/>
                </a:tc>
                <a:tc hMerge="1">
                  <a:txBody>
                    <a:bodyPr/>
                    <a:lstStyle/>
                    <a:p>
                      <a:endParaRPr lang="zh-TW" altLang="en-US"/>
                    </a:p>
                  </a:txBody>
                  <a:tcPr/>
                </a:tc>
                <a:tc hMerge="1">
                  <a:txBody>
                    <a:bodyPr/>
                    <a:lstStyle/>
                    <a:p>
                      <a:endParaRPr lang="zh-TW" altLang="en-US" dirty="0"/>
                    </a:p>
                  </a:txBody>
                  <a:tcPr/>
                </a:tc>
              </a:tr>
              <a:tr h="370840">
                <a:tc>
                  <a:txBody>
                    <a:bodyPr/>
                    <a:lstStyle/>
                    <a:p>
                      <a:pPr algn="ctr"/>
                      <a:r>
                        <a:rPr lang="en-US" altLang="zh-TW" sz="1200" dirty="0" smtClean="0"/>
                        <a:t>constraint</a:t>
                      </a:r>
                      <a:endParaRPr lang="zh-TW" altLang="en-US" sz="1200" dirty="0"/>
                    </a:p>
                  </a:txBody>
                  <a:tcPr anchor="ctr">
                    <a:lnT w="38100" cmpd="sng">
                      <a:noFill/>
                    </a:lnT>
                  </a:tcPr>
                </a:tc>
                <a:tc>
                  <a:txBody>
                    <a:bodyPr/>
                    <a:lstStyle/>
                    <a:p>
                      <a:pPr algn="ctr"/>
                      <a:r>
                        <a:rPr lang="en-US" altLang="zh-TW" sz="1200" dirty="0" smtClean="0"/>
                        <a:t>Evaluation Measure</a:t>
                      </a:r>
                      <a:endParaRPr lang="zh-TW" altLang="en-US" sz="1200" dirty="0"/>
                    </a:p>
                  </a:txBody>
                  <a:tcPr anchor="ctr">
                    <a:lnT w="38100" cmpd="sng">
                      <a:noFill/>
                    </a:lnT>
                  </a:tcPr>
                </a:tc>
                <a:tc>
                  <a:txBody>
                    <a:bodyPr/>
                    <a:lstStyle/>
                    <a:p>
                      <a:pPr algn="ctr"/>
                      <a:r>
                        <a:rPr lang="en-US" altLang="zh-TW" sz="1200" dirty="0" smtClean="0"/>
                        <a:t>MMR</a:t>
                      </a:r>
                      <a:endParaRPr lang="zh-TW" altLang="en-US" sz="1200" dirty="0"/>
                    </a:p>
                  </a:txBody>
                  <a:tcPr anchor="ctr"/>
                </a:tc>
                <a:tc>
                  <a:txBody>
                    <a:bodyPr/>
                    <a:lstStyle/>
                    <a:p>
                      <a:pPr algn="ctr"/>
                      <a:r>
                        <a:rPr lang="en-US" altLang="zh-TW" sz="1200" dirty="0" smtClean="0"/>
                        <a:t>binary</a:t>
                      </a:r>
                      <a:r>
                        <a:rPr lang="en-US" altLang="zh-TW" sz="1200" baseline="0" dirty="0" smtClean="0"/>
                        <a:t> SVM</a:t>
                      </a:r>
                      <a:endParaRPr lang="zh-TW" altLang="en-US" sz="1200" dirty="0"/>
                    </a:p>
                  </a:txBody>
                  <a:tcPr anchor="ctr"/>
                </a:tc>
                <a:tc>
                  <a:txBody>
                    <a:bodyPr/>
                    <a:lstStyle/>
                    <a:p>
                      <a:pPr algn="ctr"/>
                      <a:r>
                        <a:rPr lang="en-US" altLang="zh-TW" sz="1200" dirty="0" smtClean="0"/>
                        <a:t>Structured</a:t>
                      </a:r>
                      <a:r>
                        <a:rPr lang="en-US" altLang="zh-TW" sz="1200" baseline="0" dirty="0" smtClean="0"/>
                        <a:t> SVM</a:t>
                      </a:r>
                      <a:endParaRPr lang="zh-TW" altLang="en-US" sz="1200" dirty="0"/>
                    </a:p>
                  </a:txBody>
                  <a:tcPr anchor="ctr"/>
                </a:tc>
                <a:tc>
                  <a:txBody>
                    <a:bodyPr/>
                    <a:lstStyle/>
                    <a:p>
                      <a:pPr algn="ctr"/>
                      <a:r>
                        <a:rPr lang="en-US" altLang="zh-TW" sz="1200" dirty="0" smtClean="0"/>
                        <a:t>Proposed </a:t>
                      </a:r>
                    </a:p>
                    <a:p>
                      <a:pPr algn="ctr"/>
                      <a:r>
                        <a:rPr lang="en-US" altLang="zh-TW" sz="1200" dirty="0" smtClean="0"/>
                        <a:t>(without</a:t>
                      </a:r>
                      <a:r>
                        <a:rPr lang="en-US" altLang="zh-TW" sz="1200" baseline="0" dirty="0" smtClean="0"/>
                        <a:t> inclusion completeness</a:t>
                      </a:r>
                      <a:r>
                        <a:rPr lang="en-US" altLang="zh-TW" sz="1200" dirty="0" smtClean="0"/>
                        <a:t>) </a:t>
                      </a:r>
                      <a:endParaRPr lang="zh-TW"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200" baseline="0" dirty="0" smtClean="0"/>
                        <a:t>Proposed</a:t>
                      </a:r>
                      <a:endParaRPr lang="zh-TW" altLang="en-US" sz="1200" dirty="0"/>
                    </a:p>
                  </a:txBody>
                  <a:tcPr anchor="ctr"/>
                </a:tc>
              </a:tr>
              <a:tr h="370840">
                <a:tc rowSpan="3">
                  <a:txBody>
                    <a:bodyPr/>
                    <a:lstStyle/>
                    <a:p>
                      <a:pPr algn="ctr"/>
                      <a:r>
                        <a:rPr lang="en-US" altLang="zh-TW" sz="1400" dirty="0" smtClean="0"/>
                        <a:t>10%</a:t>
                      </a:r>
                      <a:endParaRPr lang="zh-TW" altLang="en-US" sz="1400"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0.3966</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0.4117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0.4315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0.4363</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0.4406</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endParaRPr lang="zh-TW" altLang="en-US" dirty="0"/>
                    </a:p>
                  </a:txBody>
                  <a:tcPr/>
                </a:tc>
                <a:tc>
                  <a:txBody>
                    <a:bodyPr/>
                    <a:lstStyle/>
                    <a:p>
                      <a:pPr marL="304800" indent="-304800" algn="ctr">
                        <a:spcAft>
                          <a:spcPts val="0"/>
                        </a:spcAft>
                      </a:pPr>
                      <a:r>
                        <a:rPr lang="en-US" altLang="zh-TW" sz="1100" kern="100" dirty="0" smtClean="0">
                          <a:effectLst/>
                          <a:latin typeface="Gill Sans MT" pitchFamily="34" charset="0"/>
                          <a:ea typeface="新細明體"/>
                          <a:cs typeface="Times New Roman"/>
                        </a:rPr>
                        <a:t>ROUGE-2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0.1777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0.1761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0.2162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0.2329</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0.2208</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endParaRPr lang="zh-TW" altLang="en-US" dirty="0"/>
                    </a:p>
                  </a:txBody>
                  <a:tcPr/>
                </a:tc>
                <a:tc>
                  <a:txBody>
                    <a:bodyPr/>
                    <a:lstStyle/>
                    <a:p>
                      <a:pPr algn="ctr">
                        <a:spcAft>
                          <a:spcPts val="0"/>
                        </a:spcAft>
                      </a:pPr>
                      <a:r>
                        <a:rPr lang="en-US" altLang="zh-TW" sz="1100" kern="100" dirty="0" smtClean="0">
                          <a:effectLst/>
                          <a:latin typeface="Gill Sans MT" pitchFamily="34" charset="0"/>
                          <a:ea typeface="新細明體"/>
                          <a:cs typeface="Times New Roman"/>
                        </a:rPr>
                        <a:t>ROUGE-L</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0.3983</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0.4057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0.4229</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0.4285</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0.4333</a:t>
                      </a:r>
                      <a:endParaRPr lang="zh-TW" sz="1100" b="0" kern="100" dirty="0">
                        <a:effectLst/>
                        <a:latin typeface="Gill Sans MT" pitchFamily="34" charset="0"/>
                        <a:ea typeface="新細明體"/>
                        <a:cs typeface="Times New Roman"/>
                      </a:endParaRPr>
                    </a:p>
                  </a:txBody>
                  <a:tcPr marL="68580" marR="68580" marT="0" marB="0" anchor="ctr"/>
                </a:tc>
              </a:tr>
              <a:tr h="370840">
                <a:tc rowSpan="3">
                  <a:txBody>
                    <a:bodyPr/>
                    <a:lstStyle/>
                    <a:p>
                      <a:pPr algn="ctr"/>
                      <a:r>
                        <a:rPr lang="en-US" altLang="zh-TW" sz="1400" dirty="0" smtClean="0"/>
                        <a:t>30%</a:t>
                      </a:r>
                      <a:endParaRPr lang="zh-TW" altLang="en-US" sz="1400"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0.5484</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0.5372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0.5624</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0.5628</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0.5657</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pPr algn="ctr"/>
                      <a:endParaRPr lang="zh-TW" altLang="en-US" dirty="0"/>
                    </a:p>
                  </a:txBody>
                  <a:tcPr anchor="ctr"/>
                </a:tc>
                <a:tc>
                  <a:txBody>
                    <a:bodyPr/>
                    <a:lstStyle/>
                    <a:p>
                      <a:pPr marL="304800" indent="-304800" algn="ctr">
                        <a:spcAft>
                          <a:spcPts val="0"/>
                        </a:spcAft>
                      </a:pPr>
                      <a:r>
                        <a:rPr lang="en-US" altLang="zh-TW" sz="1100" kern="100" dirty="0" smtClean="0">
                          <a:effectLst/>
                          <a:latin typeface="Gill Sans MT" pitchFamily="34" charset="0"/>
                          <a:ea typeface="新細明體"/>
                          <a:cs typeface="Times New Roman"/>
                        </a:rPr>
                        <a:t>ROUGE-2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0.3380</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a:solidFill>
                            <a:srgbClr val="000000"/>
                          </a:solidFill>
                          <a:effectLst/>
                          <a:latin typeface="Gill Sans MT" pitchFamily="34" charset="0"/>
                          <a:ea typeface="新細明體"/>
                          <a:cs typeface="Times New Roman"/>
                        </a:rPr>
                        <a:t>0.3354</a:t>
                      </a:r>
                      <a:endParaRPr lang="zh-TW" sz="1100" kern="10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a:effectLst/>
                          <a:latin typeface="Gill Sans MT" pitchFamily="34" charset="0"/>
                          <a:ea typeface="新細明體"/>
                          <a:cs typeface="Times New Roman"/>
                        </a:rPr>
                        <a:t>0.3500</a:t>
                      </a:r>
                      <a:endParaRPr lang="zh-TW" sz="1100" kern="10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0.3688</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0.3627</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pPr algn="ctr"/>
                      <a:endParaRPr lang="zh-TW" altLang="en-US"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ROUGE-L</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0.5445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0.5335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a:effectLst/>
                          <a:latin typeface="Gill Sans MT" pitchFamily="34" charset="0"/>
                          <a:ea typeface="新細明體"/>
                          <a:cs typeface="Times New Roman"/>
                        </a:rPr>
                        <a:t>0.5577</a:t>
                      </a:r>
                      <a:endParaRPr lang="zh-TW" sz="1100" kern="10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0.5591</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0.5616</a:t>
                      </a:r>
                      <a:endParaRPr lang="zh-TW" sz="1100" b="0" kern="100" dirty="0">
                        <a:effectLst/>
                        <a:latin typeface="Gill Sans MT" pitchFamily="34" charset="0"/>
                        <a:ea typeface="新細明體"/>
                        <a:cs typeface="Times New Roman"/>
                      </a:endParaRPr>
                    </a:p>
                  </a:txBody>
                  <a:tcPr marL="68580" marR="68580" marT="0" marB="0" anchor="ctr"/>
                </a:tc>
              </a:tr>
            </a:tbl>
          </a:graphicData>
        </a:graphic>
      </p:graphicFrame>
      <p:sp>
        <p:nvSpPr>
          <p:cNvPr id="2" name="標題 1"/>
          <p:cNvSpPr>
            <a:spLocks noGrp="1"/>
          </p:cNvSpPr>
          <p:nvPr>
            <p:ph type="title"/>
          </p:nvPr>
        </p:nvSpPr>
        <p:spPr/>
        <p:txBody>
          <a:bodyPr/>
          <a:lstStyle/>
          <a:p>
            <a:r>
              <a:rPr lang="en-US" altLang="zh-TW" cap="none" dirty="0" smtClean="0"/>
              <a:t>Experimental Result</a:t>
            </a:r>
            <a:endParaRPr lang="zh-TW" altLang="en-US" cap="none" dirty="0"/>
          </a:p>
        </p:txBody>
      </p:sp>
      <p:sp>
        <p:nvSpPr>
          <p:cNvPr id="3" name="內容版面配置區 2"/>
          <p:cNvSpPr>
            <a:spLocks noGrp="1"/>
          </p:cNvSpPr>
          <p:nvPr>
            <p:ph idx="1"/>
          </p:nvPr>
        </p:nvSpPr>
        <p:spPr/>
        <p:txBody>
          <a:bodyPr>
            <a:normAutofit/>
          </a:bodyPr>
          <a:lstStyle/>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sz="1800" dirty="0" smtClean="0"/>
          </a:p>
          <a:p>
            <a:endParaRPr lang="en-US" altLang="zh-TW" sz="1800" dirty="0"/>
          </a:p>
          <a:p>
            <a:endParaRPr lang="en-US" altLang="zh-TW" sz="1800" dirty="0"/>
          </a:p>
        </p:txBody>
      </p:sp>
      <p:sp>
        <p:nvSpPr>
          <p:cNvPr id="11" name="矩形 10"/>
          <p:cNvSpPr/>
          <p:nvPr/>
        </p:nvSpPr>
        <p:spPr>
          <a:xfrm>
            <a:off x="971600" y="2996952"/>
            <a:ext cx="504056" cy="360040"/>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p:cNvSpPr/>
          <p:nvPr/>
        </p:nvSpPr>
        <p:spPr>
          <a:xfrm>
            <a:off x="971600" y="4077072"/>
            <a:ext cx="504056" cy="360040"/>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p:cNvSpPr/>
          <p:nvPr/>
        </p:nvSpPr>
        <p:spPr>
          <a:xfrm>
            <a:off x="1691680" y="2636912"/>
            <a:ext cx="720080" cy="108012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61989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extLst>
              <p:ext uri="{D42A27DB-BD31-4B8C-83A1-F6EECF244321}">
                <p14:modId xmlns:p14="http://schemas.microsoft.com/office/powerpoint/2010/main" val="1346713872"/>
              </p:ext>
            </p:extLst>
          </p:nvPr>
        </p:nvGraphicFramePr>
        <p:xfrm>
          <a:off x="827584" y="1484784"/>
          <a:ext cx="7704857" cy="3383280"/>
        </p:xfrm>
        <a:graphic>
          <a:graphicData uri="http://schemas.openxmlformats.org/drawingml/2006/table">
            <a:tbl>
              <a:tblPr firstRow="1" bandRow="1">
                <a:tableStyleId>{5C22544A-7EE6-4342-B048-85BDC9FD1C3A}</a:tableStyleId>
              </a:tblPr>
              <a:tblGrid>
                <a:gridCol w="792088"/>
                <a:gridCol w="864096"/>
                <a:gridCol w="1440160"/>
                <a:gridCol w="1022514"/>
                <a:gridCol w="1195333"/>
                <a:gridCol w="1310545"/>
                <a:gridCol w="1080121"/>
              </a:tblGrid>
              <a:tr h="370840">
                <a:tc>
                  <a:txBody>
                    <a:bodyPr/>
                    <a:lstStyle/>
                    <a:p>
                      <a:endParaRPr lang="zh-TW" altLang="en-US"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D13B">
                        <a:alpha val="0"/>
                      </a:srgbClr>
                    </a:solidFill>
                  </a:tcPr>
                </a:tc>
                <a:tc>
                  <a:txBody>
                    <a:bodyPr/>
                    <a:lstStyle/>
                    <a:p>
                      <a:pPr algn="ctr"/>
                      <a:endParaRPr lang="zh-TW" altLang="en-US"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D13B">
                        <a:alpha val="0"/>
                      </a:srgbClr>
                    </a:solidFill>
                  </a:tcPr>
                </a:tc>
                <a:tc>
                  <a:txBody>
                    <a:bodyPr/>
                    <a:lstStyle/>
                    <a:p>
                      <a:pPr algn="ctr"/>
                      <a:r>
                        <a:rPr lang="en-US" altLang="zh-TW" sz="1400" dirty="0" smtClean="0"/>
                        <a:t>UNSUPERVISED</a:t>
                      </a:r>
                      <a:endParaRPr lang="zh-TW" altLang="en-US" sz="1400" dirty="0"/>
                    </a:p>
                  </a:txBody>
                  <a:tcPr>
                    <a:lnL w="12700" cmpd="sng">
                      <a:noFill/>
                    </a:lnL>
                  </a:tcPr>
                </a:tc>
                <a:tc gridSpan="4">
                  <a:txBody>
                    <a:bodyPr/>
                    <a:lstStyle/>
                    <a:p>
                      <a:pPr algn="ctr"/>
                      <a:r>
                        <a:rPr lang="en-US" altLang="zh-TW" sz="1400" dirty="0" smtClean="0"/>
                        <a:t>SUPERVISED</a:t>
                      </a:r>
                      <a:endParaRPr lang="zh-TW" altLang="en-US" sz="1400" dirty="0"/>
                    </a:p>
                  </a:txBody>
                  <a:tcPr/>
                </a:tc>
                <a:tc hMerge="1">
                  <a:txBody>
                    <a:bodyPr/>
                    <a:lstStyle/>
                    <a:p>
                      <a:endParaRPr lang="zh-TW" altLang="en-US" dirty="0"/>
                    </a:p>
                  </a:txBody>
                  <a:tcPr/>
                </a:tc>
                <a:tc hMerge="1">
                  <a:txBody>
                    <a:bodyPr/>
                    <a:lstStyle/>
                    <a:p>
                      <a:endParaRPr lang="zh-TW" altLang="en-US"/>
                    </a:p>
                  </a:txBody>
                  <a:tcPr/>
                </a:tc>
                <a:tc hMerge="1">
                  <a:txBody>
                    <a:bodyPr/>
                    <a:lstStyle/>
                    <a:p>
                      <a:endParaRPr lang="zh-TW" altLang="en-US" dirty="0"/>
                    </a:p>
                  </a:txBody>
                  <a:tcPr/>
                </a:tc>
              </a:tr>
              <a:tr h="370840">
                <a:tc>
                  <a:txBody>
                    <a:bodyPr/>
                    <a:lstStyle/>
                    <a:p>
                      <a:pPr algn="ctr"/>
                      <a:r>
                        <a:rPr lang="en-US" altLang="zh-TW" sz="1200" dirty="0" smtClean="0"/>
                        <a:t>constraint</a:t>
                      </a:r>
                      <a:endParaRPr lang="zh-TW" altLang="en-US" sz="1200" dirty="0"/>
                    </a:p>
                  </a:txBody>
                  <a:tcPr anchor="ctr">
                    <a:lnT w="38100" cmpd="sng">
                      <a:noFill/>
                    </a:lnT>
                  </a:tcPr>
                </a:tc>
                <a:tc>
                  <a:txBody>
                    <a:bodyPr/>
                    <a:lstStyle/>
                    <a:p>
                      <a:pPr algn="ctr"/>
                      <a:r>
                        <a:rPr lang="en-US" altLang="zh-TW" sz="1200" dirty="0" smtClean="0"/>
                        <a:t>Evaluation Measure</a:t>
                      </a:r>
                      <a:endParaRPr lang="zh-TW" altLang="en-US" sz="1200" dirty="0"/>
                    </a:p>
                  </a:txBody>
                  <a:tcPr anchor="ctr">
                    <a:lnT w="38100" cmpd="sng">
                      <a:noFill/>
                    </a:lnT>
                  </a:tcPr>
                </a:tc>
                <a:tc>
                  <a:txBody>
                    <a:bodyPr/>
                    <a:lstStyle/>
                    <a:p>
                      <a:pPr algn="ctr"/>
                      <a:r>
                        <a:rPr lang="en-US" altLang="zh-TW" sz="1200" dirty="0" smtClean="0"/>
                        <a:t>MMR</a:t>
                      </a:r>
                      <a:endParaRPr lang="zh-TW" altLang="en-US" sz="1200" dirty="0"/>
                    </a:p>
                  </a:txBody>
                  <a:tcPr anchor="ctr"/>
                </a:tc>
                <a:tc>
                  <a:txBody>
                    <a:bodyPr/>
                    <a:lstStyle/>
                    <a:p>
                      <a:pPr algn="ctr"/>
                      <a:r>
                        <a:rPr lang="en-US" altLang="zh-TW" sz="1200" dirty="0" smtClean="0"/>
                        <a:t>binary</a:t>
                      </a:r>
                      <a:r>
                        <a:rPr lang="en-US" altLang="zh-TW" sz="1200" baseline="0" dirty="0" smtClean="0"/>
                        <a:t> SVM</a:t>
                      </a:r>
                      <a:endParaRPr lang="zh-TW" altLang="en-US" sz="1200" dirty="0"/>
                    </a:p>
                  </a:txBody>
                  <a:tcPr anchor="ctr"/>
                </a:tc>
                <a:tc>
                  <a:txBody>
                    <a:bodyPr/>
                    <a:lstStyle/>
                    <a:p>
                      <a:pPr algn="ctr"/>
                      <a:r>
                        <a:rPr lang="en-US" altLang="zh-TW" sz="1200" dirty="0" smtClean="0"/>
                        <a:t>Structured</a:t>
                      </a:r>
                      <a:r>
                        <a:rPr lang="en-US" altLang="zh-TW" sz="1200" baseline="0" dirty="0" smtClean="0"/>
                        <a:t> SVM</a:t>
                      </a:r>
                      <a:endParaRPr lang="zh-TW" altLang="en-US" sz="1200" dirty="0"/>
                    </a:p>
                  </a:txBody>
                  <a:tcPr anchor="ctr"/>
                </a:tc>
                <a:tc>
                  <a:txBody>
                    <a:bodyPr/>
                    <a:lstStyle/>
                    <a:p>
                      <a:pPr algn="ctr"/>
                      <a:r>
                        <a:rPr lang="en-US" altLang="zh-TW" sz="1200" dirty="0" smtClean="0"/>
                        <a:t>Proposed </a:t>
                      </a:r>
                    </a:p>
                    <a:p>
                      <a:pPr algn="ctr"/>
                      <a:r>
                        <a:rPr lang="en-US" altLang="zh-TW" sz="1200" dirty="0" smtClean="0"/>
                        <a:t>(without</a:t>
                      </a:r>
                      <a:r>
                        <a:rPr lang="en-US" altLang="zh-TW" sz="1200" baseline="0" dirty="0" smtClean="0"/>
                        <a:t> inclusion completeness</a:t>
                      </a:r>
                      <a:r>
                        <a:rPr lang="en-US" altLang="zh-TW" sz="1200" dirty="0" smtClean="0"/>
                        <a:t>) </a:t>
                      </a:r>
                      <a:endParaRPr lang="zh-TW"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200" baseline="0" dirty="0" smtClean="0"/>
                        <a:t>Proposed</a:t>
                      </a:r>
                      <a:endParaRPr lang="zh-TW" altLang="en-US" sz="1200" dirty="0"/>
                    </a:p>
                  </a:txBody>
                  <a:tcPr anchor="ctr"/>
                </a:tc>
              </a:tr>
              <a:tr h="370840">
                <a:tc rowSpan="3">
                  <a:txBody>
                    <a:bodyPr/>
                    <a:lstStyle/>
                    <a:p>
                      <a:pPr algn="ctr"/>
                      <a:r>
                        <a:rPr lang="en-US" altLang="zh-TW" sz="1400" dirty="0" smtClean="0"/>
                        <a:t>10%</a:t>
                      </a:r>
                      <a:endParaRPr lang="zh-TW" altLang="en-US" sz="1400"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0.3966</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0.4117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0.4315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0.4363</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0.4406</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endParaRPr lang="zh-TW" altLang="en-US" dirty="0"/>
                    </a:p>
                  </a:txBody>
                  <a:tcPr/>
                </a:tc>
                <a:tc>
                  <a:txBody>
                    <a:bodyPr/>
                    <a:lstStyle/>
                    <a:p>
                      <a:pPr marL="304800" indent="-304800" algn="ctr">
                        <a:spcAft>
                          <a:spcPts val="0"/>
                        </a:spcAft>
                      </a:pPr>
                      <a:r>
                        <a:rPr lang="en-US" altLang="zh-TW" sz="1100" kern="100" dirty="0" smtClean="0">
                          <a:effectLst/>
                          <a:latin typeface="Gill Sans MT" pitchFamily="34" charset="0"/>
                          <a:ea typeface="新細明體"/>
                          <a:cs typeface="Times New Roman"/>
                        </a:rPr>
                        <a:t>ROUGE-2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0.1777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0.1761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0.2162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0.2329</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0.2208</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endParaRPr lang="zh-TW" altLang="en-US" dirty="0"/>
                    </a:p>
                  </a:txBody>
                  <a:tcPr/>
                </a:tc>
                <a:tc>
                  <a:txBody>
                    <a:bodyPr/>
                    <a:lstStyle/>
                    <a:p>
                      <a:pPr algn="ctr">
                        <a:spcAft>
                          <a:spcPts val="0"/>
                        </a:spcAft>
                      </a:pPr>
                      <a:r>
                        <a:rPr lang="en-US" altLang="zh-TW" sz="1100" kern="100" dirty="0" smtClean="0">
                          <a:effectLst/>
                          <a:latin typeface="Gill Sans MT" pitchFamily="34" charset="0"/>
                          <a:ea typeface="新細明體"/>
                          <a:cs typeface="Times New Roman"/>
                        </a:rPr>
                        <a:t>ROUGE-L</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0.3983</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0.4057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0.4229</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0.4285</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0.4333</a:t>
                      </a:r>
                      <a:endParaRPr lang="zh-TW" sz="1100" b="0" kern="100" dirty="0">
                        <a:effectLst/>
                        <a:latin typeface="Gill Sans MT" pitchFamily="34" charset="0"/>
                        <a:ea typeface="新細明體"/>
                        <a:cs typeface="Times New Roman"/>
                      </a:endParaRPr>
                    </a:p>
                  </a:txBody>
                  <a:tcPr marL="68580" marR="68580" marT="0" marB="0" anchor="ctr"/>
                </a:tc>
              </a:tr>
              <a:tr h="370840">
                <a:tc rowSpan="3">
                  <a:txBody>
                    <a:bodyPr/>
                    <a:lstStyle/>
                    <a:p>
                      <a:pPr algn="ctr"/>
                      <a:r>
                        <a:rPr lang="en-US" altLang="zh-TW" sz="1400" dirty="0" smtClean="0"/>
                        <a:t>30%</a:t>
                      </a:r>
                      <a:endParaRPr lang="zh-TW" altLang="en-US" sz="1400"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0.5484</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0.5372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0.5624</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0.5628</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0.5657</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pPr algn="ctr"/>
                      <a:endParaRPr lang="zh-TW" altLang="en-US" dirty="0"/>
                    </a:p>
                  </a:txBody>
                  <a:tcPr anchor="ctr"/>
                </a:tc>
                <a:tc>
                  <a:txBody>
                    <a:bodyPr/>
                    <a:lstStyle/>
                    <a:p>
                      <a:pPr marL="304800" indent="-304800" algn="ctr">
                        <a:spcAft>
                          <a:spcPts val="0"/>
                        </a:spcAft>
                      </a:pPr>
                      <a:r>
                        <a:rPr lang="en-US" altLang="zh-TW" sz="1100" kern="100" dirty="0" smtClean="0">
                          <a:effectLst/>
                          <a:latin typeface="Gill Sans MT" pitchFamily="34" charset="0"/>
                          <a:ea typeface="新細明體"/>
                          <a:cs typeface="Times New Roman"/>
                        </a:rPr>
                        <a:t>ROUGE-2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0.3380</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0.3354</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a:effectLst/>
                          <a:latin typeface="Gill Sans MT" pitchFamily="34" charset="0"/>
                          <a:ea typeface="新細明體"/>
                          <a:cs typeface="Times New Roman"/>
                        </a:rPr>
                        <a:t>0.3500</a:t>
                      </a:r>
                      <a:endParaRPr lang="zh-TW" sz="1100" kern="10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0.3688</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0.3627</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pPr algn="ctr"/>
                      <a:endParaRPr lang="zh-TW" altLang="en-US"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ROUGE-L</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0.5445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0.5335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a:effectLst/>
                          <a:latin typeface="Gill Sans MT" pitchFamily="34" charset="0"/>
                          <a:ea typeface="新細明體"/>
                          <a:cs typeface="Times New Roman"/>
                        </a:rPr>
                        <a:t>0.5577</a:t>
                      </a:r>
                      <a:endParaRPr lang="zh-TW" sz="1100" kern="10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0.5591</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0.5616</a:t>
                      </a:r>
                      <a:endParaRPr lang="zh-TW" sz="1100" b="0" kern="100" dirty="0">
                        <a:effectLst/>
                        <a:latin typeface="Gill Sans MT" pitchFamily="34" charset="0"/>
                        <a:ea typeface="新細明體"/>
                        <a:cs typeface="Times New Roman"/>
                      </a:endParaRPr>
                    </a:p>
                  </a:txBody>
                  <a:tcPr marL="68580" marR="68580" marT="0" marB="0" anchor="ctr"/>
                </a:tc>
              </a:tr>
            </a:tbl>
          </a:graphicData>
        </a:graphic>
      </p:graphicFrame>
      <p:sp>
        <p:nvSpPr>
          <p:cNvPr id="2" name="標題 1"/>
          <p:cNvSpPr>
            <a:spLocks noGrp="1"/>
          </p:cNvSpPr>
          <p:nvPr>
            <p:ph type="title"/>
          </p:nvPr>
        </p:nvSpPr>
        <p:spPr/>
        <p:txBody>
          <a:bodyPr/>
          <a:lstStyle/>
          <a:p>
            <a:r>
              <a:rPr lang="en-US" altLang="zh-TW" cap="none" dirty="0" smtClean="0"/>
              <a:t>Experimental Result</a:t>
            </a:r>
            <a:endParaRPr lang="zh-TW" altLang="en-US" cap="none" dirty="0"/>
          </a:p>
        </p:txBody>
      </p:sp>
      <p:sp>
        <p:nvSpPr>
          <p:cNvPr id="3" name="內容版面配置區 2"/>
          <p:cNvSpPr>
            <a:spLocks noGrp="1"/>
          </p:cNvSpPr>
          <p:nvPr>
            <p:ph idx="1"/>
          </p:nvPr>
        </p:nvSpPr>
        <p:spPr/>
        <p:txBody>
          <a:bodyPr>
            <a:normAutofit/>
          </a:bodyPr>
          <a:lstStyle/>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sz="1800" dirty="0" smtClean="0"/>
          </a:p>
          <a:p>
            <a:endParaRPr lang="en-US" altLang="zh-TW" sz="1800" dirty="0"/>
          </a:p>
          <a:p>
            <a:endParaRPr lang="en-US" altLang="zh-TW" sz="1800" dirty="0"/>
          </a:p>
        </p:txBody>
      </p:sp>
      <p:sp>
        <p:nvSpPr>
          <p:cNvPr id="11" name="矩形 10"/>
          <p:cNvSpPr/>
          <p:nvPr/>
        </p:nvSpPr>
        <p:spPr>
          <a:xfrm>
            <a:off x="3995936" y="1988840"/>
            <a:ext cx="864096" cy="2880320"/>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p:cNvSpPr/>
          <p:nvPr/>
        </p:nvSpPr>
        <p:spPr>
          <a:xfrm>
            <a:off x="2771800" y="1988840"/>
            <a:ext cx="936104" cy="2880320"/>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94244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extLst>
              <p:ext uri="{D42A27DB-BD31-4B8C-83A1-F6EECF244321}">
                <p14:modId xmlns:p14="http://schemas.microsoft.com/office/powerpoint/2010/main" val="1353319859"/>
              </p:ext>
            </p:extLst>
          </p:nvPr>
        </p:nvGraphicFramePr>
        <p:xfrm>
          <a:off x="827584" y="1484784"/>
          <a:ext cx="7704857" cy="3383280"/>
        </p:xfrm>
        <a:graphic>
          <a:graphicData uri="http://schemas.openxmlformats.org/drawingml/2006/table">
            <a:tbl>
              <a:tblPr firstRow="1" bandRow="1">
                <a:tableStyleId>{5C22544A-7EE6-4342-B048-85BDC9FD1C3A}</a:tableStyleId>
              </a:tblPr>
              <a:tblGrid>
                <a:gridCol w="792088"/>
                <a:gridCol w="864096"/>
                <a:gridCol w="1440160"/>
                <a:gridCol w="1022514"/>
                <a:gridCol w="1195333"/>
                <a:gridCol w="1310545"/>
                <a:gridCol w="1080121"/>
              </a:tblGrid>
              <a:tr h="370840">
                <a:tc>
                  <a:txBody>
                    <a:bodyPr/>
                    <a:lstStyle/>
                    <a:p>
                      <a:endParaRPr lang="zh-TW" altLang="en-US"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D13B">
                        <a:alpha val="0"/>
                      </a:srgbClr>
                    </a:solidFill>
                  </a:tcPr>
                </a:tc>
                <a:tc>
                  <a:txBody>
                    <a:bodyPr/>
                    <a:lstStyle/>
                    <a:p>
                      <a:pPr algn="ctr"/>
                      <a:endParaRPr lang="zh-TW" altLang="en-US"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D13B">
                        <a:alpha val="0"/>
                      </a:srgbClr>
                    </a:solidFill>
                  </a:tcPr>
                </a:tc>
                <a:tc>
                  <a:txBody>
                    <a:bodyPr/>
                    <a:lstStyle/>
                    <a:p>
                      <a:pPr algn="ctr"/>
                      <a:r>
                        <a:rPr lang="en-US" altLang="zh-TW" sz="1400" dirty="0" smtClean="0"/>
                        <a:t>UNSUPERVISED</a:t>
                      </a:r>
                      <a:endParaRPr lang="zh-TW" altLang="en-US" sz="1400" dirty="0"/>
                    </a:p>
                  </a:txBody>
                  <a:tcPr>
                    <a:lnL w="12700" cmpd="sng">
                      <a:noFill/>
                    </a:lnL>
                  </a:tcPr>
                </a:tc>
                <a:tc gridSpan="4">
                  <a:txBody>
                    <a:bodyPr/>
                    <a:lstStyle/>
                    <a:p>
                      <a:pPr algn="ctr"/>
                      <a:r>
                        <a:rPr lang="en-US" altLang="zh-TW" sz="1400" dirty="0" smtClean="0"/>
                        <a:t>SUPERVISED</a:t>
                      </a:r>
                      <a:endParaRPr lang="zh-TW" altLang="en-US" sz="1400" dirty="0"/>
                    </a:p>
                  </a:txBody>
                  <a:tcPr/>
                </a:tc>
                <a:tc hMerge="1">
                  <a:txBody>
                    <a:bodyPr/>
                    <a:lstStyle/>
                    <a:p>
                      <a:endParaRPr lang="zh-TW" altLang="en-US" dirty="0"/>
                    </a:p>
                  </a:txBody>
                  <a:tcPr/>
                </a:tc>
                <a:tc hMerge="1">
                  <a:txBody>
                    <a:bodyPr/>
                    <a:lstStyle/>
                    <a:p>
                      <a:endParaRPr lang="zh-TW" altLang="en-US"/>
                    </a:p>
                  </a:txBody>
                  <a:tcPr/>
                </a:tc>
                <a:tc hMerge="1">
                  <a:txBody>
                    <a:bodyPr/>
                    <a:lstStyle/>
                    <a:p>
                      <a:endParaRPr lang="zh-TW" altLang="en-US" dirty="0"/>
                    </a:p>
                  </a:txBody>
                  <a:tcPr/>
                </a:tc>
              </a:tr>
              <a:tr h="370840">
                <a:tc>
                  <a:txBody>
                    <a:bodyPr/>
                    <a:lstStyle/>
                    <a:p>
                      <a:pPr algn="ctr"/>
                      <a:r>
                        <a:rPr lang="en-US" altLang="zh-TW" sz="1200" dirty="0" smtClean="0"/>
                        <a:t>constraint</a:t>
                      </a:r>
                      <a:endParaRPr lang="zh-TW" altLang="en-US" sz="1200" dirty="0"/>
                    </a:p>
                  </a:txBody>
                  <a:tcPr anchor="ctr">
                    <a:lnT w="38100" cmpd="sng">
                      <a:noFill/>
                    </a:lnT>
                  </a:tcPr>
                </a:tc>
                <a:tc>
                  <a:txBody>
                    <a:bodyPr/>
                    <a:lstStyle/>
                    <a:p>
                      <a:pPr algn="ctr"/>
                      <a:r>
                        <a:rPr lang="en-US" altLang="zh-TW" sz="1200" dirty="0" smtClean="0"/>
                        <a:t>Evaluation Measure</a:t>
                      </a:r>
                      <a:endParaRPr lang="zh-TW" altLang="en-US" sz="1200" dirty="0"/>
                    </a:p>
                  </a:txBody>
                  <a:tcPr anchor="ctr">
                    <a:lnT w="38100" cmpd="sng">
                      <a:noFill/>
                    </a:lnT>
                  </a:tcPr>
                </a:tc>
                <a:tc>
                  <a:txBody>
                    <a:bodyPr/>
                    <a:lstStyle/>
                    <a:p>
                      <a:pPr algn="ctr"/>
                      <a:r>
                        <a:rPr lang="en-US" altLang="zh-TW" sz="1200" dirty="0" smtClean="0"/>
                        <a:t>MMR</a:t>
                      </a:r>
                      <a:endParaRPr lang="zh-TW" altLang="en-US" sz="1200" dirty="0"/>
                    </a:p>
                  </a:txBody>
                  <a:tcPr anchor="ctr"/>
                </a:tc>
                <a:tc>
                  <a:txBody>
                    <a:bodyPr/>
                    <a:lstStyle/>
                    <a:p>
                      <a:pPr algn="ctr"/>
                      <a:r>
                        <a:rPr lang="en-US" altLang="zh-TW" sz="1200" dirty="0" smtClean="0"/>
                        <a:t>binary</a:t>
                      </a:r>
                      <a:r>
                        <a:rPr lang="en-US" altLang="zh-TW" sz="1200" baseline="0" dirty="0" smtClean="0"/>
                        <a:t> SVM</a:t>
                      </a:r>
                      <a:endParaRPr lang="zh-TW" altLang="en-US" sz="1200" dirty="0"/>
                    </a:p>
                  </a:txBody>
                  <a:tcPr anchor="ctr"/>
                </a:tc>
                <a:tc>
                  <a:txBody>
                    <a:bodyPr/>
                    <a:lstStyle/>
                    <a:p>
                      <a:pPr algn="ctr"/>
                      <a:r>
                        <a:rPr lang="en-US" altLang="zh-TW" sz="1200" dirty="0" smtClean="0"/>
                        <a:t>Structured</a:t>
                      </a:r>
                      <a:r>
                        <a:rPr lang="en-US" altLang="zh-TW" sz="1200" baseline="0" dirty="0" smtClean="0"/>
                        <a:t> SVM</a:t>
                      </a:r>
                      <a:endParaRPr lang="zh-TW" altLang="en-US" sz="1200" dirty="0"/>
                    </a:p>
                  </a:txBody>
                  <a:tcPr anchor="ctr"/>
                </a:tc>
                <a:tc>
                  <a:txBody>
                    <a:bodyPr/>
                    <a:lstStyle/>
                    <a:p>
                      <a:pPr algn="ctr"/>
                      <a:r>
                        <a:rPr lang="en-US" altLang="zh-TW" sz="1200" dirty="0" smtClean="0"/>
                        <a:t>Proposed </a:t>
                      </a:r>
                    </a:p>
                    <a:p>
                      <a:pPr algn="ctr"/>
                      <a:r>
                        <a:rPr lang="en-US" altLang="zh-TW" sz="1200" dirty="0" smtClean="0"/>
                        <a:t>(without</a:t>
                      </a:r>
                      <a:r>
                        <a:rPr lang="en-US" altLang="zh-TW" sz="1200" baseline="0" dirty="0" smtClean="0"/>
                        <a:t> inclusion completeness</a:t>
                      </a:r>
                      <a:r>
                        <a:rPr lang="en-US" altLang="zh-TW" sz="1200" dirty="0" smtClean="0"/>
                        <a:t>) </a:t>
                      </a:r>
                      <a:endParaRPr lang="zh-TW"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200" baseline="0" dirty="0" smtClean="0"/>
                        <a:t>Proposed</a:t>
                      </a:r>
                      <a:endParaRPr lang="zh-TW" altLang="en-US" sz="1200" dirty="0"/>
                    </a:p>
                  </a:txBody>
                  <a:tcPr anchor="ctr"/>
                </a:tc>
              </a:tr>
              <a:tr h="370840">
                <a:tc rowSpan="3">
                  <a:txBody>
                    <a:bodyPr/>
                    <a:lstStyle/>
                    <a:p>
                      <a:pPr algn="ctr"/>
                      <a:r>
                        <a:rPr lang="en-US" altLang="zh-TW" sz="1400" dirty="0" smtClean="0"/>
                        <a:t>10%</a:t>
                      </a:r>
                      <a:endParaRPr lang="zh-TW" altLang="en-US" sz="1400"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0.3966</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0.4117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0.4315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0.4363</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0.4406</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endParaRPr lang="zh-TW" altLang="en-US" dirty="0"/>
                    </a:p>
                  </a:txBody>
                  <a:tcPr/>
                </a:tc>
                <a:tc>
                  <a:txBody>
                    <a:bodyPr/>
                    <a:lstStyle/>
                    <a:p>
                      <a:pPr marL="304800" indent="-304800" algn="ctr">
                        <a:spcAft>
                          <a:spcPts val="0"/>
                        </a:spcAft>
                      </a:pPr>
                      <a:r>
                        <a:rPr lang="en-US" altLang="zh-TW" sz="1100" kern="100" dirty="0" smtClean="0">
                          <a:effectLst/>
                          <a:latin typeface="Gill Sans MT" pitchFamily="34" charset="0"/>
                          <a:ea typeface="新細明體"/>
                          <a:cs typeface="Times New Roman"/>
                        </a:rPr>
                        <a:t>ROUGE-2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0.1777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0.1761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0.2162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0.2329</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0.2208</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endParaRPr lang="zh-TW" altLang="en-US" dirty="0"/>
                    </a:p>
                  </a:txBody>
                  <a:tcPr/>
                </a:tc>
                <a:tc>
                  <a:txBody>
                    <a:bodyPr/>
                    <a:lstStyle/>
                    <a:p>
                      <a:pPr algn="ctr">
                        <a:spcAft>
                          <a:spcPts val="0"/>
                        </a:spcAft>
                      </a:pPr>
                      <a:r>
                        <a:rPr lang="en-US" altLang="zh-TW" sz="1100" kern="100" dirty="0" smtClean="0">
                          <a:effectLst/>
                          <a:latin typeface="Gill Sans MT" pitchFamily="34" charset="0"/>
                          <a:ea typeface="新細明體"/>
                          <a:cs typeface="Times New Roman"/>
                        </a:rPr>
                        <a:t>ROUGE-L</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0.3983</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0.4057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0.4229</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0.4285</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0.4333</a:t>
                      </a:r>
                      <a:endParaRPr lang="zh-TW" sz="1100" b="0" kern="100" dirty="0">
                        <a:effectLst/>
                        <a:latin typeface="Gill Sans MT" pitchFamily="34" charset="0"/>
                        <a:ea typeface="新細明體"/>
                        <a:cs typeface="Times New Roman"/>
                      </a:endParaRPr>
                    </a:p>
                  </a:txBody>
                  <a:tcPr marL="68580" marR="68580" marT="0" marB="0" anchor="ctr"/>
                </a:tc>
              </a:tr>
              <a:tr h="370840">
                <a:tc rowSpan="3">
                  <a:txBody>
                    <a:bodyPr/>
                    <a:lstStyle/>
                    <a:p>
                      <a:pPr algn="ctr"/>
                      <a:r>
                        <a:rPr lang="en-US" altLang="zh-TW" sz="1400" dirty="0" smtClean="0"/>
                        <a:t>30%</a:t>
                      </a:r>
                      <a:endParaRPr lang="zh-TW" altLang="en-US" sz="1400"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0.5484</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0.5372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0.5624</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0.5628</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0.5657</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pPr algn="ctr"/>
                      <a:endParaRPr lang="zh-TW" altLang="en-US" dirty="0"/>
                    </a:p>
                  </a:txBody>
                  <a:tcPr anchor="ctr"/>
                </a:tc>
                <a:tc>
                  <a:txBody>
                    <a:bodyPr/>
                    <a:lstStyle/>
                    <a:p>
                      <a:pPr marL="304800" indent="-304800" algn="ctr">
                        <a:spcAft>
                          <a:spcPts val="0"/>
                        </a:spcAft>
                      </a:pPr>
                      <a:r>
                        <a:rPr lang="en-US" altLang="zh-TW" sz="1100" kern="100" dirty="0" smtClean="0">
                          <a:effectLst/>
                          <a:latin typeface="Gill Sans MT" pitchFamily="34" charset="0"/>
                          <a:ea typeface="新細明體"/>
                          <a:cs typeface="Times New Roman"/>
                        </a:rPr>
                        <a:t>ROUGE-2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0.3380</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0.3354</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a:effectLst/>
                          <a:latin typeface="Gill Sans MT" pitchFamily="34" charset="0"/>
                          <a:ea typeface="新細明體"/>
                          <a:cs typeface="Times New Roman"/>
                        </a:rPr>
                        <a:t>0.3500</a:t>
                      </a:r>
                      <a:endParaRPr lang="zh-TW" sz="1100" kern="10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0.3688</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0.3627</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pPr algn="ctr"/>
                      <a:endParaRPr lang="zh-TW" altLang="en-US"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ROUGE-L</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0.5445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0.5335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0.5577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0.5591</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0.5616</a:t>
                      </a:r>
                      <a:endParaRPr lang="zh-TW" sz="1100" b="0" kern="100" dirty="0">
                        <a:effectLst/>
                        <a:latin typeface="Gill Sans MT" pitchFamily="34" charset="0"/>
                        <a:ea typeface="新細明體"/>
                        <a:cs typeface="Times New Roman"/>
                      </a:endParaRPr>
                    </a:p>
                  </a:txBody>
                  <a:tcPr marL="68580" marR="68580" marT="0" marB="0" anchor="ctr"/>
                </a:tc>
              </a:tr>
            </a:tbl>
          </a:graphicData>
        </a:graphic>
      </p:graphicFrame>
      <p:sp>
        <p:nvSpPr>
          <p:cNvPr id="2" name="標題 1"/>
          <p:cNvSpPr>
            <a:spLocks noGrp="1"/>
          </p:cNvSpPr>
          <p:nvPr>
            <p:ph type="title"/>
          </p:nvPr>
        </p:nvSpPr>
        <p:spPr/>
        <p:txBody>
          <a:bodyPr/>
          <a:lstStyle/>
          <a:p>
            <a:r>
              <a:rPr lang="en-US" altLang="zh-TW" cap="none" dirty="0" smtClean="0"/>
              <a:t>Experimental Result</a:t>
            </a:r>
            <a:endParaRPr lang="zh-TW" altLang="en-US" cap="none" dirty="0"/>
          </a:p>
        </p:txBody>
      </p:sp>
      <p:sp>
        <p:nvSpPr>
          <p:cNvPr id="3" name="內容版面配置區 2"/>
          <p:cNvSpPr>
            <a:spLocks noGrp="1"/>
          </p:cNvSpPr>
          <p:nvPr>
            <p:ph idx="1"/>
          </p:nvPr>
        </p:nvSpPr>
        <p:spPr/>
        <p:txBody>
          <a:bodyPr>
            <a:normAutofit/>
          </a:bodyPr>
          <a:lstStyle/>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sz="1800" dirty="0" smtClean="0"/>
          </a:p>
          <a:p>
            <a:endParaRPr lang="en-US" altLang="zh-TW" sz="1800" dirty="0"/>
          </a:p>
          <a:p>
            <a:endParaRPr lang="en-US" altLang="zh-TW" sz="1800" dirty="0"/>
          </a:p>
        </p:txBody>
      </p:sp>
      <p:sp>
        <p:nvSpPr>
          <p:cNvPr id="5" name="矩形 4"/>
          <p:cNvSpPr/>
          <p:nvPr/>
        </p:nvSpPr>
        <p:spPr>
          <a:xfrm>
            <a:off x="2627784" y="1988840"/>
            <a:ext cx="2232248" cy="2880320"/>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5004048" y="1988840"/>
            <a:ext cx="1080120" cy="2880320"/>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97269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p14="http://schemas.microsoft.com/office/powerpoint/2010/main" val="2736019679"/>
              </p:ext>
            </p:extLst>
          </p:nvPr>
        </p:nvGraphicFramePr>
        <p:xfrm>
          <a:off x="827584" y="1484784"/>
          <a:ext cx="7704857" cy="3383280"/>
        </p:xfrm>
        <a:graphic>
          <a:graphicData uri="http://schemas.openxmlformats.org/drawingml/2006/table">
            <a:tbl>
              <a:tblPr firstRow="1" bandRow="1">
                <a:tableStyleId>{5C22544A-7EE6-4342-B048-85BDC9FD1C3A}</a:tableStyleId>
              </a:tblPr>
              <a:tblGrid>
                <a:gridCol w="792088"/>
                <a:gridCol w="864096"/>
                <a:gridCol w="1440160"/>
                <a:gridCol w="1022514"/>
                <a:gridCol w="1195333"/>
                <a:gridCol w="1310545"/>
                <a:gridCol w="1080121"/>
              </a:tblGrid>
              <a:tr h="370840">
                <a:tc>
                  <a:txBody>
                    <a:bodyPr/>
                    <a:lstStyle/>
                    <a:p>
                      <a:endParaRPr lang="zh-TW" altLang="en-US"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D13B">
                        <a:alpha val="0"/>
                      </a:srgbClr>
                    </a:solidFill>
                  </a:tcPr>
                </a:tc>
                <a:tc>
                  <a:txBody>
                    <a:bodyPr/>
                    <a:lstStyle/>
                    <a:p>
                      <a:pPr algn="ctr"/>
                      <a:endParaRPr lang="zh-TW" altLang="en-US"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D13B">
                        <a:alpha val="0"/>
                      </a:srgbClr>
                    </a:solidFill>
                  </a:tcPr>
                </a:tc>
                <a:tc>
                  <a:txBody>
                    <a:bodyPr/>
                    <a:lstStyle/>
                    <a:p>
                      <a:pPr algn="ctr"/>
                      <a:r>
                        <a:rPr lang="en-US" altLang="zh-TW" sz="1400" dirty="0" smtClean="0"/>
                        <a:t>UNSUPERVISED</a:t>
                      </a:r>
                      <a:endParaRPr lang="zh-TW" altLang="en-US" sz="1400" dirty="0"/>
                    </a:p>
                  </a:txBody>
                  <a:tcPr>
                    <a:lnL w="12700" cmpd="sng">
                      <a:noFill/>
                    </a:lnL>
                  </a:tcPr>
                </a:tc>
                <a:tc gridSpan="4">
                  <a:txBody>
                    <a:bodyPr/>
                    <a:lstStyle/>
                    <a:p>
                      <a:pPr algn="ctr"/>
                      <a:r>
                        <a:rPr lang="en-US" altLang="zh-TW" sz="1400" dirty="0" smtClean="0"/>
                        <a:t>SUPERVISED</a:t>
                      </a:r>
                      <a:endParaRPr lang="zh-TW" altLang="en-US" sz="1400" dirty="0"/>
                    </a:p>
                  </a:txBody>
                  <a:tcPr/>
                </a:tc>
                <a:tc hMerge="1">
                  <a:txBody>
                    <a:bodyPr/>
                    <a:lstStyle/>
                    <a:p>
                      <a:endParaRPr lang="zh-TW" altLang="en-US" dirty="0"/>
                    </a:p>
                  </a:txBody>
                  <a:tcPr/>
                </a:tc>
                <a:tc hMerge="1">
                  <a:txBody>
                    <a:bodyPr/>
                    <a:lstStyle/>
                    <a:p>
                      <a:endParaRPr lang="zh-TW" altLang="en-US"/>
                    </a:p>
                  </a:txBody>
                  <a:tcPr/>
                </a:tc>
                <a:tc hMerge="1">
                  <a:txBody>
                    <a:bodyPr/>
                    <a:lstStyle/>
                    <a:p>
                      <a:endParaRPr lang="zh-TW" altLang="en-US" dirty="0"/>
                    </a:p>
                  </a:txBody>
                  <a:tcPr/>
                </a:tc>
              </a:tr>
              <a:tr h="370840">
                <a:tc>
                  <a:txBody>
                    <a:bodyPr/>
                    <a:lstStyle/>
                    <a:p>
                      <a:pPr algn="ctr"/>
                      <a:r>
                        <a:rPr lang="en-US" altLang="zh-TW" sz="1200" dirty="0" smtClean="0"/>
                        <a:t>constraint</a:t>
                      </a:r>
                      <a:endParaRPr lang="zh-TW" altLang="en-US" sz="1200" dirty="0"/>
                    </a:p>
                  </a:txBody>
                  <a:tcPr anchor="ctr">
                    <a:lnT w="38100" cmpd="sng">
                      <a:noFill/>
                    </a:lnT>
                  </a:tcPr>
                </a:tc>
                <a:tc>
                  <a:txBody>
                    <a:bodyPr/>
                    <a:lstStyle/>
                    <a:p>
                      <a:pPr algn="ctr"/>
                      <a:r>
                        <a:rPr lang="en-US" altLang="zh-TW" sz="1200" dirty="0" smtClean="0"/>
                        <a:t>Evaluation Measure</a:t>
                      </a:r>
                      <a:endParaRPr lang="zh-TW" altLang="en-US" sz="1200" dirty="0"/>
                    </a:p>
                  </a:txBody>
                  <a:tcPr anchor="ctr">
                    <a:lnT w="38100" cmpd="sng">
                      <a:noFill/>
                    </a:lnT>
                  </a:tcPr>
                </a:tc>
                <a:tc>
                  <a:txBody>
                    <a:bodyPr/>
                    <a:lstStyle/>
                    <a:p>
                      <a:pPr algn="ctr"/>
                      <a:r>
                        <a:rPr lang="en-US" altLang="zh-TW" sz="1200" dirty="0" smtClean="0"/>
                        <a:t>MMR</a:t>
                      </a:r>
                      <a:endParaRPr lang="zh-TW" altLang="en-US" sz="1200" dirty="0"/>
                    </a:p>
                  </a:txBody>
                  <a:tcPr anchor="ctr"/>
                </a:tc>
                <a:tc>
                  <a:txBody>
                    <a:bodyPr/>
                    <a:lstStyle/>
                    <a:p>
                      <a:pPr algn="ctr"/>
                      <a:r>
                        <a:rPr lang="en-US" altLang="zh-TW" sz="1200" dirty="0" smtClean="0"/>
                        <a:t>binary</a:t>
                      </a:r>
                      <a:r>
                        <a:rPr lang="en-US" altLang="zh-TW" sz="1200" baseline="0" dirty="0" smtClean="0"/>
                        <a:t> SVM</a:t>
                      </a:r>
                      <a:endParaRPr lang="zh-TW" altLang="en-US" sz="1200" dirty="0"/>
                    </a:p>
                  </a:txBody>
                  <a:tcPr anchor="ctr"/>
                </a:tc>
                <a:tc>
                  <a:txBody>
                    <a:bodyPr/>
                    <a:lstStyle/>
                    <a:p>
                      <a:pPr algn="ctr"/>
                      <a:r>
                        <a:rPr lang="en-US" altLang="zh-TW" sz="1200" dirty="0" smtClean="0"/>
                        <a:t>Structured</a:t>
                      </a:r>
                      <a:r>
                        <a:rPr lang="en-US" altLang="zh-TW" sz="1200" baseline="0" dirty="0" smtClean="0"/>
                        <a:t> SVM</a:t>
                      </a:r>
                      <a:endParaRPr lang="zh-TW" altLang="en-US" sz="1200" dirty="0"/>
                    </a:p>
                  </a:txBody>
                  <a:tcPr anchor="ctr"/>
                </a:tc>
                <a:tc>
                  <a:txBody>
                    <a:bodyPr/>
                    <a:lstStyle/>
                    <a:p>
                      <a:pPr algn="ctr"/>
                      <a:r>
                        <a:rPr lang="en-US" altLang="zh-TW" sz="1200" dirty="0" smtClean="0"/>
                        <a:t>Proposed </a:t>
                      </a:r>
                    </a:p>
                    <a:p>
                      <a:pPr algn="ctr"/>
                      <a:r>
                        <a:rPr lang="en-US" altLang="zh-TW" sz="1200" dirty="0" smtClean="0"/>
                        <a:t>(without</a:t>
                      </a:r>
                      <a:r>
                        <a:rPr lang="en-US" altLang="zh-TW" sz="1200" baseline="0" dirty="0" smtClean="0"/>
                        <a:t> inclusion completeness</a:t>
                      </a:r>
                      <a:r>
                        <a:rPr lang="en-US" altLang="zh-TW" sz="1200" dirty="0" smtClean="0"/>
                        <a:t>) </a:t>
                      </a:r>
                      <a:endParaRPr lang="zh-TW"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200" baseline="0" dirty="0" smtClean="0"/>
                        <a:t>Proposed</a:t>
                      </a:r>
                      <a:endParaRPr lang="zh-TW" altLang="en-US" sz="1200" dirty="0"/>
                    </a:p>
                  </a:txBody>
                  <a:tcPr anchor="ctr"/>
                </a:tc>
              </a:tr>
              <a:tr h="370840">
                <a:tc rowSpan="3">
                  <a:txBody>
                    <a:bodyPr/>
                    <a:lstStyle/>
                    <a:p>
                      <a:pPr algn="ctr"/>
                      <a:r>
                        <a:rPr lang="en-US" altLang="zh-TW" sz="1400" dirty="0" smtClean="0"/>
                        <a:t>10%</a:t>
                      </a:r>
                      <a:endParaRPr lang="zh-TW" altLang="en-US" sz="1400"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0.3966</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0.4117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0.4315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0.4363</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0.4406</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endParaRPr lang="zh-TW" altLang="en-US" dirty="0"/>
                    </a:p>
                  </a:txBody>
                  <a:tcPr/>
                </a:tc>
                <a:tc>
                  <a:txBody>
                    <a:bodyPr/>
                    <a:lstStyle/>
                    <a:p>
                      <a:pPr marL="304800" indent="-304800" algn="ctr">
                        <a:spcAft>
                          <a:spcPts val="0"/>
                        </a:spcAft>
                      </a:pPr>
                      <a:r>
                        <a:rPr lang="en-US" altLang="zh-TW" sz="1100" kern="100" dirty="0" smtClean="0">
                          <a:effectLst/>
                          <a:latin typeface="Gill Sans MT" pitchFamily="34" charset="0"/>
                          <a:ea typeface="新細明體"/>
                          <a:cs typeface="Times New Roman"/>
                        </a:rPr>
                        <a:t>ROUGE-2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0.1777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0.1761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0.2162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0.2329</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0.2208</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endParaRPr lang="zh-TW" altLang="en-US" dirty="0"/>
                    </a:p>
                  </a:txBody>
                  <a:tcPr/>
                </a:tc>
                <a:tc>
                  <a:txBody>
                    <a:bodyPr/>
                    <a:lstStyle/>
                    <a:p>
                      <a:pPr algn="ctr">
                        <a:spcAft>
                          <a:spcPts val="0"/>
                        </a:spcAft>
                      </a:pPr>
                      <a:r>
                        <a:rPr lang="en-US" altLang="zh-TW" sz="1100" kern="100" dirty="0" smtClean="0">
                          <a:effectLst/>
                          <a:latin typeface="Gill Sans MT" pitchFamily="34" charset="0"/>
                          <a:ea typeface="新細明體"/>
                          <a:cs typeface="Times New Roman"/>
                        </a:rPr>
                        <a:t>ROUGE-L</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0.3983</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0.4057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0.4229</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0.4285</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0.4333</a:t>
                      </a:r>
                      <a:endParaRPr lang="zh-TW" sz="1100" b="0" kern="100" dirty="0">
                        <a:effectLst/>
                        <a:latin typeface="Gill Sans MT" pitchFamily="34" charset="0"/>
                        <a:ea typeface="新細明體"/>
                        <a:cs typeface="Times New Roman"/>
                      </a:endParaRPr>
                    </a:p>
                  </a:txBody>
                  <a:tcPr marL="68580" marR="68580" marT="0" marB="0" anchor="ctr"/>
                </a:tc>
              </a:tr>
              <a:tr h="370840">
                <a:tc rowSpan="3">
                  <a:txBody>
                    <a:bodyPr/>
                    <a:lstStyle/>
                    <a:p>
                      <a:pPr algn="ctr"/>
                      <a:r>
                        <a:rPr lang="en-US" altLang="zh-TW" sz="1400" dirty="0" smtClean="0"/>
                        <a:t>30%</a:t>
                      </a:r>
                      <a:endParaRPr lang="zh-TW" altLang="en-US" sz="1400"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0.5484</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0.5372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0.5624</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0.5628</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0.5657</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pPr algn="ctr"/>
                      <a:endParaRPr lang="zh-TW" altLang="en-US" dirty="0"/>
                    </a:p>
                  </a:txBody>
                  <a:tcPr anchor="ctr"/>
                </a:tc>
                <a:tc>
                  <a:txBody>
                    <a:bodyPr/>
                    <a:lstStyle/>
                    <a:p>
                      <a:pPr marL="304800" indent="-304800" algn="ctr">
                        <a:spcAft>
                          <a:spcPts val="0"/>
                        </a:spcAft>
                      </a:pPr>
                      <a:r>
                        <a:rPr lang="en-US" altLang="zh-TW" sz="1100" kern="100" dirty="0" smtClean="0">
                          <a:effectLst/>
                          <a:latin typeface="Gill Sans MT" pitchFamily="34" charset="0"/>
                          <a:ea typeface="新細明體"/>
                          <a:cs typeface="Times New Roman"/>
                        </a:rPr>
                        <a:t>ROUGE-2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0.3380</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a:solidFill>
                            <a:srgbClr val="000000"/>
                          </a:solidFill>
                          <a:effectLst/>
                          <a:latin typeface="Gill Sans MT" pitchFamily="34" charset="0"/>
                          <a:ea typeface="新細明體"/>
                          <a:cs typeface="Times New Roman"/>
                        </a:rPr>
                        <a:t>0.3354</a:t>
                      </a:r>
                      <a:endParaRPr lang="zh-TW" sz="1100" kern="10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a:effectLst/>
                          <a:latin typeface="Gill Sans MT" pitchFamily="34" charset="0"/>
                          <a:ea typeface="新細明體"/>
                          <a:cs typeface="Times New Roman"/>
                        </a:rPr>
                        <a:t>0.3500</a:t>
                      </a:r>
                      <a:endParaRPr lang="zh-TW" sz="1100" kern="10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0.3688</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0.3627</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pPr algn="ctr"/>
                      <a:endParaRPr lang="zh-TW" altLang="en-US"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ROUGE-L</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0.5445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0.5335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a:effectLst/>
                          <a:latin typeface="Gill Sans MT" pitchFamily="34" charset="0"/>
                          <a:ea typeface="新細明體"/>
                          <a:cs typeface="Times New Roman"/>
                        </a:rPr>
                        <a:t>0.5577</a:t>
                      </a:r>
                      <a:endParaRPr lang="zh-TW" sz="1100" kern="10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0.5591</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0.5616</a:t>
                      </a:r>
                      <a:endParaRPr lang="zh-TW" sz="1100" b="0" kern="100" dirty="0">
                        <a:effectLst/>
                        <a:latin typeface="Gill Sans MT" pitchFamily="34" charset="0"/>
                        <a:ea typeface="新細明體"/>
                        <a:cs typeface="Times New Roman"/>
                      </a:endParaRPr>
                    </a:p>
                  </a:txBody>
                  <a:tcPr marL="68580" marR="68580" marT="0" marB="0" anchor="ctr"/>
                </a:tc>
              </a:tr>
            </a:tbl>
          </a:graphicData>
        </a:graphic>
      </p:graphicFrame>
      <p:sp>
        <p:nvSpPr>
          <p:cNvPr id="2" name="標題 1"/>
          <p:cNvSpPr>
            <a:spLocks noGrp="1"/>
          </p:cNvSpPr>
          <p:nvPr>
            <p:ph type="title"/>
          </p:nvPr>
        </p:nvSpPr>
        <p:spPr/>
        <p:txBody>
          <a:bodyPr/>
          <a:lstStyle/>
          <a:p>
            <a:r>
              <a:rPr lang="en-US" altLang="zh-TW" cap="none" dirty="0" smtClean="0"/>
              <a:t>Experimental Result</a:t>
            </a:r>
            <a:endParaRPr lang="zh-TW" altLang="en-US" cap="none" dirty="0"/>
          </a:p>
        </p:txBody>
      </p:sp>
      <p:sp>
        <p:nvSpPr>
          <p:cNvPr id="3" name="內容版面配置區 2"/>
          <p:cNvSpPr>
            <a:spLocks noGrp="1"/>
          </p:cNvSpPr>
          <p:nvPr>
            <p:ph idx="1"/>
          </p:nvPr>
        </p:nvSpPr>
        <p:spPr/>
        <p:txBody>
          <a:bodyPr>
            <a:normAutofit/>
          </a:bodyPr>
          <a:lstStyle/>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sz="1800" dirty="0" smtClean="0"/>
          </a:p>
          <a:p>
            <a:endParaRPr lang="en-US" altLang="zh-TW" sz="1800" dirty="0"/>
          </a:p>
          <a:p>
            <a:endParaRPr lang="en-US" altLang="zh-TW" sz="1800" dirty="0"/>
          </a:p>
        </p:txBody>
      </p:sp>
      <p:sp>
        <p:nvSpPr>
          <p:cNvPr id="6" name="矩形 5"/>
          <p:cNvSpPr/>
          <p:nvPr/>
        </p:nvSpPr>
        <p:spPr>
          <a:xfrm>
            <a:off x="5004048" y="1988840"/>
            <a:ext cx="1080120" cy="2880320"/>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p:cNvSpPr/>
          <p:nvPr/>
        </p:nvSpPr>
        <p:spPr>
          <a:xfrm>
            <a:off x="6156176" y="1988840"/>
            <a:ext cx="1224136" cy="288032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97269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格 14"/>
          <p:cNvGraphicFramePr>
            <a:graphicFrameLocks noGrp="1"/>
          </p:cNvGraphicFramePr>
          <p:nvPr>
            <p:extLst>
              <p:ext uri="{D42A27DB-BD31-4B8C-83A1-F6EECF244321}">
                <p14:modId xmlns:p14="http://schemas.microsoft.com/office/powerpoint/2010/main" val="2618777736"/>
              </p:ext>
            </p:extLst>
          </p:nvPr>
        </p:nvGraphicFramePr>
        <p:xfrm>
          <a:off x="827584" y="1484784"/>
          <a:ext cx="7704857" cy="3383280"/>
        </p:xfrm>
        <a:graphic>
          <a:graphicData uri="http://schemas.openxmlformats.org/drawingml/2006/table">
            <a:tbl>
              <a:tblPr firstRow="1" bandRow="1">
                <a:tableStyleId>{5C22544A-7EE6-4342-B048-85BDC9FD1C3A}</a:tableStyleId>
              </a:tblPr>
              <a:tblGrid>
                <a:gridCol w="792088"/>
                <a:gridCol w="864096"/>
                <a:gridCol w="1440160"/>
                <a:gridCol w="1022514"/>
                <a:gridCol w="1195333"/>
                <a:gridCol w="1310545"/>
                <a:gridCol w="1080121"/>
              </a:tblGrid>
              <a:tr h="370840">
                <a:tc>
                  <a:txBody>
                    <a:bodyPr/>
                    <a:lstStyle/>
                    <a:p>
                      <a:endParaRPr lang="zh-TW" altLang="en-US"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D13B">
                        <a:alpha val="0"/>
                      </a:srgbClr>
                    </a:solidFill>
                  </a:tcPr>
                </a:tc>
                <a:tc>
                  <a:txBody>
                    <a:bodyPr/>
                    <a:lstStyle/>
                    <a:p>
                      <a:pPr algn="ctr"/>
                      <a:endParaRPr lang="zh-TW" altLang="en-US"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D13B">
                        <a:alpha val="0"/>
                      </a:srgbClr>
                    </a:solidFill>
                  </a:tcPr>
                </a:tc>
                <a:tc>
                  <a:txBody>
                    <a:bodyPr/>
                    <a:lstStyle/>
                    <a:p>
                      <a:pPr algn="ctr"/>
                      <a:r>
                        <a:rPr lang="en-US" altLang="zh-TW" sz="1400" dirty="0" smtClean="0"/>
                        <a:t>UNSUPERVISED</a:t>
                      </a:r>
                      <a:endParaRPr lang="zh-TW" altLang="en-US" sz="1400" dirty="0"/>
                    </a:p>
                  </a:txBody>
                  <a:tcPr>
                    <a:lnL w="12700" cmpd="sng">
                      <a:noFill/>
                    </a:lnL>
                  </a:tcPr>
                </a:tc>
                <a:tc gridSpan="4">
                  <a:txBody>
                    <a:bodyPr/>
                    <a:lstStyle/>
                    <a:p>
                      <a:pPr algn="ctr"/>
                      <a:r>
                        <a:rPr lang="en-US" altLang="zh-TW" sz="1400" dirty="0" smtClean="0"/>
                        <a:t>SUPERVISED</a:t>
                      </a:r>
                      <a:endParaRPr lang="zh-TW" altLang="en-US" sz="1400" dirty="0"/>
                    </a:p>
                  </a:txBody>
                  <a:tcPr/>
                </a:tc>
                <a:tc hMerge="1">
                  <a:txBody>
                    <a:bodyPr/>
                    <a:lstStyle/>
                    <a:p>
                      <a:endParaRPr lang="zh-TW" altLang="en-US" dirty="0"/>
                    </a:p>
                  </a:txBody>
                  <a:tcPr/>
                </a:tc>
                <a:tc hMerge="1">
                  <a:txBody>
                    <a:bodyPr/>
                    <a:lstStyle/>
                    <a:p>
                      <a:endParaRPr lang="zh-TW" altLang="en-US"/>
                    </a:p>
                  </a:txBody>
                  <a:tcPr/>
                </a:tc>
                <a:tc hMerge="1">
                  <a:txBody>
                    <a:bodyPr/>
                    <a:lstStyle/>
                    <a:p>
                      <a:endParaRPr lang="zh-TW" altLang="en-US" dirty="0"/>
                    </a:p>
                  </a:txBody>
                  <a:tcPr/>
                </a:tc>
              </a:tr>
              <a:tr h="370840">
                <a:tc>
                  <a:txBody>
                    <a:bodyPr/>
                    <a:lstStyle/>
                    <a:p>
                      <a:pPr algn="ctr"/>
                      <a:r>
                        <a:rPr lang="en-US" altLang="zh-TW" sz="1200" dirty="0" smtClean="0"/>
                        <a:t>constraint</a:t>
                      </a:r>
                      <a:endParaRPr lang="zh-TW" altLang="en-US" sz="1200" dirty="0"/>
                    </a:p>
                  </a:txBody>
                  <a:tcPr anchor="ctr">
                    <a:lnT w="38100" cmpd="sng">
                      <a:noFill/>
                    </a:lnT>
                  </a:tcPr>
                </a:tc>
                <a:tc>
                  <a:txBody>
                    <a:bodyPr/>
                    <a:lstStyle/>
                    <a:p>
                      <a:pPr algn="ctr"/>
                      <a:r>
                        <a:rPr lang="en-US" altLang="zh-TW" sz="1200" dirty="0" smtClean="0"/>
                        <a:t>Evaluation Measure</a:t>
                      </a:r>
                      <a:endParaRPr lang="zh-TW" altLang="en-US" sz="1200" dirty="0"/>
                    </a:p>
                  </a:txBody>
                  <a:tcPr anchor="ctr">
                    <a:lnT w="38100" cmpd="sng">
                      <a:noFill/>
                    </a:lnT>
                  </a:tcPr>
                </a:tc>
                <a:tc>
                  <a:txBody>
                    <a:bodyPr/>
                    <a:lstStyle/>
                    <a:p>
                      <a:pPr algn="ctr"/>
                      <a:r>
                        <a:rPr lang="en-US" altLang="zh-TW" sz="1200" dirty="0" smtClean="0"/>
                        <a:t>MMR</a:t>
                      </a:r>
                      <a:endParaRPr lang="zh-TW" altLang="en-US" sz="1200" dirty="0"/>
                    </a:p>
                  </a:txBody>
                  <a:tcPr anchor="ctr"/>
                </a:tc>
                <a:tc>
                  <a:txBody>
                    <a:bodyPr/>
                    <a:lstStyle/>
                    <a:p>
                      <a:pPr algn="ctr"/>
                      <a:r>
                        <a:rPr lang="en-US" altLang="zh-TW" sz="1200" dirty="0" smtClean="0"/>
                        <a:t>binary</a:t>
                      </a:r>
                      <a:r>
                        <a:rPr lang="en-US" altLang="zh-TW" sz="1200" baseline="0" dirty="0" smtClean="0"/>
                        <a:t> SVM</a:t>
                      </a:r>
                      <a:endParaRPr lang="zh-TW" altLang="en-US" sz="1200" dirty="0"/>
                    </a:p>
                  </a:txBody>
                  <a:tcPr anchor="ctr"/>
                </a:tc>
                <a:tc>
                  <a:txBody>
                    <a:bodyPr/>
                    <a:lstStyle/>
                    <a:p>
                      <a:pPr algn="ctr"/>
                      <a:r>
                        <a:rPr lang="en-US" altLang="zh-TW" sz="1200" dirty="0" smtClean="0"/>
                        <a:t>Structured</a:t>
                      </a:r>
                      <a:r>
                        <a:rPr lang="en-US" altLang="zh-TW" sz="1200" baseline="0" dirty="0" smtClean="0"/>
                        <a:t> SVM</a:t>
                      </a:r>
                      <a:endParaRPr lang="zh-TW" altLang="en-US" sz="1200" dirty="0"/>
                    </a:p>
                  </a:txBody>
                  <a:tcPr anchor="ctr"/>
                </a:tc>
                <a:tc>
                  <a:txBody>
                    <a:bodyPr/>
                    <a:lstStyle/>
                    <a:p>
                      <a:pPr algn="ctr"/>
                      <a:r>
                        <a:rPr lang="en-US" altLang="zh-TW" sz="1200" dirty="0" smtClean="0"/>
                        <a:t>Proposed </a:t>
                      </a:r>
                    </a:p>
                    <a:p>
                      <a:pPr algn="ctr"/>
                      <a:r>
                        <a:rPr lang="en-US" altLang="zh-TW" sz="1200" dirty="0" smtClean="0"/>
                        <a:t>(without</a:t>
                      </a:r>
                      <a:r>
                        <a:rPr lang="en-US" altLang="zh-TW" sz="1200" baseline="0" dirty="0" smtClean="0"/>
                        <a:t> inclusion completeness</a:t>
                      </a:r>
                      <a:r>
                        <a:rPr lang="en-US" altLang="zh-TW" sz="1200" dirty="0" smtClean="0"/>
                        <a:t>) </a:t>
                      </a:r>
                      <a:endParaRPr lang="zh-TW"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200" baseline="0" dirty="0" smtClean="0"/>
                        <a:t>Proposed</a:t>
                      </a:r>
                      <a:endParaRPr lang="zh-TW" altLang="en-US" sz="1200" dirty="0"/>
                    </a:p>
                  </a:txBody>
                  <a:tcPr anchor="ctr"/>
                </a:tc>
              </a:tr>
              <a:tr h="370840">
                <a:tc rowSpan="3">
                  <a:txBody>
                    <a:bodyPr/>
                    <a:lstStyle/>
                    <a:p>
                      <a:pPr algn="ctr"/>
                      <a:r>
                        <a:rPr lang="en-US" altLang="zh-TW" sz="1400" dirty="0" smtClean="0"/>
                        <a:t>10%</a:t>
                      </a:r>
                      <a:endParaRPr lang="zh-TW" altLang="en-US" sz="1400"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0.3966</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0.4117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0.4315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0.4363</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0.4406</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endParaRPr lang="zh-TW" altLang="en-US" dirty="0"/>
                    </a:p>
                  </a:txBody>
                  <a:tcPr/>
                </a:tc>
                <a:tc>
                  <a:txBody>
                    <a:bodyPr/>
                    <a:lstStyle/>
                    <a:p>
                      <a:pPr marL="304800" indent="-304800" algn="ctr">
                        <a:spcAft>
                          <a:spcPts val="0"/>
                        </a:spcAft>
                      </a:pPr>
                      <a:r>
                        <a:rPr lang="en-US" altLang="zh-TW" sz="1100" kern="100" dirty="0" smtClean="0">
                          <a:effectLst/>
                          <a:latin typeface="Gill Sans MT" pitchFamily="34" charset="0"/>
                          <a:ea typeface="新細明體"/>
                          <a:cs typeface="Times New Roman"/>
                        </a:rPr>
                        <a:t>ROUGE-2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0.1777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0.1761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0.2162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0.2329</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0.2208</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endParaRPr lang="zh-TW" altLang="en-US" dirty="0"/>
                    </a:p>
                  </a:txBody>
                  <a:tcPr/>
                </a:tc>
                <a:tc>
                  <a:txBody>
                    <a:bodyPr/>
                    <a:lstStyle/>
                    <a:p>
                      <a:pPr algn="ctr">
                        <a:spcAft>
                          <a:spcPts val="0"/>
                        </a:spcAft>
                      </a:pPr>
                      <a:r>
                        <a:rPr lang="en-US" altLang="zh-TW" sz="1100" kern="100" dirty="0" smtClean="0">
                          <a:effectLst/>
                          <a:latin typeface="Gill Sans MT" pitchFamily="34" charset="0"/>
                          <a:ea typeface="新細明體"/>
                          <a:cs typeface="Times New Roman"/>
                        </a:rPr>
                        <a:t>ROUGE-L</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0.3983</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0.4057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0.4229</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0.4285</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0.4333</a:t>
                      </a:r>
                      <a:endParaRPr lang="zh-TW" sz="1100" b="0" kern="100" dirty="0">
                        <a:effectLst/>
                        <a:latin typeface="Gill Sans MT" pitchFamily="34" charset="0"/>
                        <a:ea typeface="新細明體"/>
                        <a:cs typeface="Times New Roman"/>
                      </a:endParaRPr>
                    </a:p>
                  </a:txBody>
                  <a:tcPr marL="68580" marR="68580" marT="0" marB="0" anchor="ctr"/>
                </a:tc>
              </a:tr>
              <a:tr h="370840">
                <a:tc rowSpan="3">
                  <a:txBody>
                    <a:bodyPr/>
                    <a:lstStyle/>
                    <a:p>
                      <a:pPr algn="ctr"/>
                      <a:r>
                        <a:rPr lang="en-US" altLang="zh-TW" sz="1400" dirty="0" smtClean="0"/>
                        <a:t>30%</a:t>
                      </a:r>
                      <a:endParaRPr lang="zh-TW" altLang="en-US" sz="1400"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0.5484</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0.5372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0.5624</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0.5628</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0.5657</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pPr algn="ctr"/>
                      <a:endParaRPr lang="zh-TW" altLang="en-US" dirty="0"/>
                    </a:p>
                  </a:txBody>
                  <a:tcPr anchor="ctr"/>
                </a:tc>
                <a:tc>
                  <a:txBody>
                    <a:bodyPr/>
                    <a:lstStyle/>
                    <a:p>
                      <a:pPr marL="304800" indent="-304800" algn="ctr">
                        <a:spcAft>
                          <a:spcPts val="0"/>
                        </a:spcAft>
                      </a:pPr>
                      <a:r>
                        <a:rPr lang="en-US" altLang="zh-TW" sz="1100" kern="100" dirty="0" smtClean="0">
                          <a:effectLst/>
                          <a:latin typeface="Gill Sans MT" pitchFamily="34" charset="0"/>
                          <a:ea typeface="新細明體"/>
                          <a:cs typeface="Times New Roman"/>
                        </a:rPr>
                        <a:t>ROUGE-2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0.3380</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a:solidFill>
                            <a:srgbClr val="000000"/>
                          </a:solidFill>
                          <a:effectLst/>
                          <a:latin typeface="Gill Sans MT" pitchFamily="34" charset="0"/>
                          <a:ea typeface="新細明體"/>
                          <a:cs typeface="Times New Roman"/>
                        </a:rPr>
                        <a:t>0.3354</a:t>
                      </a:r>
                      <a:endParaRPr lang="zh-TW" sz="1100" kern="10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a:effectLst/>
                          <a:latin typeface="Gill Sans MT" pitchFamily="34" charset="0"/>
                          <a:ea typeface="新細明體"/>
                          <a:cs typeface="Times New Roman"/>
                        </a:rPr>
                        <a:t>0.3500</a:t>
                      </a:r>
                      <a:endParaRPr lang="zh-TW" sz="1100" kern="10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0.3688</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0.3627</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pPr algn="ctr"/>
                      <a:endParaRPr lang="zh-TW" altLang="en-US"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ROUGE-L</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0.5445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0.5335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a:effectLst/>
                          <a:latin typeface="Gill Sans MT" pitchFamily="34" charset="0"/>
                          <a:ea typeface="新細明體"/>
                          <a:cs typeface="Times New Roman"/>
                        </a:rPr>
                        <a:t>0.5577</a:t>
                      </a:r>
                      <a:endParaRPr lang="zh-TW" sz="1100" kern="10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0.5591</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0.5616</a:t>
                      </a:r>
                      <a:endParaRPr lang="zh-TW" sz="1100" b="0" kern="100" dirty="0">
                        <a:effectLst/>
                        <a:latin typeface="Gill Sans MT" pitchFamily="34" charset="0"/>
                        <a:ea typeface="新細明體"/>
                        <a:cs typeface="Times New Roman"/>
                      </a:endParaRPr>
                    </a:p>
                  </a:txBody>
                  <a:tcPr marL="68580" marR="68580" marT="0" marB="0" anchor="ctr"/>
                </a:tc>
              </a:tr>
            </a:tbl>
          </a:graphicData>
        </a:graphic>
      </p:graphicFrame>
      <p:sp>
        <p:nvSpPr>
          <p:cNvPr id="2" name="標題 1"/>
          <p:cNvSpPr>
            <a:spLocks noGrp="1"/>
          </p:cNvSpPr>
          <p:nvPr>
            <p:ph type="title"/>
          </p:nvPr>
        </p:nvSpPr>
        <p:spPr/>
        <p:txBody>
          <a:bodyPr/>
          <a:lstStyle/>
          <a:p>
            <a:r>
              <a:rPr lang="en-US" altLang="zh-TW" cap="none" dirty="0" smtClean="0"/>
              <a:t>Experimental Result</a:t>
            </a:r>
            <a:endParaRPr lang="zh-TW" altLang="en-US" cap="none" dirty="0"/>
          </a:p>
        </p:txBody>
      </p:sp>
      <p:sp>
        <p:nvSpPr>
          <p:cNvPr id="3" name="內容版面配置區 2"/>
          <p:cNvSpPr>
            <a:spLocks noGrp="1"/>
          </p:cNvSpPr>
          <p:nvPr>
            <p:ph idx="1"/>
          </p:nvPr>
        </p:nvSpPr>
        <p:spPr/>
        <p:txBody>
          <a:bodyPr>
            <a:normAutofit/>
          </a:bodyPr>
          <a:lstStyle/>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sz="1800" dirty="0" smtClean="0"/>
          </a:p>
          <a:p>
            <a:endParaRPr lang="en-US" altLang="zh-TW" sz="1800" dirty="0"/>
          </a:p>
          <a:p>
            <a:endParaRPr lang="en-US" altLang="zh-TW" sz="1800" dirty="0"/>
          </a:p>
        </p:txBody>
      </p:sp>
      <p:sp>
        <p:nvSpPr>
          <p:cNvPr id="5" name="矩形 4"/>
          <p:cNvSpPr/>
          <p:nvPr/>
        </p:nvSpPr>
        <p:spPr>
          <a:xfrm>
            <a:off x="6228184" y="1988840"/>
            <a:ext cx="1152128" cy="288032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7524328" y="1988840"/>
            <a:ext cx="936104" cy="2880320"/>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p:cNvSpPr/>
          <p:nvPr/>
        </p:nvSpPr>
        <p:spPr>
          <a:xfrm>
            <a:off x="6408204" y="2654815"/>
            <a:ext cx="756084" cy="375966"/>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6372200" y="3429000"/>
            <a:ext cx="792088" cy="288032"/>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6372200" y="3789040"/>
            <a:ext cx="792088" cy="288032"/>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6372200" y="4581128"/>
            <a:ext cx="792088" cy="288032"/>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p:cNvSpPr/>
          <p:nvPr/>
        </p:nvSpPr>
        <p:spPr>
          <a:xfrm>
            <a:off x="7668344" y="2654815"/>
            <a:ext cx="720080" cy="342137"/>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p:cNvSpPr/>
          <p:nvPr/>
        </p:nvSpPr>
        <p:spPr>
          <a:xfrm>
            <a:off x="7668344" y="3429000"/>
            <a:ext cx="720080" cy="288032"/>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p:cNvSpPr/>
          <p:nvPr/>
        </p:nvSpPr>
        <p:spPr>
          <a:xfrm>
            <a:off x="7668344" y="3789040"/>
            <a:ext cx="720080" cy="288032"/>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p:cNvSpPr/>
          <p:nvPr/>
        </p:nvSpPr>
        <p:spPr>
          <a:xfrm>
            <a:off x="7668344" y="4581128"/>
            <a:ext cx="720080" cy="288032"/>
          </a:xfrm>
          <a:prstGeom prst="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97269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ppt_x"/>
                                          </p:val>
                                        </p:tav>
                                        <p:tav tm="100000">
                                          <p:val>
                                            <p:strVal val="#ppt_x"/>
                                          </p:val>
                                        </p:tav>
                                      </p:tavLst>
                                    </p:anim>
                                    <p:anim calcmode="lin" valueType="num">
                                      <p:cBhvr additive="base">
                                        <p:cTn id="31" dur="500" fill="hold"/>
                                        <p:tgtEl>
                                          <p:spTgt spid="1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500" fill="hold"/>
                                        <p:tgtEl>
                                          <p:spTgt spid="14"/>
                                        </p:tgtEl>
                                        <p:attrNameLst>
                                          <p:attrName>ppt_x</p:attrName>
                                        </p:attrNameLst>
                                      </p:cBhvr>
                                      <p:tavLst>
                                        <p:tav tm="0">
                                          <p:val>
                                            <p:strVal val="#ppt_x"/>
                                          </p:val>
                                        </p:tav>
                                        <p:tav tm="100000">
                                          <p:val>
                                            <p:strVal val="#ppt_x"/>
                                          </p:val>
                                        </p:tav>
                                      </p:tavLst>
                                    </p:anim>
                                    <p:anim calcmode="lin" valueType="num">
                                      <p:cBhvr additive="base">
                                        <p:cTn id="35" dur="500" fill="hold"/>
                                        <p:tgtEl>
                                          <p:spTgt spid="14"/>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ppt_x"/>
                                          </p:val>
                                        </p:tav>
                                        <p:tav tm="100000">
                                          <p:val>
                                            <p:strVal val="#ppt_x"/>
                                          </p:val>
                                        </p:tav>
                                      </p:tavLst>
                                    </p:anim>
                                    <p:anim calcmode="lin" valueType="num">
                                      <p:cBhvr additive="base">
                                        <p:cTn id="39" dur="500" fill="hold"/>
                                        <p:tgtEl>
                                          <p:spTgt spid="13"/>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additive="base">
                                        <p:cTn id="46" dur="500" fill="hold"/>
                                        <p:tgtEl>
                                          <p:spTgt spid="11"/>
                                        </p:tgtEl>
                                        <p:attrNameLst>
                                          <p:attrName>ppt_x</p:attrName>
                                        </p:attrNameLst>
                                      </p:cBhvr>
                                      <p:tavLst>
                                        <p:tav tm="0">
                                          <p:val>
                                            <p:strVal val="#ppt_x"/>
                                          </p:val>
                                        </p:tav>
                                        <p:tav tm="100000">
                                          <p:val>
                                            <p:strVal val="#ppt_x"/>
                                          </p:val>
                                        </p:tav>
                                      </p:tavLst>
                                    </p:anim>
                                    <p:anim calcmode="lin" valueType="num">
                                      <p:cBhvr additive="base">
                                        <p:cTn id="4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841221366"/>
              </p:ext>
            </p:extLst>
          </p:nvPr>
        </p:nvGraphicFramePr>
        <p:xfrm>
          <a:off x="827584" y="1484784"/>
          <a:ext cx="7704857" cy="3383280"/>
        </p:xfrm>
        <a:graphic>
          <a:graphicData uri="http://schemas.openxmlformats.org/drawingml/2006/table">
            <a:tbl>
              <a:tblPr firstRow="1" bandRow="1">
                <a:tableStyleId>{5C22544A-7EE6-4342-B048-85BDC9FD1C3A}</a:tableStyleId>
              </a:tblPr>
              <a:tblGrid>
                <a:gridCol w="792088"/>
                <a:gridCol w="864096"/>
                <a:gridCol w="1440160"/>
                <a:gridCol w="1022514"/>
                <a:gridCol w="1195333"/>
                <a:gridCol w="1310545"/>
                <a:gridCol w="1080121"/>
              </a:tblGrid>
              <a:tr h="370840">
                <a:tc>
                  <a:txBody>
                    <a:bodyPr/>
                    <a:lstStyle/>
                    <a:p>
                      <a:endParaRPr lang="zh-TW" altLang="en-US"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D13B">
                        <a:alpha val="0"/>
                      </a:srgbClr>
                    </a:solidFill>
                  </a:tcPr>
                </a:tc>
                <a:tc>
                  <a:txBody>
                    <a:bodyPr/>
                    <a:lstStyle/>
                    <a:p>
                      <a:pPr algn="ctr"/>
                      <a:endParaRPr lang="zh-TW" altLang="en-US"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D13B">
                        <a:alpha val="0"/>
                      </a:srgbClr>
                    </a:solidFill>
                  </a:tcPr>
                </a:tc>
                <a:tc>
                  <a:txBody>
                    <a:bodyPr/>
                    <a:lstStyle/>
                    <a:p>
                      <a:pPr algn="ctr"/>
                      <a:r>
                        <a:rPr lang="en-US" altLang="zh-TW" sz="1400" dirty="0" smtClean="0"/>
                        <a:t>UNSUPERVISED</a:t>
                      </a:r>
                      <a:endParaRPr lang="zh-TW" altLang="en-US" sz="1400" dirty="0"/>
                    </a:p>
                  </a:txBody>
                  <a:tcPr>
                    <a:lnL w="12700" cmpd="sng">
                      <a:noFill/>
                    </a:lnL>
                  </a:tcPr>
                </a:tc>
                <a:tc gridSpan="4">
                  <a:txBody>
                    <a:bodyPr/>
                    <a:lstStyle/>
                    <a:p>
                      <a:pPr algn="ctr"/>
                      <a:r>
                        <a:rPr lang="en-US" altLang="zh-TW" sz="1400" dirty="0" smtClean="0"/>
                        <a:t>SUPERVISED</a:t>
                      </a:r>
                      <a:endParaRPr lang="zh-TW" altLang="en-US" sz="1400" dirty="0"/>
                    </a:p>
                  </a:txBody>
                  <a:tcPr/>
                </a:tc>
                <a:tc hMerge="1">
                  <a:txBody>
                    <a:bodyPr/>
                    <a:lstStyle/>
                    <a:p>
                      <a:endParaRPr lang="zh-TW" altLang="en-US" dirty="0"/>
                    </a:p>
                  </a:txBody>
                  <a:tcPr/>
                </a:tc>
                <a:tc hMerge="1">
                  <a:txBody>
                    <a:bodyPr/>
                    <a:lstStyle/>
                    <a:p>
                      <a:endParaRPr lang="zh-TW" altLang="en-US"/>
                    </a:p>
                  </a:txBody>
                  <a:tcPr/>
                </a:tc>
                <a:tc hMerge="1">
                  <a:txBody>
                    <a:bodyPr/>
                    <a:lstStyle/>
                    <a:p>
                      <a:endParaRPr lang="zh-TW" altLang="en-US" dirty="0"/>
                    </a:p>
                  </a:txBody>
                  <a:tcPr/>
                </a:tc>
              </a:tr>
              <a:tr h="370840">
                <a:tc>
                  <a:txBody>
                    <a:bodyPr/>
                    <a:lstStyle/>
                    <a:p>
                      <a:pPr algn="ctr"/>
                      <a:r>
                        <a:rPr lang="en-US" altLang="zh-TW" sz="1200" dirty="0" smtClean="0"/>
                        <a:t>constraint</a:t>
                      </a:r>
                      <a:endParaRPr lang="zh-TW" altLang="en-US" sz="1200" dirty="0"/>
                    </a:p>
                  </a:txBody>
                  <a:tcPr anchor="ctr">
                    <a:lnT w="38100" cmpd="sng">
                      <a:noFill/>
                    </a:lnT>
                  </a:tcPr>
                </a:tc>
                <a:tc>
                  <a:txBody>
                    <a:bodyPr/>
                    <a:lstStyle/>
                    <a:p>
                      <a:pPr algn="ctr"/>
                      <a:r>
                        <a:rPr lang="en-US" altLang="zh-TW" sz="1200" dirty="0" smtClean="0"/>
                        <a:t>Evaluation Measure</a:t>
                      </a:r>
                      <a:endParaRPr lang="zh-TW" altLang="en-US" sz="1200" dirty="0"/>
                    </a:p>
                  </a:txBody>
                  <a:tcPr anchor="ctr">
                    <a:lnT w="38100" cmpd="sng">
                      <a:noFill/>
                    </a:lnT>
                  </a:tcPr>
                </a:tc>
                <a:tc>
                  <a:txBody>
                    <a:bodyPr/>
                    <a:lstStyle/>
                    <a:p>
                      <a:pPr algn="ctr"/>
                      <a:r>
                        <a:rPr lang="en-US" altLang="zh-TW" sz="1200" dirty="0" smtClean="0"/>
                        <a:t>MMR</a:t>
                      </a:r>
                      <a:endParaRPr lang="zh-TW" altLang="en-US" sz="1200" dirty="0"/>
                    </a:p>
                  </a:txBody>
                  <a:tcPr anchor="ctr"/>
                </a:tc>
                <a:tc>
                  <a:txBody>
                    <a:bodyPr/>
                    <a:lstStyle/>
                    <a:p>
                      <a:pPr algn="ctr"/>
                      <a:r>
                        <a:rPr lang="en-US" altLang="zh-TW" sz="1200" dirty="0" smtClean="0"/>
                        <a:t>binary</a:t>
                      </a:r>
                      <a:r>
                        <a:rPr lang="en-US" altLang="zh-TW" sz="1200" baseline="0" dirty="0" smtClean="0"/>
                        <a:t> SVM</a:t>
                      </a:r>
                      <a:endParaRPr lang="zh-TW" altLang="en-US" sz="1200" dirty="0"/>
                    </a:p>
                  </a:txBody>
                  <a:tcPr anchor="ctr"/>
                </a:tc>
                <a:tc>
                  <a:txBody>
                    <a:bodyPr/>
                    <a:lstStyle/>
                    <a:p>
                      <a:pPr algn="ctr"/>
                      <a:r>
                        <a:rPr lang="en-US" altLang="zh-TW" sz="1200" dirty="0" smtClean="0"/>
                        <a:t>Structured</a:t>
                      </a:r>
                      <a:r>
                        <a:rPr lang="en-US" altLang="zh-TW" sz="1200" baseline="0" dirty="0" smtClean="0"/>
                        <a:t> SVM</a:t>
                      </a:r>
                      <a:endParaRPr lang="zh-TW" altLang="en-US" sz="1200" dirty="0"/>
                    </a:p>
                  </a:txBody>
                  <a:tcPr anchor="ctr"/>
                </a:tc>
                <a:tc>
                  <a:txBody>
                    <a:bodyPr/>
                    <a:lstStyle/>
                    <a:p>
                      <a:pPr algn="ctr"/>
                      <a:r>
                        <a:rPr lang="en-US" altLang="zh-TW" sz="1200" dirty="0" smtClean="0"/>
                        <a:t>Proposed </a:t>
                      </a:r>
                    </a:p>
                    <a:p>
                      <a:pPr algn="ctr"/>
                      <a:r>
                        <a:rPr lang="en-US" altLang="zh-TW" sz="1200" dirty="0" smtClean="0"/>
                        <a:t>(without</a:t>
                      </a:r>
                      <a:r>
                        <a:rPr lang="en-US" altLang="zh-TW" sz="1200" baseline="0" dirty="0" smtClean="0"/>
                        <a:t> inclusion completeness</a:t>
                      </a:r>
                      <a:r>
                        <a:rPr lang="en-US" altLang="zh-TW" sz="1200" dirty="0" smtClean="0"/>
                        <a:t>) </a:t>
                      </a:r>
                      <a:endParaRPr lang="zh-TW"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200" baseline="0" dirty="0" smtClean="0"/>
                        <a:t>Proposed</a:t>
                      </a:r>
                      <a:endParaRPr lang="zh-TW" altLang="en-US" sz="1200" dirty="0"/>
                    </a:p>
                  </a:txBody>
                  <a:tcPr anchor="ctr"/>
                </a:tc>
              </a:tr>
              <a:tr h="370840">
                <a:tc rowSpan="3">
                  <a:txBody>
                    <a:bodyPr/>
                    <a:lstStyle/>
                    <a:p>
                      <a:pPr algn="ctr"/>
                      <a:r>
                        <a:rPr lang="en-US" altLang="zh-TW" sz="1400" dirty="0" smtClean="0"/>
                        <a:t>10%</a:t>
                      </a:r>
                      <a:endParaRPr lang="zh-TW" altLang="en-US" sz="1400"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0.3966</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0.4117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0.4315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0.4363</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1" kern="100" dirty="0">
                          <a:solidFill>
                            <a:srgbClr val="000000"/>
                          </a:solidFill>
                          <a:effectLst/>
                          <a:latin typeface="Gill Sans MT" pitchFamily="34" charset="0"/>
                          <a:ea typeface="新細明體"/>
                          <a:cs typeface="Times New Roman"/>
                        </a:rPr>
                        <a:t>0.4406</a:t>
                      </a:r>
                      <a:endParaRPr lang="zh-TW" sz="1100" b="1" kern="100" dirty="0">
                        <a:effectLst/>
                        <a:latin typeface="Gill Sans MT" pitchFamily="34" charset="0"/>
                        <a:ea typeface="新細明體"/>
                        <a:cs typeface="Times New Roman"/>
                      </a:endParaRPr>
                    </a:p>
                  </a:txBody>
                  <a:tcPr marL="68580" marR="68580" marT="0" marB="0" anchor="ctr"/>
                </a:tc>
              </a:tr>
              <a:tr h="370840">
                <a:tc vMerge="1">
                  <a:txBody>
                    <a:bodyPr/>
                    <a:lstStyle/>
                    <a:p>
                      <a:endParaRPr lang="zh-TW" altLang="en-US" dirty="0"/>
                    </a:p>
                  </a:txBody>
                  <a:tcPr/>
                </a:tc>
                <a:tc>
                  <a:txBody>
                    <a:bodyPr/>
                    <a:lstStyle/>
                    <a:p>
                      <a:pPr marL="304800" indent="-304800" algn="ctr">
                        <a:spcAft>
                          <a:spcPts val="0"/>
                        </a:spcAft>
                      </a:pPr>
                      <a:r>
                        <a:rPr lang="en-US" altLang="zh-TW" sz="1100" kern="100" dirty="0" smtClean="0">
                          <a:effectLst/>
                          <a:latin typeface="Gill Sans MT" pitchFamily="34" charset="0"/>
                          <a:ea typeface="新細明體"/>
                          <a:cs typeface="Times New Roman"/>
                        </a:rPr>
                        <a:t>ROUGE-2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0.1777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0.1761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0.2162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1" kern="100" dirty="0">
                          <a:solidFill>
                            <a:srgbClr val="000000"/>
                          </a:solidFill>
                          <a:effectLst/>
                          <a:latin typeface="Gill Sans MT" pitchFamily="34" charset="0"/>
                          <a:ea typeface="新細明體"/>
                          <a:cs typeface="Times New Roman"/>
                        </a:rPr>
                        <a:t>0.2329</a:t>
                      </a:r>
                      <a:endParaRPr lang="zh-TW" sz="1100" b="1"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0.2208</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endParaRPr lang="zh-TW" altLang="en-US" dirty="0"/>
                    </a:p>
                  </a:txBody>
                  <a:tcPr/>
                </a:tc>
                <a:tc>
                  <a:txBody>
                    <a:bodyPr/>
                    <a:lstStyle/>
                    <a:p>
                      <a:pPr algn="ctr">
                        <a:spcAft>
                          <a:spcPts val="0"/>
                        </a:spcAft>
                      </a:pPr>
                      <a:r>
                        <a:rPr lang="en-US" altLang="zh-TW" sz="1100" kern="100" dirty="0" smtClean="0">
                          <a:effectLst/>
                          <a:latin typeface="Gill Sans MT" pitchFamily="34" charset="0"/>
                          <a:ea typeface="新細明體"/>
                          <a:cs typeface="Times New Roman"/>
                        </a:rPr>
                        <a:t>ROUGE-L</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0.3983</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0.4057</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0.4229</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solidFill>
                            <a:srgbClr val="000000"/>
                          </a:solidFill>
                          <a:effectLst/>
                          <a:latin typeface="Gill Sans MT" pitchFamily="34" charset="0"/>
                          <a:ea typeface="新細明體"/>
                          <a:cs typeface="Times New Roman"/>
                        </a:rPr>
                        <a:t>0.4285</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1" kern="100" dirty="0">
                          <a:solidFill>
                            <a:srgbClr val="000000"/>
                          </a:solidFill>
                          <a:effectLst/>
                          <a:latin typeface="Gill Sans MT" pitchFamily="34" charset="0"/>
                          <a:ea typeface="新細明體"/>
                          <a:cs typeface="Times New Roman"/>
                        </a:rPr>
                        <a:t>0.4333</a:t>
                      </a:r>
                      <a:endParaRPr lang="zh-TW" sz="1100" b="1" kern="100" dirty="0">
                        <a:effectLst/>
                        <a:latin typeface="Gill Sans MT" pitchFamily="34" charset="0"/>
                        <a:ea typeface="新細明體"/>
                        <a:cs typeface="Times New Roman"/>
                      </a:endParaRPr>
                    </a:p>
                  </a:txBody>
                  <a:tcPr marL="68580" marR="68580" marT="0" marB="0" anchor="ctr"/>
                </a:tc>
              </a:tr>
              <a:tr h="370840">
                <a:tc rowSpan="3">
                  <a:txBody>
                    <a:bodyPr/>
                    <a:lstStyle/>
                    <a:p>
                      <a:pPr algn="ctr"/>
                      <a:r>
                        <a:rPr lang="en-US" altLang="zh-TW" sz="1400" dirty="0" smtClean="0"/>
                        <a:t>30%</a:t>
                      </a:r>
                      <a:endParaRPr lang="zh-TW" altLang="en-US" sz="1400"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ROUGE-1</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0.5484</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0.5372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0.5624</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0.5628</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1" kern="100" dirty="0">
                          <a:effectLst/>
                          <a:latin typeface="Gill Sans MT" pitchFamily="34" charset="0"/>
                          <a:ea typeface="新細明體"/>
                          <a:cs typeface="Times New Roman"/>
                        </a:rPr>
                        <a:t>0.5657</a:t>
                      </a:r>
                      <a:endParaRPr lang="zh-TW" sz="1100" b="1" kern="100" dirty="0">
                        <a:effectLst/>
                        <a:latin typeface="Gill Sans MT" pitchFamily="34" charset="0"/>
                        <a:ea typeface="新細明體"/>
                        <a:cs typeface="Times New Roman"/>
                      </a:endParaRPr>
                    </a:p>
                  </a:txBody>
                  <a:tcPr marL="68580" marR="68580" marT="0" marB="0" anchor="ctr"/>
                </a:tc>
              </a:tr>
              <a:tr h="370840">
                <a:tc vMerge="1">
                  <a:txBody>
                    <a:bodyPr/>
                    <a:lstStyle/>
                    <a:p>
                      <a:pPr algn="ctr"/>
                      <a:endParaRPr lang="zh-TW" altLang="en-US" dirty="0"/>
                    </a:p>
                  </a:txBody>
                  <a:tcPr anchor="ctr"/>
                </a:tc>
                <a:tc>
                  <a:txBody>
                    <a:bodyPr/>
                    <a:lstStyle/>
                    <a:p>
                      <a:pPr marL="304800" indent="-304800" algn="ctr">
                        <a:spcAft>
                          <a:spcPts val="0"/>
                        </a:spcAft>
                      </a:pPr>
                      <a:r>
                        <a:rPr lang="en-US" altLang="zh-TW" sz="1100" kern="100" dirty="0" smtClean="0">
                          <a:effectLst/>
                          <a:latin typeface="Gill Sans MT" pitchFamily="34" charset="0"/>
                          <a:ea typeface="新細明體"/>
                          <a:cs typeface="Times New Roman"/>
                        </a:rPr>
                        <a:t>ROUGE-2</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0.3380</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a:solidFill>
                            <a:srgbClr val="000000"/>
                          </a:solidFill>
                          <a:effectLst/>
                          <a:latin typeface="Gill Sans MT" pitchFamily="34" charset="0"/>
                          <a:ea typeface="新細明體"/>
                          <a:cs typeface="Times New Roman"/>
                        </a:rPr>
                        <a:t>0.3354</a:t>
                      </a:r>
                      <a:endParaRPr lang="zh-TW" sz="1100" kern="10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a:effectLst/>
                          <a:latin typeface="Gill Sans MT" pitchFamily="34" charset="0"/>
                          <a:ea typeface="新細明體"/>
                          <a:cs typeface="Times New Roman"/>
                        </a:rPr>
                        <a:t>0.3500</a:t>
                      </a:r>
                      <a:endParaRPr lang="zh-TW" sz="1100" kern="10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1" kern="100" dirty="0">
                          <a:effectLst/>
                          <a:latin typeface="Gill Sans MT" pitchFamily="34" charset="0"/>
                          <a:ea typeface="新細明體"/>
                          <a:cs typeface="Times New Roman"/>
                        </a:rPr>
                        <a:t>0.3688</a:t>
                      </a:r>
                      <a:endParaRPr lang="zh-TW" sz="1100" b="1"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0.3627</a:t>
                      </a:r>
                      <a:endParaRPr lang="zh-TW" sz="1100" b="0" kern="100" dirty="0">
                        <a:effectLst/>
                        <a:latin typeface="Gill Sans MT" pitchFamily="34" charset="0"/>
                        <a:ea typeface="新細明體"/>
                        <a:cs typeface="Times New Roman"/>
                      </a:endParaRPr>
                    </a:p>
                  </a:txBody>
                  <a:tcPr marL="68580" marR="68580" marT="0" marB="0" anchor="ctr"/>
                </a:tc>
              </a:tr>
              <a:tr h="370840">
                <a:tc vMerge="1">
                  <a:txBody>
                    <a:bodyPr/>
                    <a:lstStyle/>
                    <a:p>
                      <a:pPr algn="ctr"/>
                      <a:endParaRPr lang="zh-TW" altLang="en-US" dirty="0"/>
                    </a:p>
                  </a:txBody>
                  <a:tcPr anchor="ctr"/>
                </a:tc>
                <a:tc>
                  <a:txBody>
                    <a:bodyPr/>
                    <a:lstStyle/>
                    <a:p>
                      <a:pPr algn="ctr">
                        <a:spcAft>
                          <a:spcPts val="0"/>
                        </a:spcAft>
                      </a:pPr>
                      <a:r>
                        <a:rPr lang="en-US" altLang="zh-TW" sz="1100" kern="100" dirty="0" smtClean="0">
                          <a:effectLst/>
                          <a:latin typeface="Gill Sans MT" pitchFamily="34" charset="0"/>
                          <a:ea typeface="新細明體"/>
                          <a:cs typeface="Times New Roman"/>
                        </a:rPr>
                        <a:t>ROUGE-L</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effectLst/>
                          <a:latin typeface="Gill Sans MT" pitchFamily="34" charset="0"/>
                          <a:ea typeface="新細明體"/>
                          <a:cs typeface="Times New Roman"/>
                        </a:rPr>
                        <a:t>0.5445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dirty="0">
                          <a:solidFill>
                            <a:srgbClr val="000000"/>
                          </a:solidFill>
                          <a:effectLst/>
                          <a:latin typeface="Gill Sans MT" pitchFamily="34" charset="0"/>
                          <a:ea typeface="新細明體"/>
                          <a:cs typeface="Times New Roman"/>
                        </a:rPr>
                        <a:t>0.5335</a:t>
                      </a:r>
                      <a:endParaRPr lang="zh-TW" sz="110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kern="100">
                          <a:effectLst/>
                          <a:latin typeface="Gill Sans MT" pitchFamily="34" charset="0"/>
                          <a:ea typeface="新細明體"/>
                          <a:cs typeface="Times New Roman"/>
                        </a:rPr>
                        <a:t>0.5577</a:t>
                      </a:r>
                      <a:endParaRPr lang="zh-TW" sz="1100" kern="10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0" kern="100" dirty="0">
                          <a:effectLst/>
                          <a:latin typeface="Gill Sans MT" pitchFamily="34" charset="0"/>
                          <a:ea typeface="新細明體"/>
                          <a:cs typeface="Times New Roman"/>
                        </a:rPr>
                        <a:t>0.5591</a:t>
                      </a:r>
                      <a:endParaRPr lang="zh-TW" sz="1100" b="0" kern="100" dirty="0">
                        <a:effectLst/>
                        <a:latin typeface="Gill Sans MT" pitchFamily="34" charset="0"/>
                        <a:ea typeface="新細明體"/>
                        <a:cs typeface="Times New Roman"/>
                      </a:endParaRPr>
                    </a:p>
                  </a:txBody>
                  <a:tcPr marL="68580" marR="68580" marT="0" marB="0" anchor="ctr"/>
                </a:tc>
                <a:tc>
                  <a:txBody>
                    <a:bodyPr/>
                    <a:lstStyle/>
                    <a:p>
                      <a:pPr algn="ctr">
                        <a:spcAft>
                          <a:spcPts val="0"/>
                        </a:spcAft>
                      </a:pPr>
                      <a:r>
                        <a:rPr lang="en-US" sz="1100" b="1" kern="100" dirty="0">
                          <a:effectLst/>
                          <a:latin typeface="Gill Sans MT" pitchFamily="34" charset="0"/>
                          <a:ea typeface="新細明體"/>
                          <a:cs typeface="Times New Roman"/>
                        </a:rPr>
                        <a:t>0.5616</a:t>
                      </a:r>
                      <a:endParaRPr lang="zh-TW" sz="1100" b="1" kern="100" dirty="0">
                        <a:effectLst/>
                        <a:latin typeface="Gill Sans MT" pitchFamily="34" charset="0"/>
                        <a:ea typeface="新細明體"/>
                        <a:cs typeface="Times New Roman"/>
                      </a:endParaRPr>
                    </a:p>
                  </a:txBody>
                  <a:tcPr marL="68580" marR="68580" marT="0" marB="0" anchor="ctr"/>
                </a:tc>
              </a:tr>
            </a:tbl>
          </a:graphicData>
        </a:graphic>
      </p:graphicFrame>
      <p:sp>
        <p:nvSpPr>
          <p:cNvPr id="2" name="標題 1"/>
          <p:cNvSpPr>
            <a:spLocks noGrp="1"/>
          </p:cNvSpPr>
          <p:nvPr>
            <p:ph type="title"/>
          </p:nvPr>
        </p:nvSpPr>
        <p:spPr/>
        <p:txBody>
          <a:bodyPr/>
          <a:lstStyle/>
          <a:p>
            <a:r>
              <a:rPr lang="en-US" altLang="zh-TW" cap="none" dirty="0" smtClean="0"/>
              <a:t>Experimental Result</a:t>
            </a:r>
            <a:endParaRPr lang="zh-TW" altLang="en-US" cap="none" dirty="0"/>
          </a:p>
        </p:txBody>
      </p:sp>
      <p:sp>
        <p:nvSpPr>
          <p:cNvPr id="3" name="內容版面配置區 2"/>
          <p:cNvSpPr>
            <a:spLocks noGrp="1"/>
          </p:cNvSpPr>
          <p:nvPr>
            <p:ph idx="1"/>
          </p:nvPr>
        </p:nvSpPr>
        <p:spPr/>
        <p:txBody>
          <a:bodyPr>
            <a:normAutofit/>
          </a:bodyPr>
          <a:lstStyle/>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sz="1800" dirty="0" smtClean="0"/>
          </a:p>
          <a:p>
            <a:endParaRPr lang="en-US" altLang="zh-TW" sz="1800" dirty="0"/>
          </a:p>
          <a:p>
            <a:endParaRPr lang="en-US" altLang="zh-TW" sz="1800" dirty="0"/>
          </a:p>
        </p:txBody>
      </p:sp>
      <p:sp>
        <p:nvSpPr>
          <p:cNvPr id="5" name="矩形 4"/>
          <p:cNvSpPr/>
          <p:nvPr/>
        </p:nvSpPr>
        <p:spPr>
          <a:xfrm>
            <a:off x="6228184" y="1988840"/>
            <a:ext cx="2232248" cy="288032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97269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cap="none" dirty="0" smtClean="0"/>
              <a:t>Conclusion</a:t>
            </a:r>
            <a:endParaRPr lang="zh-TW" altLang="en-US" cap="none" dirty="0"/>
          </a:p>
        </p:txBody>
      </p:sp>
      <p:sp>
        <p:nvSpPr>
          <p:cNvPr id="3" name="內容版面配置區 2"/>
          <p:cNvSpPr>
            <a:spLocks noGrp="1"/>
          </p:cNvSpPr>
          <p:nvPr>
            <p:ph idx="1"/>
          </p:nvPr>
        </p:nvSpPr>
        <p:spPr/>
        <p:txBody>
          <a:bodyPr>
            <a:normAutofit/>
          </a:bodyPr>
          <a:lstStyle/>
          <a:p>
            <a:r>
              <a:rPr lang="en-US" altLang="zh-TW" sz="2800" dirty="0"/>
              <a:t>The performance</a:t>
            </a:r>
            <a:r>
              <a:rPr lang="zh-TW" altLang="en-US" sz="2800" dirty="0"/>
              <a:t> </a:t>
            </a:r>
            <a:r>
              <a:rPr lang="en-US" altLang="zh-TW" sz="2800" dirty="0"/>
              <a:t>of summarization can be improved </a:t>
            </a:r>
            <a:r>
              <a:rPr lang="en-US" altLang="zh-TW" sz="2800" dirty="0" smtClean="0"/>
              <a:t>by considering utterance </a:t>
            </a:r>
            <a:r>
              <a:rPr lang="en-US" altLang="zh-TW" sz="2800" dirty="0" smtClean="0"/>
              <a:t>cluster as document structure.</a:t>
            </a:r>
            <a:endParaRPr lang="en-US" altLang="zh-TW" sz="2800" dirty="0" smtClean="0"/>
          </a:p>
          <a:p>
            <a:r>
              <a:rPr lang="en-US" altLang="zh-TW" sz="2800" dirty="0" smtClean="0"/>
              <a:t>We proposed a method to add the utterance clusters to structured SVM. </a:t>
            </a:r>
            <a:endParaRPr lang="en-US" altLang="zh-TW"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fontScale="90000"/>
          </a:bodyPr>
          <a:lstStyle/>
          <a:p>
            <a:r>
              <a:rPr lang="en-US" altLang="zh-TW" cap="none" dirty="0" smtClean="0"/>
              <a:t>Introduction-</a:t>
            </a:r>
            <a:br>
              <a:rPr lang="en-US" altLang="zh-TW" cap="none" dirty="0" smtClean="0"/>
            </a:br>
            <a:r>
              <a:rPr lang="en-US" altLang="zh-TW" cap="none" dirty="0" smtClean="0"/>
              <a:t>Extractive Summarization</a:t>
            </a:r>
            <a:endParaRPr lang="zh-TW" altLang="en-US" cap="none" dirty="0"/>
          </a:p>
        </p:txBody>
      </p:sp>
      <p:sp>
        <p:nvSpPr>
          <p:cNvPr id="5" name="內容版面配置區 4"/>
          <p:cNvSpPr>
            <a:spLocks noGrp="1"/>
          </p:cNvSpPr>
          <p:nvPr>
            <p:ph idx="1"/>
          </p:nvPr>
        </p:nvSpPr>
        <p:spPr/>
        <p:txBody>
          <a:bodyPr/>
          <a:lstStyle/>
          <a:p>
            <a:r>
              <a:rPr lang="en-US" altLang="zh-TW" sz="2800" dirty="0" smtClean="0">
                <a:cs typeface="Calibri" pitchFamily="34" charset="0"/>
              </a:rPr>
              <a:t>Extractive summarization</a:t>
            </a:r>
          </a:p>
          <a:p>
            <a:pPr lvl="1"/>
            <a:r>
              <a:rPr lang="en-US" altLang="zh-TW" sz="2400" dirty="0" smtClean="0">
                <a:cs typeface="Calibri" pitchFamily="34" charset="0"/>
              </a:rPr>
              <a:t>Select the indicative utterances</a:t>
            </a:r>
          </a:p>
          <a:p>
            <a:pPr lvl="1"/>
            <a:r>
              <a:rPr lang="en-US" altLang="zh-TW" sz="2400" dirty="0" smtClean="0">
                <a:cs typeface="Calibri" pitchFamily="34" charset="0"/>
              </a:rPr>
              <a:t>Cascade the utterances to form a summary</a:t>
            </a:r>
          </a:p>
          <a:p>
            <a:pPr lvl="1"/>
            <a:r>
              <a:rPr lang="en-US" altLang="zh-TW" sz="2400" dirty="0" smtClean="0">
                <a:cs typeface="Calibri" pitchFamily="34" charset="0"/>
              </a:rPr>
              <a:t>The number of utterances selected as summary is decided by a predefined ratio (10%, 30%)</a:t>
            </a:r>
          </a:p>
          <a:p>
            <a:pPr lvl="1"/>
            <a:endParaRPr lang="zh-TW" altLang="en-US" dirty="0"/>
          </a:p>
        </p:txBody>
      </p:sp>
      <p:sp>
        <p:nvSpPr>
          <p:cNvPr id="2" name="文字方塊 1"/>
          <p:cNvSpPr txBox="1"/>
          <p:nvPr/>
        </p:nvSpPr>
        <p:spPr>
          <a:xfrm>
            <a:off x="1367136" y="3933056"/>
            <a:ext cx="7184622" cy="1477328"/>
          </a:xfrm>
          <a:prstGeom prst="rect">
            <a:avLst/>
          </a:prstGeom>
          <a:noFill/>
        </p:spPr>
        <p:txBody>
          <a:bodyPr wrap="square" rtlCol="0">
            <a:spAutoFit/>
          </a:bodyPr>
          <a:lstStyle/>
          <a:p>
            <a:pPr algn="ctr"/>
            <a:r>
              <a:rPr lang="en-US" altLang="zh-TW" dirty="0" smtClean="0">
                <a:solidFill>
                  <a:schemeClr val="accent3">
                    <a:lumMod val="60000"/>
                    <a:lumOff val="40000"/>
                  </a:schemeClr>
                </a:solidFill>
              </a:rPr>
              <a:t>Document: </a:t>
            </a:r>
          </a:p>
          <a:p>
            <a:r>
              <a:rPr lang="en-US" altLang="zh-TW" dirty="0" smtClean="0"/>
              <a:t>Two </a:t>
            </a:r>
            <a:r>
              <a:rPr lang="en-US" altLang="zh-TW" dirty="0"/>
              <a:t>food critics have eaten meat that was grown in a lab. </a:t>
            </a:r>
            <a:endParaRPr lang="en-US" altLang="zh-TW" dirty="0" smtClean="0"/>
          </a:p>
          <a:p>
            <a:r>
              <a:rPr lang="en-US" altLang="zh-TW" dirty="0" smtClean="0"/>
              <a:t>It </a:t>
            </a:r>
            <a:r>
              <a:rPr lang="en-US" altLang="zh-TW" dirty="0"/>
              <a:t>is the first time anyone has eaten artificial meat. </a:t>
            </a:r>
            <a:endParaRPr lang="en-US" altLang="zh-TW" dirty="0" smtClean="0"/>
          </a:p>
          <a:p>
            <a:r>
              <a:rPr lang="en-US" altLang="zh-TW" dirty="0" smtClean="0"/>
              <a:t>The </a:t>
            </a:r>
            <a:r>
              <a:rPr lang="en-US" altLang="zh-TW" dirty="0"/>
              <a:t>experiment is part of a project run by Google co-founder Sergey </a:t>
            </a:r>
            <a:r>
              <a:rPr lang="en-US" altLang="zh-TW" dirty="0" err="1"/>
              <a:t>Brin</a:t>
            </a:r>
            <a:r>
              <a:rPr lang="en-US" altLang="zh-TW" dirty="0"/>
              <a:t>. </a:t>
            </a:r>
            <a:endParaRPr lang="en-US" altLang="zh-TW" dirty="0" smtClean="0"/>
          </a:p>
          <a:p>
            <a:r>
              <a:rPr lang="en-US" altLang="zh-TW" dirty="0" smtClean="0"/>
              <a:t>He </a:t>
            </a:r>
            <a:r>
              <a:rPr lang="en-US" altLang="zh-TW" dirty="0"/>
              <a:t>invested over $380,000 in research for the burger. </a:t>
            </a:r>
            <a:endParaRPr lang="en-US" altLang="zh-TW" dirty="0" smtClean="0"/>
          </a:p>
        </p:txBody>
      </p:sp>
      <p:sp>
        <p:nvSpPr>
          <p:cNvPr id="3" name="文字方塊 2"/>
          <p:cNvSpPr txBox="1"/>
          <p:nvPr/>
        </p:nvSpPr>
        <p:spPr>
          <a:xfrm>
            <a:off x="1331640" y="4221088"/>
            <a:ext cx="7220118" cy="1200329"/>
          </a:xfrm>
          <a:prstGeom prst="rect">
            <a:avLst/>
          </a:prstGeom>
          <a:noFill/>
        </p:spPr>
        <p:txBody>
          <a:bodyPr wrap="none" rtlCol="0">
            <a:spAutoFit/>
          </a:bodyPr>
          <a:lstStyle/>
          <a:p>
            <a:pPr algn="ctr"/>
            <a:r>
              <a:rPr lang="en-US" altLang="zh-TW" dirty="0" smtClean="0">
                <a:solidFill>
                  <a:schemeClr val="accent3">
                    <a:lumMod val="60000"/>
                    <a:lumOff val="40000"/>
                  </a:schemeClr>
                </a:solidFill>
              </a:rPr>
              <a:t>Summary:</a:t>
            </a:r>
          </a:p>
          <a:p>
            <a:r>
              <a:rPr lang="en-US" altLang="zh-TW" dirty="0" smtClean="0">
                <a:solidFill>
                  <a:schemeClr val="accent3">
                    <a:lumMod val="40000"/>
                    <a:lumOff val="60000"/>
                  </a:schemeClr>
                </a:solidFill>
              </a:rPr>
              <a:t>It </a:t>
            </a:r>
            <a:r>
              <a:rPr lang="en-US" altLang="zh-TW" dirty="0">
                <a:solidFill>
                  <a:schemeClr val="accent3">
                    <a:lumMod val="40000"/>
                    <a:lumOff val="60000"/>
                  </a:schemeClr>
                </a:solidFill>
              </a:rPr>
              <a:t>is the first time anyone has eaten artificial meat. </a:t>
            </a:r>
          </a:p>
          <a:p>
            <a:r>
              <a:rPr lang="en-US" altLang="zh-TW" dirty="0">
                <a:solidFill>
                  <a:schemeClr val="accent3">
                    <a:lumMod val="40000"/>
                    <a:lumOff val="60000"/>
                  </a:schemeClr>
                </a:solidFill>
              </a:rPr>
              <a:t>The experiment is part of a project run by Google co-founder Sergey </a:t>
            </a:r>
            <a:r>
              <a:rPr lang="en-US" altLang="zh-TW" dirty="0" err="1">
                <a:solidFill>
                  <a:schemeClr val="accent3">
                    <a:lumMod val="40000"/>
                    <a:lumOff val="60000"/>
                  </a:schemeClr>
                </a:solidFill>
              </a:rPr>
              <a:t>Brin</a:t>
            </a:r>
            <a:r>
              <a:rPr lang="en-US" altLang="zh-TW" dirty="0">
                <a:solidFill>
                  <a:schemeClr val="accent3">
                    <a:lumMod val="40000"/>
                    <a:lumOff val="60000"/>
                  </a:schemeClr>
                </a:solidFill>
              </a:rPr>
              <a:t>. </a:t>
            </a:r>
          </a:p>
          <a:p>
            <a:endParaRPr lang="zh-TW" altLang="en-US" dirty="0">
              <a:solidFill>
                <a:schemeClr val="accent3">
                  <a:lumMod val="20000"/>
                  <a:lumOff val="80000"/>
                </a:schemeClr>
              </a:solidFill>
            </a:endParaRPr>
          </a:p>
        </p:txBody>
      </p:sp>
    </p:spTree>
    <p:extLst>
      <p:ext uri="{BB962C8B-B14F-4D97-AF65-F5344CB8AC3E}">
        <p14:creationId xmlns:p14="http://schemas.microsoft.com/office/powerpoint/2010/main" val="38111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childTnLst>
                                </p:cTn>
                              </p:par>
                            </p:childTnLst>
                          </p:cTn>
                        </p:par>
                        <p:par>
                          <p:cTn id="24" fill="hold">
                            <p:stCondLst>
                              <p:cond delay="0"/>
                            </p:stCondLst>
                            <p:childTnLst>
                              <p:par>
                                <p:cTn id="25" presetID="19" presetClass="emph" presetSubtype="0" fill="hold" nodeType="afterEffect">
                                  <p:stCondLst>
                                    <p:cond delay="0"/>
                                  </p:stCondLst>
                                  <p:childTnLst>
                                    <p:animClr clrSpc="rgb" dir="cw">
                                      <p:cBhvr override="childStyle">
                                        <p:cTn id="26" dur="500" fill="hold"/>
                                        <p:tgtEl>
                                          <p:spTgt spid="2">
                                            <p:txEl>
                                              <p:pRg st="2" end="2"/>
                                            </p:txEl>
                                          </p:spTgt>
                                        </p:tgtEl>
                                        <p:attrNameLst>
                                          <p:attrName>style.color</p:attrName>
                                        </p:attrNameLst>
                                      </p:cBhvr>
                                      <p:to>
                                        <a:srgbClr val="FEE29C"/>
                                      </p:to>
                                    </p:animClr>
                                    <p:animClr clrSpc="rgb" dir="cw">
                                      <p:cBhvr>
                                        <p:cTn id="27" dur="500" fill="hold"/>
                                        <p:tgtEl>
                                          <p:spTgt spid="2">
                                            <p:txEl>
                                              <p:pRg st="2" end="2"/>
                                            </p:txEl>
                                          </p:spTgt>
                                        </p:tgtEl>
                                        <p:attrNameLst>
                                          <p:attrName>fillcolor</p:attrName>
                                        </p:attrNameLst>
                                      </p:cBhvr>
                                      <p:to>
                                        <a:srgbClr val="FEE29C"/>
                                      </p:to>
                                    </p:animClr>
                                    <p:set>
                                      <p:cBhvr>
                                        <p:cTn id="28" dur="500" fill="hold"/>
                                        <p:tgtEl>
                                          <p:spTgt spid="2">
                                            <p:txEl>
                                              <p:pRg st="2" end="2"/>
                                            </p:txEl>
                                          </p:spTgt>
                                        </p:tgtEl>
                                        <p:attrNameLst>
                                          <p:attrName>fill.type</p:attrName>
                                        </p:attrNameLst>
                                      </p:cBhvr>
                                      <p:to>
                                        <p:strVal val="solid"/>
                                      </p:to>
                                    </p:set>
                                    <p:set>
                                      <p:cBhvr>
                                        <p:cTn id="29" dur="500" fill="hold"/>
                                        <p:tgtEl>
                                          <p:spTgt spid="2">
                                            <p:txEl>
                                              <p:pRg st="2" end="2"/>
                                            </p:txEl>
                                          </p:spTgt>
                                        </p:tgtEl>
                                        <p:attrNameLst>
                                          <p:attrName>fill.on</p:attrName>
                                        </p:attrNameLst>
                                      </p:cBhvr>
                                      <p:to>
                                        <p:strVal val="true"/>
                                      </p:to>
                                    </p:set>
                                  </p:childTnLst>
                                </p:cTn>
                              </p:par>
                            </p:childTnLst>
                          </p:cTn>
                        </p:par>
                        <p:par>
                          <p:cTn id="30" fill="hold">
                            <p:stCondLst>
                              <p:cond delay="500"/>
                            </p:stCondLst>
                            <p:childTnLst>
                              <p:par>
                                <p:cTn id="31" presetID="19" presetClass="emph" presetSubtype="0" fill="hold" nodeType="afterEffect">
                                  <p:stCondLst>
                                    <p:cond delay="0"/>
                                  </p:stCondLst>
                                  <p:childTnLst>
                                    <p:animClr clrSpc="rgb" dir="cw">
                                      <p:cBhvr override="childStyle">
                                        <p:cTn id="32" dur="500" fill="hold"/>
                                        <p:tgtEl>
                                          <p:spTgt spid="2">
                                            <p:txEl>
                                              <p:pRg st="3" end="3"/>
                                            </p:txEl>
                                          </p:spTgt>
                                        </p:tgtEl>
                                        <p:attrNameLst>
                                          <p:attrName>style.color</p:attrName>
                                        </p:attrNameLst>
                                      </p:cBhvr>
                                      <p:to>
                                        <a:srgbClr val="FEE29C"/>
                                      </p:to>
                                    </p:animClr>
                                    <p:animClr clrSpc="rgb" dir="cw">
                                      <p:cBhvr>
                                        <p:cTn id="33" dur="500" fill="hold"/>
                                        <p:tgtEl>
                                          <p:spTgt spid="2">
                                            <p:txEl>
                                              <p:pRg st="3" end="3"/>
                                            </p:txEl>
                                          </p:spTgt>
                                        </p:tgtEl>
                                        <p:attrNameLst>
                                          <p:attrName>fillcolor</p:attrName>
                                        </p:attrNameLst>
                                      </p:cBhvr>
                                      <p:to>
                                        <a:srgbClr val="FEE29C"/>
                                      </p:to>
                                    </p:animClr>
                                    <p:set>
                                      <p:cBhvr>
                                        <p:cTn id="34" dur="500" fill="hold"/>
                                        <p:tgtEl>
                                          <p:spTgt spid="2">
                                            <p:txEl>
                                              <p:pRg st="3" end="3"/>
                                            </p:txEl>
                                          </p:spTgt>
                                        </p:tgtEl>
                                        <p:attrNameLst>
                                          <p:attrName>fill.type</p:attrName>
                                        </p:attrNameLst>
                                      </p:cBhvr>
                                      <p:to>
                                        <p:strVal val="solid"/>
                                      </p:to>
                                    </p:set>
                                    <p:set>
                                      <p:cBhvr>
                                        <p:cTn id="35" dur="500" fill="hold"/>
                                        <p:tgtEl>
                                          <p:spTgt spid="2">
                                            <p:txEl>
                                              <p:pRg st="3" end="3"/>
                                            </p:txEl>
                                          </p:spTgt>
                                        </p:tgtEl>
                                        <p:attrNameLst>
                                          <p:attrName>fill.on</p:attrName>
                                        </p:attrNameLst>
                                      </p:cBhvr>
                                      <p:to>
                                        <p:strVal val="tru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5">
                                            <p:txEl>
                                              <p:pRg st="2" end="2"/>
                                            </p:txEl>
                                          </p:spTgt>
                                        </p:tgtEl>
                                        <p:attrNameLst>
                                          <p:attrName>style.visibility</p:attrName>
                                        </p:attrNameLst>
                                      </p:cBhvr>
                                      <p:to>
                                        <p:strVal val="visible"/>
                                      </p:to>
                                    </p:set>
                                  </p:childTnLst>
                                </p:cTn>
                              </p:par>
                            </p:childTnLst>
                          </p:cTn>
                        </p:par>
                        <p:par>
                          <p:cTn id="40" fill="hold">
                            <p:stCondLst>
                              <p:cond delay="0"/>
                            </p:stCondLst>
                            <p:childTnLst>
                              <p:par>
                                <p:cTn id="41" presetID="10" presetClass="exit" presetSubtype="0" fill="hold" grpId="0" nodeType="afterEffect">
                                  <p:stCondLst>
                                    <p:cond delay="0"/>
                                  </p:stCondLst>
                                  <p:childTnLst>
                                    <p:animEffect transition="out" filter="fade">
                                      <p:cBhvr>
                                        <p:cTn id="42" dur="500"/>
                                        <p:tgtEl>
                                          <p:spTgt spid="2">
                                            <p:txEl>
                                              <p:pRg st="0" end="0"/>
                                            </p:txEl>
                                          </p:spTgt>
                                        </p:tgtEl>
                                      </p:cBhvr>
                                    </p:animEffect>
                                    <p:set>
                                      <p:cBhvr>
                                        <p:cTn id="43" dur="1" fill="hold">
                                          <p:stCondLst>
                                            <p:cond delay="499"/>
                                          </p:stCondLst>
                                        </p:cTn>
                                        <p:tgtEl>
                                          <p:spTgt spid="2">
                                            <p:txEl>
                                              <p:pRg st="0" end="0"/>
                                            </p:txEl>
                                          </p:spTgt>
                                        </p:tgtEl>
                                        <p:attrNameLst>
                                          <p:attrName>style.visibility</p:attrName>
                                        </p:attrNameLst>
                                      </p:cBhvr>
                                      <p:to>
                                        <p:strVal val="hidden"/>
                                      </p:to>
                                    </p:set>
                                  </p:childTnLst>
                                </p:cTn>
                              </p:par>
                            </p:childTnLst>
                          </p:cTn>
                        </p:par>
                        <p:par>
                          <p:cTn id="44" fill="hold">
                            <p:stCondLst>
                              <p:cond delay="500"/>
                            </p:stCondLst>
                            <p:childTnLst>
                              <p:par>
                                <p:cTn id="45" presetID="10" presetClass="exit" presetSubtype="0" fill="hold" grpId="0" nodeType="afterEffect">
                                  <p:stCondLst>
                                    <p:cond delay="0"/>
                                  </p:stCondLst>
                                  <p:childTnLst>
                                    <p:animEffect transition="out" filter="fade">
                                      <p:cBhvr>
                                        <p:cTn id="46" dur="500"/>
                                        <p:tgtEl>
                                          <p:spTgt spid="2">
                                            <p:txEl>
                                              <p:pRg st="1" end="1"/>
                                            </p:txEl>
                                          </p:spTgt>
                                        </p:tgtEl>
                                      </p:cBhvr>
                                    </p:animEffect>
                                    <p:set>
                                      <p:cBhvr>
                                        <p:cTn id="47" dur="1" fill="hold">
                                          <p:stCondLst>
                                            <p:cond delay="499"/>
                                          </p:stCondLst>
                                        </p:cTn>
                                        <p:tgtEl>
                                          <p:spTgt spid="2">
                                            <p:txEl>
                                              <p:pRg st="1" end="1"/>
                                            </p:txEl>
                                          </p:spTgt>
                                        </p:tgtEl>
                                        <p:attrNameLst>
                                          <p:attrName>style.visibility</p:attrName>
                                        </p:attrNameLst>
                                      </p:cBhvr>
                                      <p:to>
                                        <p:strVal val="hidden"/>
                                      </p:to>
                                    </p:set>
                                  </p:childTnLst>
                                </p:cTn>
                              </p:par>
                            </p:childTnLst>
                          </p:cTn>
                        </p:par>
                        <p:par>
                          <p:cTn id="48" fill="hold">
                            <p:stCondLst>
                              <p:cond delay="1000"/>
                            </p:stCondLst>
                            <p:childTnLst>
                              <p:par>
                                <p:cTn id="49" presetID="10" presetClass="exit" presetSubtype="0" fill="hold" grpId="0" nodeType="afterEffect">
                                  <p:stCondLst>
                                    <p:cond delay="0"/>
                                  </p:stCondLst>
                                  <p:childTnLst>
                                    <p:animEffect transition="out" filter="fade">
                                      <p:cBhvr>
                                        <p:cTn id="50" dur="500"/>
                                        <p:tgtEl>
                                          <p:spTgt spid="2">
                                            <p:txEl>
                                              <p:pRg st="2" end="2"/>
                                            </p:txEl>
                                          </p:spTgt>
                                        </p:tgtEl>
                                      </p:cBhvr>
                                    </p:animEffect>
                                    <p:set>
                                      <p:cBhvr>
                                        <p:cTn id="51" dur="1" fill="hold">
                                          <p:stCondLst>
                                            <p:cond delay="499"/>
                                          </p:stCondLst>
                                        </p:cTn>
                                        <p:tgtEl>
                                          <p:spTgt spid="2">
                                            <p:txEl>
                                              <p:pRg st="2" end="2"/>
                                            </p:txEl>
                                          </p:spTgt>
                                        </p:tgtEl>
                                        <p:attrNameLst>
                                          <p:attrName>style.visibility</p:attrName>
                                        </p:attrNameLst>
                                      </p:cBhvr>
                                      <p:to>
                                        <p:strVal val="hidden"/>
                                      </p:to>
                                    </p:set>
                                  </p:childTnLst>
                                </p:cTn>
                              </p:par>
                            </p:childTnLst>
                          </p:cTn>
                        </p:par>
                        <p:par>
                          <p:cTn id="52" fill="hold">
                            <p:stCondLst>
                              <p:cond delay="1500"/>
                            </p:stCondLst>
                            <p:childTnLst>
                              <p:par>
                                <p:cTn id="53" presetID="10" presetClass="exit" presetSubtype="0" fill="hold" grpId="0" nodeType="afterEffect">
                                  <p:stCondLst>
                                    <p:cond delay="0"/>
                                  </p:stCondLst>
                                  <p:childTnLst>
                                    <p:animEffect transition="out" filter="fade">
                                      <p:cBhvr>
                                        <p:cTn id="54" dur="500"/>
                                        <p:tgtEl>
                                          <p:spTgt spid="2">
                                            <p:txEl>
                                              <p:pRg st="3" end="3"/>
                                            </p:txEl>
                                          </p:spTgt>
                                        </p:tgtEl>
                                      </p:cBhvr>
                                    </p:animEffect>
                                    <p:set>
                                      <p:cBhvr>
                                        <p:cTn id="55" dur="1" fill="hold">
                                          <p:stCondLst>
                                            <p:cond delay="499"/>
                                          </p:stCondLst>
                                        </p:cTn>
                                        <p:tgtEl>
                                          <p:spTgt spid="2">
                                            <p:txEl>
                                              <p:pRg st="3" end="3"/>
                                            </p:txEl>
                                          </p:spTgt>
                                        </p:tgtEl>
                                        <p:attrNameLst>
                                          <p:attrName>style.visibility</p:attrName>
                                        </p:attrNameLst>
                                      </p:cBhvr>
                                      <p:to>
                                        <p:strVal val="hidden"/>
                                      </p:to>
                                    </p:set>
                                  </p:childTnLst>
                                </p:cTn>
                              </p:par>
                            </p:childTnLst>
                          </p:cTn>
                        </p:par>
                        <p:par>
                          <p:cTn id="56" fill="hold">
                            <p:stCondLst>
                              <p:cond delay="2000"/>
                            </p:stCondLst>
                            <p:childTnLst>
                              <p:par>
                                <p:cTn id="57" presetID="10" presetClass="exit" presetSubtype="0" fill="hold" grpId="0" nodeType="afterEffect">
                                  <p:stCondLst>
                                    <p:cond delay="0"/>
                                  </p:stCondLst>
                                  <p:childTnLst>
                                    <p:animEffect transition="out" filter="fade">
                                      <p:cBhvr>
                                        <p:cTn id="58" dur="500"/>
                                        <p:tgtEl>
                                          <p:spTgt spid="2">
                                            <p:txEl>
                                              <p:pRg st="4" end="4"/>
                                            </p:txEl>
                                          </p:spTgt>
                                        </p:tgtEl>
                                      </p:cBhvr>
                                    </p:animEffect>
                                    <p:set>
                                      <p:cBhvr>
                                        <p:cTn id="59" dur="1" fill="hold">
                                          <p:stCondLst>
                                            <p:cond delay="499"/>
                                          </p:stCondLst>
                                        </p:cTn>
                                        <p:tgtEl>
                                          <p:spTgt spid="2">
                                            <p:txEl>
                                              <p:pRg st="4" end="4"/>
                                            </p:txEl>
                                          </p:spTgt>
                                        </p:tgtEl>
                                        <p:attrNameLst>
                                          <p:attrName>style.visibility</p:attrName>
                                        </p:attrNameLst>
                                      </p:cBhvr>
                                      <p:to>
                                        <p:strVal val="hidden"/>
                                      </p:to>
                                    </p:set>
                                  </p:childTnLst>
                                </p:cTn>
                              </p:par>
                            </p:childTnLst>
                          </p:cTn>
                        </p:par>
                        <p:par>
                          <p:cTn id="60" fill="hold">
                            <p:stCondLst>
                              <p:cond delay="2500"/>
                            </p:stCondLst>
                            <p:childTnLst>
                              <p:par>
                                <p:cTn id="61" presetID="10" presetClass="entr" presetSubtype="0" fill="hold" grpId="0" nodeType="after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fade">
                                      <p:cBhvr>
                                        <p:cTn id="63" dur="500"/>
                                        <p:tgtEl>
                                          <p:spTgt spid="3"/>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2" grpId="1" build="allAtOnce"/>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pPr algn="ctr"/>
            <a:r>
              <a:rPr lang="en-US" altLang="zh-TW" dirty="0" smtClean="0"/>
              <a:t>Q &amp; a</a:t>
            </a:r>
            <a:endParaRPr lang="zh-TW" altLang="en-US" dirty="0"/>
          </a:p>
        </p:txBody>
      </p:sp>
      <p:sp>
        <p:nvSpPr>
          <p:cNvPr id="5" name="文字版面配置區 4"/>
          <p:cNvSpPr>
            <a:spLocks noGrp="1"/>
          </p:cNvSpPr>
          <p:nvPr>
            <p:ph type="body" idx="1"/>
          </p:nvPr>
        </p:nvSpPr>
        <p:spPr/>
        <p:txBody>
          <a:bodyPr>
            <a:noAutofit/>
          </a:bodyPr>
          <a:lstStyle/>
          <a:p>
            <a:r>
              <a:rPr lang="en-US" altLang="zh-TW" sz="5400" dirty="0" smtClean="0"/>
              <a:t>Thanks for your attention!</a:t>
            </a:r>
            <a:endParaRPr lang="zh-TW" altLang="en-US" sz="5400" dirty="0"/>
          </a:p>
        </p:txBody>
      </p:sp>
    </p:spTree>
    <p:extLst>
      <p:ext uri="{BB962C8B-B14F-4D97-AF65-F5344CB8AC3E}">
        <p14:creationId xmlns:p14="http://schemas.microsoft.com/office/powerpoint/2010/main" val="3507450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cap="none" dirty="0"/>
              <a:t>Previously proposed </a:t>
            </a:r>
            <a:r>
              <a:rPr lang="en-US" altLang="zh-TW" cap="none" dirty="0" smtClean="0"/>
              <a:t>method - SVM</a:t>
            </a:r>
            <a:endParaRPr lang="zh-TW" altLang="en-US" dirty="0"/>
          </a:p>
        </p:txBody>
      </p:sp>
      <p:sp>
        <p:nvSpPr>
          <p:cNvPr id="3" name="內容版面配置區 2"/>
          <p:cNvSpPr>
            <a:spLocks noGrp="1"/>
          </p:cNvSpPr>
          <p:nvPr>
            <p:ph idx="1"/>
          </p:nvPr>
        </p:nvSpPr>
        <p:spPr/>
        <p:txBody>
          <a:bodyPr>
            <a:normAutofit/>
          </a:bodyPr>
          <a:lstStyle/>
          <a:p>
            <a:r>
              <a:rPr lang="en-US" altLang="zh-TW" sz="2800" dirty="0"/>
              <a:t>In the previous work using support vector </a:t>
            </a:r>
            <a:r>
              <a:rPr lang="en-US" altLang="zh-TW" sz="2800" dirty="0" smtClean="0"/>
              <a:t>machine:</a:t>
            </a:r>
            <a:endParaRPr lang="en-US" altLang="zh-TW" sz="2800" dirty="0"/>
          </a:p>
          <a:p>
            <a:pPr lvl="1"/>
            <a:r>
              <a:rPr lang="en-US" altLang="zh-TW" sz="2400" dirty="0"/>
              <a:t>Summarization is taken as a binary classification problem</a:t>
            </a:r>
            <a:r>
              <a:rPr lang="en-US" altLang="zh-TW" sz="2400" dirty="0" smtClean="0"/>
              <a:t>.</a:t>
            </a:r>
          </a:p>
          <a:p>
            <a:pPr lvl="1"/>
            <a:endParaRPr lang="en-US" altLang="zh-TW" sz="2000" dirty="0"/>
          </a:p>
          <a:p>
            <a:pPr lvl="1"/>
            <a:endParaRPr lang="en-US" altLang="zh-TW" sz="2000" dirty="0" smtClean="0"/>
          </a:p>
          <a:p>
            <a:pPr lvl="1"/>
            <a:endParaRPr lang="en-US" altLang="zh-TW" sz="2000" dirty="0"/>
          </a:p>
          <a:p>
            <a:pPr lvl="1"/>
            <a:endParaRPr lang="en-US" altLang="zh-TW" sz="2000" dirty="0" smtClean="0"/>
          </a:p>
          <a:p>
            <a:pPr lvl="1"/>
            <a:endParaRPr lang="en-US" altLang="zh-TW" sz="2000" dirty="0"/>
          </a:p>
          <a:p>
            <a:pPr lvl="1"/>
            <a:endParaRPr lang="en-US" altLang="zh-TW" sz="2000" dirty="0" smtClean="0"/>
          </a:p>
          <a:p>
            <a:pPr lvl="1"/>
            <a:endParaRPr lang="en-US" altLang="zh-TW" sz="2000" dirty="0"/>
          </a:p>
        </p:txBody>
      </p:sp>
      <p:sp>
        <p:nvSpPr>
          <p:cNvPr id="4" name="文字方塊 3"/>
          <p:cNvSpPr txBox="1"/>
          <p:nvPr/>
        </p:nvSpPr>
        <p:spPr>
          <a:xfrm>
            <a:off x="1259632" y="3140968"/>
            <a:ext cx="1308371" cy="369332"/>
          </a:xfrm>
          <a:prstGeom prst="rect">
            <a:avLst/>
          </a:prstGeom>
          <a:noFill/>
        </p:spPr>
        <p:txBody>
          <a:bodyPr wrap="none" rtlCol="0">
            <a:spAutoFit/>
          </a:bodyPr>
          <a:lstStyle/>
          <a:p>
            <a:r>
              <a:rPr lang="en-US" altLang="zh-TW" dirty="0" smtClean="0"/>
              <a:t>Utterance 1</a:t>
            </a:r>
            <a:endParaRPr lang="zh-TW" altLang="en-US" dirty="0"/>
          </a:p>
        </p:txBody>
      </p:sp>
      <p:sp>
        <p:nvSpPr>
          <p:cNvPr id="5" name="文字方塊 4"/>
          <p:cNvSpPr txBox="1"/>
          <p:nvPr/>
        </p:nvSpPr>
        <p:spPr>
          <a:xfrm>
            <a:off x="1259632" y="3635732"/>
            <a:ext cx="1308371" cy="369332"/>
          </a:xfrm>
          <a:prstGeom prst="rect">
            <a:avLst/>
          </a:prstGeom>
          <a:noFill/>
        </p:spPr>
        <p:txBody>
          <a:bodyPr wrap="none" rtlCol="0">
            <a:spAutoFit/>
          </a:bodyPr>
          <a:lstStyle/>
          <a:p>
            <a:r>
              <a:rPr lang="en-US" altLang="zh-TW" dirty="0" smtClean="0"/>
              <a:t>Utterance 2</a:t>
            </a:r>
            <a:endParaRPr lang="zh-TW" altLang="en-US" dirty="0"/>
          </a:p>
        </p:txBody>
      </p:sp>
      <p:sp>
        <p:nvSpPr>
          <p:cNvPr id="6" name="文字方塊 5"/>
          <p:cNvSpPr txBox="1"/>
          <p:nvPr/>
        </p:nvSpPr>
        <p:spPr>
          <a:xfrm>
            <a:off x="1259632" y="4139788"/>
            <a:ext cx="1308371" cy="369332"/>
          </a:xfrm>
          <a:prstGeom prst="rect">
            <a:avLst/>
          </a:prstGeom>
          <a:noFill/>
        </p:spPr>
        <p:txBody>
          <a:bodyPr wrap="none" rtlCol="0">
            <a:spAutoFit/>
          </a:bodyPr>
          <a:lstStyle/>
          <a:p>
            <a:r>
              <a:rPr lang="en-US" altLang="zh-TW" dirty="0" smtClean="0"/>
              <a:t>Utterance 3</a:t>
            </a:r>
            <a:endParaRPr lang="zh-TW" altLang="en-US" dirty="0"/>
          </a:p>
        </p:txBody>
      </p:sp>
      <p:sp>
        <p:nvSpPr>
          <p:cNvPr id="7" name="文字方塊 6"/>
          <p:cNvSpPr txBox="1"/>
          <p:nvPr/>
        </p:nvSpPr>
        <p:spPr>
          <a:xfrm>
            <a:off x="1259632" y="4643844"/>
            <a:ext cx="1308371" cy="369332"/>
          </a:xfrm>
          <a:prstGeom prst="rect">
            <a:avLst/>
          </a:prstGeom>
          <a:noFill/>
        </p:spPr>
        <p:txBody>
          <a:bodyPr wrap="none" rtlCol="0">
            <a:spAutoFit/>
          </a:bodyPr>
          <a:lstStyle/>
          <a:p>
            <a:r>
              <a:rPr lang="en-US" altLang="zh-TW" dirty="0" smtClean="0"/>
              <a:t>Utterance 4</a:t>
            </a:r>
            <a:endParaRPr lang="zh-TW" altLang="en-US" dirty="0"/>
          </a:p>
        </p:txBody>
      </p:sp>
      <p:sp>
        <p:nvSpPr>
          <p:cNvPr id="8" name="矩形 7"/>
          <p:cNvSpPr/>
          <p:nvPr/>
        </p:nvSpPr>
        <p:spPr>
          <a:xfrm>
            <a:off x="3347864" y="3140968"/>
            <a:ext cx="864096"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Binary SVM</a:t>
            </a:r>
            <a:endParaRPr lang="zh-TW" altLang="en-US" dirty="0"/>
          </a:p>
        </p:txBody>
      </p:sp>
      <p:cxnSp>
        <p:nvCxnSpPr>
          <p:cNvPr id="10" name="直線單箭頭接點 9"/>
          <p:cNvCxnSpPr>
            <a:stCxn id="4" idx="3"/>
          </p:cNvCxnSpPr>
          <p:nvPr/>
        </p:nvCxnSpPr>
        <p:spPr>
          <a:xfrm>
            <a:off x="2568003" y="3325634"/>
            <a:ext cx="7798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a:stCxn id="5" idx="3"/>
          </p:cNvCxnSpPr>
          <p:nvPr/>
        </p:nvCxnSpPr>
        <p:spPr>
          <a:xfrm>
            <a:off x="2568003" y="3820398"/>
            <a:ext cx="7798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a:stCxn id="6" idx="3"/>
          </p:cNvCxnSpPr>
          <p:nvPr/>
        </p:nvCxnSpPr>
        <p:spPr>
          <a:xfrm>
            <a:off x="2568003" y="4324454"/>
            <a:ext cx="7798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線單箭頭接點 15"/>
          <p:cNvCxnSpPr>
            <a:stCxn id="7" idx="3"/>
          </p:cNvCxnSpPr>
          <p:nvPr/>
        </p:nvCxnSpPr>
        <p:spPr>
          <a:xfrm>
            <a:off x="2568003" y="4828510"/>
            <a:ext cx="7798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a:xfrm>
            <a:off x="4211960" y="3325634"/>
            <a:ext cx="7798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a:off x="4211960" y="3820398"/>
            <a:ext cx="7798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線單箭頭接點 18"/>
          <p:cNvCxnSpPr/>
          <p:nvPr/>
        </p:nvCxnSpPr>
        <p:spPr>
          <a:xfrm>
            <a:off x="4211960" y="4324454"/>
            <a:ext cx="7798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線單箭頭接點 19"/>
          <p:cNvCxnSpPr/>
          <p:nvPr/>
        </p:nvCxnSpPr>
        <p:spPr>
          <a:xfrm>
            <a:off x="4211960" y="4828510"/>
            <a:ext cx="7798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文字方塊 20"/>
          <p:cNvSpPr txBox="1"/>
          <p:nvPr/>
        </p:nvSpPr>
        <p:spPr>
          <a:xfrm>
            <a:off x="5132680" y="3140968"/>
            <a:ext cx="889987" cy="369332"/>
          </a:xfrm>
          <a:prstGeom prst="rect">
            <a:avLst/>
          </a:prstGeom>
          <a:noFill/>
        </p:spPr>
        <p:txBody>
          <a:bodyPr wrap="none" rtlCol="0">
            <a:spAutoFit/>
          </a:bodyPr>
          <a:lstStyle/>
          <a:p>
            <a:r>
              <a:rPr lang="en-US" altLang="zh-TW" dirty="0" smtClean="0"/>
              <a:t>-0.3 / -1</a:t>
            </a:r>
            <a:endParaRPr lang="zh-TW" altLang="en-US" dirty="0"/>
          </a:p>
        </p:txBody>
      </p:sp>
      <p:sp>
        <p:nvSpPr>
          <p:cNvPr id="22" name="文字方塊 21"/>
          <p:cNvSpPr txBox="1"/>
          <p:nvPr/>
        </p:nvSpPr>
        <p:spPr>
          <a:xfrm>
            <a:off x="5148064" y="3635732"/>
            <a:ext cx="867545" cy="369332"/>
          </a:xfrm>
          <a:prstGeom prst="rect">
            <a:avLst/>
          </a:prstGeom>
          <a:noFill/>
        </p:spPr>
        <p:txBody>
          <a:bodyPr wrap="none" rtlCol="0">
            <a:spAutoFit/>
          </a:bodyPr>
          <a:lstStyle/>
          <a:p>
            <a:r>
              <a:rPr lang="en-US" altLang="zh-TW" dirty="0" smtClean="0"/>
              <a:t>0.5 / +1</a:t>
            </a:r>
            <a:endParaRPr lang="zh-TW" altLang="en-US" dirty="0"/>
          </a:p>
        </p:txBody>
      </p:sp>
      <p:sp>
        <p:nvSpPr>
          <p:cNvPr id="23" name="文字方塊 22"/>
          <p:cNvSpPr txBox="1"/>
          <p:nvPr/>
        </p:nvSpPr>
        <p:spPr>
          <a:xfrm>
            <a:off x="5145378" y="4139788"/>
            <a:ext cx="867545" cy="369332"/>
          </a:xfrm>
          <a:prstGeom prst="rect">
            <a:avLst/>
          </a:prstGeom>
          <a:noFill/>
        </p:spPr>
        <p:txBody>
          <a:bodyPr wrap="none" rtlCol="0">
            <a:spAutoFit/>
          </a:bodyPr>
          <a:lstStyle/>
          <a:p>
            <a:r>
              <a:rPr lang="en-US" altLang="zh-TW" dirty="0" smtClean="0"/>
              <a:t>0.8 / +1</a:t>
            </a:r>
            <a:endParaRPr lang="zh-TW" altLang="en-US" dirty="0"/>
          </a:p>
        </p:txBody>
      </p:sp>
      <p:sp>
        <p:nvSpPr>
          <p:cNvPr id="24" name="文字方塊 23"/>
          <p:cNvSpPr txBox="1"/>
          <p:nvPr/>
        </p:nvSpPr>
        <p:spPr>
          <a:xfrm>
            <a:off x="5148064" y="4643844"/>
            <a:ext cx="889987" cy="369332"/>
          </a:xfrm>
          <a:prstGeom prst="rect">
            <a:avLst/>
          </a:prstGeom>
          <a:noFill/>
        </p:spPr>
        <p:txBody>
          <a:bodyPr wrap="none" rtlCol="0">
            <a:spAutoFit/>
          </a:bodyPr>
          <a:lstStyle/>
          <a:p>
            <a:r>
              <a:rPr lang="en-US" altLang="zh-TW" dirty="0" smtClean="0"/>
              <a:t>-0.7 / -1</a:t>
            </a:r>
            <a:endParaRPr lang="zh-TW" altLang="en-US" dirty="0"/>
          </a:p>
        </p:txBody>
      </p:sp>
      <p:cxnSp>
        <p:nvCxnSpPr>
          <p:cNvPr id="25" name="直線單箭頭接點 24"/>
          <p:cNvCxnSpPr/>
          <p:nvPr/>
        </p:nvCxnSpPr>
        <p:spPr>
          <a:xfrm>
            <a:off x="6085947" y="3829690"/>
            <a:ext cx="779861" cy="0"/>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a:xfrm>
            <a:off x="6085947" y="4333746"/>
            <a:ext cx="779861" cy="0"/>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6946197" y="3587287"/>
            <a:ext cx="1586243" cy="998820"/>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dirty="0" smtClean="0"/>
              <a:t>Utterance 2</a:t>
            </a:r>
          </a:p>
          <a:p>
            <a:pPr algn="ctr"/>
            <a:r>
              <a:rPr lang="en-US" altLang="zh-TW" sz="1600" dirty="0" smtClean="0"/>
              <a:t>Utterance 3 </a:t>
            </a:r>
            <a:endParaRPr lang="zh-TW" altLang="en-US" sz="1600" dirty="0"/>
          </a:p>
        </p:txBody>
      </p:sp>
      <p:sp>
        <p:nvSpPr>
          <p:cNvPr id="11" name="文字方塊 10"/>
          <p:cNvSpPr txBox="1"/>
          <p:nvPr/>
        </p:nvSpPr>
        <p:spPr>
          <a:xfrm>
            <a:off x="4991821" y="2685598"/>
            <a:ext cx="1245854" cy="369332"/>
          </a:xfrm>
          <a:prstGeom prst="rect">
            <a:avLst/>
          </a:prstGeom>
          <a:noFill/>
        </p:spPr>
        <p:txBody>
          <a:bodyPr wrap="none" rtlCol="0">
            <a:spAutoFit/>
          </a:bodyPr>
          <a:lstStyle/>
          <a:p>
            <a:r>
              <a:rPr lang="en-US" altLang="zh-TW" dirty="0">
                <a:solidFill>
                  <a:schemeClr val="accent3">
                    <a:lumMod val="40000"/>
                    <a:lumOff val="60000"/>
                  </a:schemeClr>
                </a:solidFill>
              </a:rPr>
              <a:t>s</a:t>
            </a:r>
            <a:r>
              <a:rPr lang="en-US" altLang="zh-TW" dirty="0" smtClean="0">
                <a:solidFill>
                  <a:schemeClr val="accent3">
                    <a:lumMod val="40000"/>
                    <a:lumOff val="60000"/>
                  </a:schemeClr>
                </a:solidFill>
              </a:rPr>
              <a:t>core / label</a:t>
            </a:r>
            <a:endParaRPr lang="zh-TW" altLang="en-US" dirty="0">
              <a:solidFill>
                <a:schemeClr val="accent3">
                  <a:lumMod val="40000"/>
                  <a:lumOff val="60000"/>
                </a:schemeClr>
              </a:solidFill>
            </a:endParaRPr>
          </a:p>
        </p:txBody>
      </p:sp>
      <p:sp>
        <p:nvSpPr>
          <p:cNvPr id="15" name="矩形 14"/>
          <p:cNvSpPr/>
          <p:nvPr/>
        </p:nvSpPr>
        <p:spPr>
          <a:xfrm>
            <a:off x="5148064" y="3635732"/>
            <a:ext cx="874603" cy="36933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1" name="矩形 30"/>
          <p:cNvSpPr/>
          <p:nvPr/>
        </p:nvSpPr>
        <p:spPr>
          <a:xfrm>
            <a:off x="5148064" y="4139788"/>
            <a:ext cx="874603" cy="36933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文字方塊 31"/>
          <p:cNvSpPr txBox="1"/>
          <p:nvPr/>
        </p:nvSpPr>
        <p:spPr>
          <a:xfrm>
            <a:off x="7236296" y="3140968"/>
            <a:ext cx="992579" cy="369332"/>
          </a:xfrm>
          <a:prstGeom prst="rect">
            <a:avLst/>
          </a:prstGeom>
          <a:noFill/>
        </p:spPr>
        <p:txBody>
          <a:bodyPr wrap="none" rtlCol="0">
            <a:spAutoFit/>
          </a:bodyPr>
          <a:lstStyle/>
          <a:p>
            <a:r>
              <a:rPr lang="en-US" altLang="zh-TW" dirty="0" smtClean="0">
                <a:solidFill>
                  <a:schemeClr val="accent3">
                    <a:lumMod val="40000"/>
                    <a:lumOff val="60000"/>
                  </a:schemeClr>
                </a:solidFill>
              </a:rPr>
              <a:t>summary</a:t>
            </a:r>
            <a:endParaRPr lang="zh-TW" altLang="en-US" dirty="0">
              <a:solidFill>
                <a:schemeClr val="accent3">
                  <a:lumMod val="40000"/>
                  <a:lumOff val="60000"/>
                </a:schemeClr>
              </a:solidFill>
            </a:endParaRPr>
          </a:p>
        </p:txBody>
      </p:sp>
      <p:sp>
        <p:nvSpPr>
          <p:cNvPr id="33" name="文字方塊 32"/>
          <p:cNvSpPr txBox="1"/>
          <p:nvPr/>
        </p:nvSpPr>
        <p:spPr>
          <a:xfrm>
            <a:off x="3925470" y="5085184"/>
            <a:ext cx="4390946" cy="646331"/>
          </a:xfrm>
          <a:prstGeom prst="rect">
            <a:avLst/>
          </a:prstGeom>
          <a:noFill/>
        </p:spPr>
        <p:txBody>
          <a:bodyPr wrap="none" rtlCol="0">
            <a:spAutoFit/>
          </a:bodyPr>
          <a:lstStyle/>
          <a:p>
            <a:r>
              <a:rPr lang="en-US" altLang="zh-TW" dirty="0" smtClean="0"/>
              <a:t>Select utterances according to the rank of score </a:t>
            </a:r>
          </a:p>
          <a:p>
            <a:r>
              <a:rPr lang="en-US" altLang="zh-TW" dirty="0" smtClean="0"/>
              <a:t>until the length reaches constraint </a:t>
            </a:r>
            <a:endParaRPr lang="zh-TW" altLang="en-US" dirty="0"/>
          </a:p>
        </p:txBody>
      </p:sp>
    </p:spTree>
    <p:extLst>
      <p:ext uri="{BB962C8B-B14F-4D97-AF65-F5344CB8AC3E}">
        <p14:creationId xmlns:p14="http://schemas.microsoft.com/office/powerpoint/2010/main" val="291616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0"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10" presetClass="entr" presetSubtype="0" fill="hold"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par>
                                <p:cTn id="39" presetID="10" presetClass="entr" presetSubtype="0"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par>
                                <p:cTn id="42" presetID="10" presetClass="entr" presetSubtype="0" fill="hold"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childTnLst>
                                </p:cTn>
                              </p:par>
                              <p:par>
                                <p:cTn id="45" presetID="10" presetClass="entr" presetSubtype="0" fill="hold"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500"/>
                                        <p:tgtEl>
                                          <p:spTgt spid="24"/>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500"/>
                                        <p:tgtEl>
                                          <p:spTgt spid="2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fade">
                                      <p:cBhvr>
                                        <p:cTn id="56" dur="500"/>
                                        <p:tgtEl>
                                          <p:spTgt spid="22"/>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500"/>
                                        <p:tgtEl>
                                          <p:spTgt spid="2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5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anim calcmode="lin" valueType="num">
                                      <p:cBhvr additive="base">
                                        <p:cTn id="67" dur="500" fill="hold"/>
                                        <p:tgtEl>
                                          <p:spTgt spid="33"/>
                                        </p:tgtEl>
                                        <p:attrNameLst>
                                          <p:attrName>ppt_x</p:attrName>
                                        </p:attrNameLst>
                                      </p:cBhvr>
                                      <p:tavLst>
                                        <p:tav tm="0">
                                          <p:val>
                                            <p:strVal val="#ppt_x"/>
                                          </p:val>
                                        </p:tav>
                                        <p:tav tm="100000">
                                          <p:val>
                                            <p:strVal val="#ppt_x"/>
                                          </p:val>
                                        </p:tav>
                                      </p:tavLst>
                                    </p:anim>
                                    <p:anim calcmode="lin" valueType="num">
                                      <p:cBhvr additive="base">
                                        <p:cTn id="68" dur="500" fill="hold"/>
                                        <p:tgtEl>
                                          <p:spTgt spid="33"/>
                                        </p:tgtEl>
                                        <p:attrNameLst>
                                          <p:attrName>ppt_y</p:attrName>
                                        </p:attrNameLst>
                                      </p:cBhvr>
                                      <p:tavLst>
                                        <p:tav tm="0">
                                          <p:val>
                                            <p:strVal val="1+#ppt_h/2"/>
                                          </p:val>
                                        </p:tav>
                                        <p:tav tm="100000">
                                          <p:val>
                                            <p:strVal val="#ppt_y"/>
                                          </p:val>
                                        </p:tav>
                                      </p:tavLst>
                                    </p:anim>
                                  </p:childTnLst>
                                </p:cTn>
                              </p:par>
                            </p:childTnLst>
                          </p:cTn>
                        </p:par>
                        <p:par>
                          <p:cTn id="69" fill="hold">
                            <p:stCondLst>
                              <p:cond delay="500"/>
                            </p:stCondLst>
                            <p:childTnLst>
                              <p:par>
                                <p:cTn id="70" presetID="2" presetClass="entr" presetSubtype="4" fill="hold" grpId="0" nodeType="afterEffect">
                                  <p:stCondLst>
                                    <p:cond delay="0"/>
                                  </p:stCondLst>
                                  <p:childTnLst>
                                    <p:set>
                                      <p:cBhvr>
                                        <p:cTn id="71" dur="1" fill="hold">
                                          <p:stCondLst>
                                            <p:cond delay="0"/>
                                          </p:stCondLst>
                                        </p:cTn>
                                        <p:tgtEl>
                                          <p:spTgt spid="31"/>
                                        </p:tgtEl>
                                        <p:attrNameLst>
                                          <p:attrName>style.visibility</p:attrName>
                                        </p:attrNameLst>
                                      </p:cBhvr>
                                      <p:to>
                                        <p:strVal val="visible"/>
                                      </p:to>
                                    </p:set>
                                    <p:anim calcmode="lin" valueType="num">
                                      <p:cBhvr additive="base">
                                        <p:cTn id="72" dur="500" fill="hold"/>
                                        <p:tgtEl>
                                          <p:spTgt spid="31"/>
                                        </p:tgtEl>
                                        <p:attrNameLst>
                                          <p:attrName>ppt_x</p:attrName>
                                        </p:attrNameLst>
                                      </p:cBhvr>
                                      <p:tavLst>
                                        <p:tav tm="0">
                                          <p:val>
                                            <p:strVal val="#ppt_x"/>
                                          </p:val>
                                        </p:tav>
                                        <p:tav tm="100000">
                                          <p:val>
                                            <p:strVal val="#ppt_x"/>
                                          </p:val>
                                        </p:tav>
                                      </p:tavLst>
                                    </p:anim>
                                    <p:anim calcmode="lin" valueType="num">
                                      <p:cBhvr additive="base">
                                        <p:cTn id="73" dur="500" fill="hold"/>
                                        <p:tgtEl>
                                          <p:spTgt spid="31"/>
                                        </p:tgtEl>
                                        <p:attrNameLst>
                                          <p:attrName>ppt_y</p:attrName>
                                        </p:attrNameLst>
                                      </p:cBhvr>
                                      <p:tavLst>
                                        <p:tav tm="0">
                                          <p:val>
                                            <p:strVal val="1+#ppt_h/2"/>
                                          </p:val>
                                        </p:tav>
                                        <p:tav tm="100000">
                                          <p:val>
                                            <p:strVal val="#ppt_y"/>
                                          </p:val>
                                        </p:tav>
                                      </p:tavLst>
                                    </p:anim>
                                  </p:childTnLst>
                                </p:cTn>
                              </p:par>
                            </p:childTnLst>
                          </p:cTn>
                        </p:par>
                        <p:par>
                          <p:cTn id="74" fill="hold">
                            <p:stCondLst>
                              <p:cond delay="1000"/>
                            </p:stCondLst>
                            <p:childTnLst>
                              <p:par>
                                <p:cTn id="75" presetID="2" presetClass="entr" presetSubtype="4"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additive="base">
                                        <p:cTn id="77" dur="500" fill="hold"/>
                                        <p:tgtEl>
                                          <p:spTgt spid="15"/>
                                        </p:tgtEl>
                                        <p:attrNameLst>
                                          <p:attrName>ppt_x</p:attrName>
                                        </p:attrNameLst>
                                      </p:cBhvr>
                                      <p:tavLst>
                                        <p:tav tm="0">
                                          <p:val>
                                            <p:strVal val="#ppt_x"/>
                                          </p:val>
                                        </p:tav>
                                        <p:tav tm="100000">
                                          <p:val>
                                            <p:strVal val="#ppt_x"/>
                                          </p:val>
                                        </p:tav>
                                      </p:tavLst>
                                    </p:anim>
                                    <p:anim calcmode="lin" valueType="num">
                                      <p:cBhvr additive="base">
                                        <p:cTn id="7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1" nodeType="clickEffect">
                                  <p:stCondLst>
                                    <p:cond delay="0"/>
                                  </p:stCondLst>
                                  <p:childTnLst>
                                    <p:set>
                                      <p:cBhvr>
                                        <p:cTn id="82" dur="1" fill="hold">
                                          <p:stCondLst>
                                            <p:cond delay="0"/>
                                          </p:stCondLst>
                                        </p:cTn>
                                        <p:tgtEl>
                                          <p:spTgt spid="33"/>
                                        </p:tgtEl>
                                        <p:attrNameLst>
                                          <p:attrName>style.visibility</p:attrName>
                                        </p:attrNameLst>
                                      </p:cBhvr>
                                      <p:to>
                                        <p:strVal val="hidden"/>
                                      </p:to>
                                    </p:set>
                                  </p:childTnLst>
                                </p:cTn>
                              </p:par>
                            </p:childTnLst>
                          </p:cTn>
                        </p:par>
                        <p:par>
                          <p:cTn id="83" fill="hold">
                            <p:stCondLst>
                              <p:cond delay="0"/>
                            </p:stCondLst>
                            <p:childTnLst>
                              <p:par>
                                <p:cTn id="84" presetID="1" presetClass="entr" presetSubtype="0" fill="hold" grpId="0" nodeType="afterEffect">
                                  <p:stCondLst>
                                    <p:cond delay="0"/>
                                  </p:stCondLst>
                                  <p:childTnLst>
                                    <p:set>
                                      <p:cBhvr>
                                        <p:cTn id="85" dur="1" fill="hold">
                                          <p:stCondLst>
                                            <p:cond delay="0"/>
                                          </p:stCondLst>
                                        </p:cTn>
                                        <p:tgtEl>
                                          <p:spTgt spid="32"/>
                                        </p:tgtEl>
                                        <p:attrNameLst>
                                          <p:attrName>style.visibility</p:attrName>
                                        </p:attrNameLst>
                                      </p:cBhvr>
                                      <p:to>
                                        <p:strVal val="visible"/>
                                      </p:to>
                                    </p:set>
                                  </p:childTnLst>
                                </p:cTn>
                              </p:par>
                              <p:par>
                                <p:cTn id="86" presetID="10" presetClass="entr" presetSubtype="0" fill="hold" nodeType="withEffect">
                                  <p:stCondLst>
                                    <p:cond delay="0"/>
                                  </p:stCondLst>
                                  <p:childTnLst>
                                    <p:set>
                                      <p:cBhvr>
                                        <p:cTn id="87" dur="1" fill="hold">
                                          <p:stCondLst>
                                            <p:cond delay="0"/>
                                          </p:stCondLst>
                                        </p:cTn>
                                        <p:tgtEl>
                                          <p:spTgt spid="25"/>
                                        </p:tgtEl>
                                        <p:attrNameLst>
                                          <p:attrName>style.visibility</p:attrName>
                                        </p:attrNameLst>
                                      </p:cBhvr>
                                      <p:to>
                                        <p:strVal val="visible"/>
                                      </p:to>
                                    </p:set>
                                    <p:animEffect transition="in" filter="fade">
                                      <p:cBhvr>
                                        <p:cTn id="88" dur="500"/>
                                        <p:tgtEl>
                                          <p:spTgt spid="25"/>
                                        </p:tgtEl>
                                      </p:cBhvr>
                                    </p:animEffect>
                                  </p:childTnLst>
                                </p:cTn>
                              </p:par>
                              <p:par>
                                <p:cTn id="89" presetID="10" presetClass="entr" presetSubtype="0" fill="hold" nodeType="with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fade">
                                      <p:cBhvr>
                                        <p:cTn id="91" dur="500"/>
                                        <p:tgtEl>
                                          <p:spTgt spid="26"/>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fade">
                                      <p:cBhvr>
                                        <p:cTn id="9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animBg="1"/>
      <p:bldP spid="21" grpId="0"/>
      <p:bldP spid="22" grpId="0"/>
      <p:bldP spid="23" grpId="0"/>
      <p:bldP spid="24" grpId="0"/>
      <p:bldP spid="29" grpId="0" animBg="1"/>
      <p:bldP spid="11" grpId="0"/>
      <p:bldP spid="15" grpId="0" animBg="1"/>
      <p:bldP spid="31" grpId="0" animBg="1"/>
      <p:bldP spid="32" grpId="0"/>
      <p:bldP spid="33" grpId="0"/>
      <p:bldP spid="33"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cap="none" dirty="0"/>
              <a:t>Previously proposed </a:t>
            </a:r>
            <a:r>
              <a:rPr lang="en-US" altLang="zh-TW" cap="none" dirty="0" smtClean="0"/>
              <a:t>method - SVM</a:t>
            </a:r>
            <a:endParaRPr lang="zh-TW" altLang="en-US" dirty="0"/>
          </a:p>
        </p:txBody>
      </p:sp>
      <p:sp>
        <p:nvSpPr>
          <p:cNvPr id="3" name="內容版面配置區 2"/>
          <p:cNvSpPr>
            <a:spLocks noGrp="1"/>
          </p:cNvSpPr>
          <p:nvPr>
            <p:ph idx="1"/>
          </p:nvPr>
        </p:nvSpPr>
        <p:spPr/>
        <p:txBody>
          <a:bodyPr/>
          <a:lstStyle/>
          <a:p>
            <a:r>
              <a:rPr lang="en-US" altLang="zh-TW" sz="2800" dirty="0" smtClean="0"/>
              <a:t>However, even though we select the utterances with highest score, it may not be the best summary.</a:t>
            </a:r>
          </a:p>
          <a:p>
            <a:pPr lvl="1"/>
            <a:r>
              <a:rPr lang="en-US" altLang="zh-TW" sz="2400" dirty="0" smtClean="0"/>
              <a:t>Similar utterances are prone to be selected at the same time.</a:t>
            </a:r>
          </a:p>
          <a:p>
            <a:pPr lvl="1"/>
            <a:r>
              <a:rPr lang="en-US" altLang="zh-TW" sz="2400" dirty="0" smtClean="0"/>
              <a:t>Selected utterances can not cover all the information in the document.</a:t>
            </a:r>
          </a:p>
          <a:p>
            <a:pPr lvl="1"/>
            <a:endParaRPr lang="zh-TW" altLang="en-US" sz="2000" dirty="0"/>
          </a:p>
        </p:txBody>
      </p:sp>
      <p:sp>
        <p:nvSpPr>
          <p:cNvPr id="5" name="文字方塊 4"/>
          <p:cNvSpPr txBox="1"/>
          <p:nvPr/>
        </p:nvSpPr>
        <p:spPr>
          <a:xfrm>
            <a:off x="2149967" y="4365104"/>
            <a:ext cx="5014321" cy="954107"/>
          </a:xfrm>
          <a:prstGeom prst="rect">
            <a:avLst/>
          </a:prstGeom>
          <a:noFill/>
        </p:spPr>
        <p:txBody>
          <a:bodyPr wrap="none" rtlCol="0">
            <a:spAutoFit/>
          </a:bodyPr>
          <a:lstStyle/>
          <a:p>
            <a:r>
              <a:rPr lang="en-US" altLang="zh-TW" sz="2800" dirty="0" smtClean="0">
                <a:solidFill>
                  <a:schemeClr val="accent3">
                    <a:lumMod val="40000"/>
                    <a:lumOff val="60000"/>
                  </a:schemeClr>
                </a:solidFill>
              </a:rPr>
              <a:t>Add “</a:t>
            </a:r>
            <a:r>
              <a:rPr lang="en-US" altLang="zh-TW" sz="2800" dirty="0" smtClean="0">
                <a:solidFill>
                  <a:schemeClr val="accent3">
                    <a:lumMod val="40000"/>
                    <a:lumOff val="60000"/>
                  </a:schemeClr>
                </a:solidFill>
              </a:rPr>
              <a:t>redundancy consideration” </a:t>
            </a:r>
            <a:br>
              <a:rPr lang="en-US" altLang="zh-TW" sz="2800" dirty="0" smtClean="0">
                <a:solidFill>
                  <a:schemeClr val="accent3">
                    <a:lumMod val="40000"/>
                    <a:lumOff val="60000"/>
                  </a:schemeClr>
                </a:solidFill>
              </a:rPr>
            </a:br>
            <a:r>
              <a:rPr lang="en-US" altLang="zh-TW" sz="2800" dirty="0" smtClean="0">
                <a:solidFill>
                  <a:schemeClr val="accent3">
                    <a:lumMod val="40000"/>
                    <a:lumOff val="60000"/>
                  </a:schemeClr>
                </a:solidFill>
              </a:rPr>
              <a:t>to </a:t>
            </a:r>
            <a:r>
              <a:rPr lang="en-US" altLang="zh-TW" sz="2800" dirty="0" smtClean="0">
                <a:solidFill>
                  <a:schemeClr val="accent3">
                    <a:lumMod val="40000"/>
                    <a:lumOff val="60000"/>
                  </a:schemeClr>
                </a:solidFill>
              </a:rPr>
              <a:t>the selection of summary !!!</a:t>
            </a:r>
            <a:endParaRPr lang="zh-TW" altLang="en-US" sz="2800" dirty="0">
              <a:solidFill>
                <a:schemeClr val="accent3">
                  <a:lumMod val="40000"/>
                  <a:lumOff val="60000"/>
                </a:schemeClr>
              </a:solidFill>
            </a:endParaRPr>
          </a:p>
        </p:txBody>
      </p:sp>
    </p:spTree>
    <p:extLst>
      <p:ext uri="{BB962C8B-B14F-4D97-AF65-F5344CB8AC3E}">
        <p14:creationId xmlns:p14="http://schemas.microsoft.com/office/powerpoint/2010/main" val="186487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cap="none" dirty="0"/>
              <a:t>Previously proposed method </a:t>
            </a:r>
            <a:r>
              <a:rPr lang="en-US" altLang="zh-TW" cap="none" dirty="0" smtClean="0"/>
              <a:t>- MMR</a:t>
            </a:r>
            <a:endParaRPr lang="zh-TW" altLang="en-US" dirty="0"/>
          </a:p>
        </p:txBody>
      </p:sp>
      <p:sp>
        <p:nvSpPr>
          <p:cNvPr id="3" name="內容版面配置區 2"/>
          <p:cNvSpPr>
            <a:spLocks noGrp="1"/>
          </p:cNvSpPr>
          <p:nvPr>
            <p:ph idx="1"/>
          </p:nvPr>
        </p:nvSpPr>
        <p:spPr/>
        <p:txBody>
          <a:bodyPr>
            <a:normAutofit/>
          </a:bodyPr>
          <a:lstStyle/>
          <a:p>
            <a:r>
              <a:rPr lang="en-US" altLang="zh-TW" sz="2800" dirty="0" smtClean="0"/>
              <a:t>maximal marginal relevance (MMR)</a:t>
            </a:r>
          </a:p>
          <a:p>
            <a:pPr lvl="1"/>
            <a:r>
              <a:rPr lang="en-US" altLang="zh-TW" sz="2400" dirty="0" smtClean="0"/>
              <a:t>Unsupervised</a:t>
            </a:r>
          </a:p>
          <a:p>
            <a:pPr lvl="1"/>
            <a:r>
              <a:rPr lang="en-US" altLang="zh-TW" sz="2400" dirty="0" smtClean="0"/>
              <a:t>Take redundancy into consideration</a:t>
            </a:r>
          </a:p>
          <a:p>
            <a:pPr lvl="1"/>
            <a:r>
              <a:rPr lang="en-US" altLang="zh-TW" sz="2400" dirty="0" smtClean="0"/>
              <a:t>Objective function (for each utterance) </a:t>
            </a:r>
            <a:endParaRPr lang="zh-TW" altLang="en-US" sz="2400" dirty="0"/>
          </a:p>
        </p:txBody>
      </p:sp>
      <mc:AlternateContent xmlns:mc="http://schemas.openxmlformats.org/markup-compatibility/2006">
        <mc:Choice xmlns:a14="http://schemas.microsoft.com/office/drawing/2010/main" Requires="a14">
          <p:sp>
            <p:nvSpPr>
              <p:cNvPr id="9" name="矩形 8"/>
              <p:cNvSpPr/>
              <p:nvPr/>
            </p:nvSpPr>
            <p:spPr>
              <a:xfrm>
                <a:off x="502960" y="3964414"/>
                <a:ext cx="6648421"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TW" i="1" smtClean="0">
                          <a:latin typeface="Cambria Math"/>
                        </a:rPr>
                        <m:t>𝑀𝑀𝑅</m:t>
                      </m:r>
                      <m:d>
                        <m:dPr>
                          <m:ctrlPr>
                            <a:rPr lang="zh-TW" altLang="zh-TW" i="1">
                              <a:latin typeface="Cambria Math"/>
                            </a:rPr>
                          </m:ctrlPr>
                        </m:dPr>
                        <m:e>
                          <m:sSub>
                            <m:sSubPr>
                              <m:ctrlPr>
                                <a:rPr lang="zh-TW" altLang="zh-TW" i="1">
                                  <a:latin typeface="Cambria Math"/>
                                </a:rPr>
                              </m:ctrlPr>
                            </m:sSubPr>
                            <m:e>
                              <m:r>
                                <a:rPr lang="en-US" altLang="zh-TW" b="0" i="1" smtClean="0">
                                  <a:latin typeface="Cambria Math"/>
                                </a:rPr>
                                <m:t>𝑠</m:t>
                              </m:r>
                            </m:e>
                            <m:sub>
                              <m:r>
                                <a:rPr lang="en-US" altLang="zh-TW" i="1">
                                  <a:latin typeface="Cambria Math"/>
                                </a:rPr>
                                <m:t>𝑖</m:t>
                              </m:r>
                            </m:sub>
                          </m:sSub>
                        </m:e>
                      </m:d>
                      <m:r>
                        <a:rPr lang="en-US" altLang="zh-TW" i="1">
                          <a:latin typeface="Cambria Math"/>
                        </a:rPr>
                        <m:t>=</m:t>
                      </m:r>
                      <m:r>
                        <a:rPr lang="en-US" altLang="zh-TW" i="1">
                          <a:latin typeface="Cambria Math"/>
                        </a:rPr>
                        <m:t>𝜆</m:t>
                      </m:r>
                      <m:r>
                        <a:rPr lang="en-US" altLang="zh-TW" i="1">
                          <a:latin typeface="Cambria Math"/>
                        </a:rPr>
                        <m:t>𝑆𝑖𝑚</m:t>
                      </m:r>
                      <m:d>
                        <m:dPr>
                          <m:ctrlPr>
                            <a:rPr lang="zh-TW" altLang="zh-TW" i="1">
                              <a:latin typeface="Cambria Math"/>
                            </a:rPr>
                          </m:ctrlPr>
                        </m:dPr>
                        <m:e>
                          <m:sSub>
                            <m:sSubPr>
                              <m:ctrlPr>
                                <a:rPr lang="zh-TW" altLang="zh-TW" i="1" smtClean="0">
                                  <a:latin typeface="Cambria Math"/>
                                </a:rPr>
                              </m:ctrlPr>
                            </m:sSubPr>
                            <m:e>
                              <m:r>
                                <a:rPr lang="en-US" altLang="zh-TW" b="0" i="1" smtClean="0">
                                  <a:latin typeface="Cambria Math"/>
                                </a:rPr>
                                <m:t>𝑠</m:t>
                              </m:r>
                            </m:e>
                            <m:sub>
                              <m:r>
                                <a:rPr lang="en-US" altLang="zh-TW" i="1">
                                  <a:latin typeface="Cambria Math"/>
                                </a:rPr>
                                <m:t>𝑖</m:t>
                              </m:r>
                            </m:sub>
                          </m:sSub>
                          <m:r>
                            <a:rPr lang="en-US" altLang="zh-TW" i="1">
                              <a:latin typeface="Cambria Math"/>
                            </a:rPr>
                            <m:t>,</m:t>
                          </m:r>
                          <m:r>
                            <a:rPr lang="en-US" altLang="zh-TW" i="1">
                              <a:latin typeface="Cambria Math"/>
                            </a:rPr>
                            <m:t>𝐷</m:t>
                          </m:r>
                        </m:e>
                      </m:d>
                      <m:r>
                        <a:rPr lang="en-US" altLang="zh-TW" i="1">
                          <a:latin typeface="Cambria Math"/>
                        </a:rPr>
                        <m:t>−(1−</m:t>
                      </m:r>
                      <m:r>
                        <a:rPr lang="en-US" altLang="zh-TW" i="1">
                          <a:latin typeface="Cambria Math"/>
                        </a:rPr>
                        <m:t>𝜆</m:t>
                      </m:r>
                      <m:r>
                        <a:rPr lang="en-US" altLang="zh-TW" i="1">
                          <a:latin typeface="Cambria Math"/>
                        </a:rPr>
                        <m:t>)</m:t>
                      </m:r>
                      <m:r>
                        <a:rPr lang="en-US" altLang="zh-TW" i="1">
                          <a:latin typeface="Cambria Math"/>
                        </a:rPr>
                        <m:t>𝑆𝑖𝑚</m:t>
                      </m:r>
                      <m:d>
                        <m:dPr>
                          <m:ctrlPr>
                            <a:rPr lang="zh-TW" altLang="zh-TW" i="1">
                              <a:latin typeface="Cambria Math"/>
                            </a:rPr>
                          </m:ctrlPr>
                        </m:dPr>
                        <m:e>
                          <m:sSub>
                            <m:sSubPr>
                              <m:ctrlPr>
                                <a:rPr lang="zh-TW" altLang="zh-TW" i="1">
                                  <a:latin typeface="Cambria Math"/>
                                </a:rPr>
                              </m:ctrlPr>
                            </m:sSubPr>
                            <m:e>
                              <m:r>
                                <a:rPr lang="en-US" altLang="zh-TW" b="0" i="1" smtClean="0">
                                  <a:latin typeface="Cambria Math"/>
                                </a:rPr>
                                <m:t>𝑠</m:t>
                              </m:r>
                            </m:e>
                            <m:sub>
                              <m:r>
                                <a:rPr lang="en-US" altLang="zh-TW" i="1">
                                  <a:latin typeface="Cambria Math"/>
                                </a:rPr>
                                <m:t>𝑖</m:t>
                              </m:r>
                            </m:sub>
                          </m:sSub>
                          <m:r>
                            <a:rPr lang="en-US" altLang="zh-TW" i="1">
                              <a:latin typeface="Cambria Math"/>
                            </a:rPr>
                            <m:t>,</m:t>
                          </m:r>
                          <m:r>
                            <a:rPr lang="en-US" altLang="zh-TW" i="1">
                              <a:latin typeface="Cambria Math"/>
                            </a:rPr>
                            <m:t>𝑆𝑢𝑚𝑚</m:t>
                          </m:r>
                        </m:e>
                      </m:d>
                    </m:oMath>
                  </m:oMathPara>
                </a14:m>
                <a:endParaRPr lang="zh-TW" altLang="zh-TW" dirty="0"/>
              </a:p>
            </p:txBody>
          </p:sp>
        </mc:Choice>
        <mc:Fallback>
          <p:sp>
            <p:nvSpPr>
              <p:cNvPr id="9" name="矩形 8"/>
              <p:cNvSpPr>
                <a:spLocks noRot="1" noChangeAspect="1" noMove="1" noResize="1" noEditPoints="1" noAdjustHandles="1" noChangeArrowheads="1" noChangeShapeType="1" noTextEdit="1"/>
              </p:cNvSpPr>
              <p:nvPr/>
            </p:nvSpPr>
            <p:spPr>
              <a:xfrm>
                <a:off x="502960" y="3964414"/>
                <a:ext cx="6648421" cy="369332"/>
              </a:xfrm>
              <a:prstGeom prst="rect">
                <a:avLst/>
              </a:prstGeom>
              <a:blipFill rotWithShape="1">
                <a:blip r:embed="rId3"/>
                <a:stretch>
                  <a:fillRect b="-13115"/>
                </a:stretch>
              </a:blipFill>
            </p:spPr>
            <p:txBody>
              <a:bodyPr/>
              <a:lstStyle/>
              <a:p>
                <a:r>
                  <a:rPr lang="zh-TW" altLang="en-US">
                    <a:noFill/>
                  </a:rPr>
                  <a:t> </a:t>
                </a:r>
              </a:p>
            </p:txBody>
          </p:sp>
        </mc:Fallback>
      </mc:AlternateContent>
      <p:sp>
        <p:nvSpPr>
          <p:cNvPr id="10" name="文字方塊 9"/>
          <p:cNvSpPr txBox="1"/>
          <p:nvPr/>
        </p:nvSpPr>
        <p:spPr>
          <a:xfrm>
            <a:off x="1953106" y="4449886"/>
            <a:ext cx="1691489" cy="369332"/>
          </a:xfrm>
          <a:prstGeom prst="rect">
            <a:avLst/>
          </a:prstGeom>
          <a:noFill/>
        </p:spPr>
        <p:txBody>
          <a:bodyPr wrap="none" rtlCol="0">
            <a:spAutoFit/>
          </a:bodyPr>
          <a:lstStyle/>
          <a:p>
            <a:r>
              <a:rPr lang="en-US" altLang="zh-TW" dirty="0" smtClean="0">
                <a:solidFill>
                  <a:schemeClr val="accent1">
                    <a:lumMod val="40000"/>
                    <a:lumOff val="60000"/>
                  </a:schemeClr>
                </a:solidFill>
              </a:rPr>
              <a:t>Importance score</a:t>
            </a:r>
            <a:endParaRPr lang="zh-TW" altLang="en-US" dirty="0">
              <a:solidFill>
                <a:schemeClr val="accent1">
                  <a:lumMod val="40000"/>
                  <a:lumOff val="60000"/>
                </a:schemeClr>
              </a:solidFill>
            </a:endParaRPr>
          </a:p>
        </p:txBody>
      </p:sp>
      <p:sp>
        <p:nvSpPr>
          <p:cNvPr id="11" name="文字方塊 10"/>
          <p:cNvSpPr txBox="1"/>
          <p:nvPr/>
        </p:nvSpPr>
        <p:spPr>
          <a:xfrm>
            <a:off x="4623793" y="4449886"/>
            <a:ext cx="3116559" cy="923330"/>
          </a:xfrm>
          <a:prstGeom prst="rect">
            <a:avLst/>
          </a:prstGeom>
          <a:noFill/>
        </p:spPr>
        <p:txBody>
          <a:bodyPr wrap="none" rtlCol="0">
            <a:spAutoFit/>
          </a:bodyPr>
          <a:lstStyle/>
          <a:p>
            <a:r>
              <a:rPr lang="en-US" altLang="zh-TW" dirty="0" smtClean="0">
                <a:solidFill>
                  <a:schemeClr val="accent1">
                    <a:lumMod val="40000"/>
                    <a:lumOff val="60000"/>
                  </a:schemeClr>
                </a:solidFill>
              </a:rPr>
              <a:t>Redundancy</a:t>
            </a:r>
          </a:p>
          <a:p>
            <a:r>
              <a:rPr lang="en-US" altLang="zh-TW" dirty="0" smtClean="0">
                <a:solidFill>
                  <a:schemeClr val="accent1">
                    <a:lumMod val="40000"/>
                    <a:lumOff val="60000"/>
                  </a:schemeClr>
                </a:solidFill>
              </a:rPr>
              <a:t>(similarity between the utterance </a:t>
            </a:r>
            <a:br>
              <a:rPr lang="en-US" altLang="zh-TW" dirty="0" smtClean="0">
                <a:solidFill>
                  <a:schemeClr val="accent1">
                    <a:lumMod val="40000"/>
                    <a:lumOff val="60000"/>
                  </a:schemeClr>
                </a:solidFill>
              </a:rPr>
            </a:br>
            <a:r>
              <a:rPr lang="en-US" altLang="zh-TW" dirty="0" smtClean="0">
                <a:solidFill>
                  <a:schemeClr val="accent1">
                    <a:lumMod val="40000"/>
                    <a:lumOff val="60000"/>
                  </a:schemeClr>
                </a:solidFill>
              </a:rPr>
              <a:t>and the selected summary)</a:t>
            </a:r>
            <a:endParaRPr lang="zh-TW" altLang="en-US" dirty="0">
              <a:solidFill>
                <a:schemeClr val="accent1">
                  <a:lumMod val="40000"/>
                  <a:lumOff val="60000"/>
                </a:schemeClr>
              </a:solidFill>
            </a:endParaRPr>
          </a:p>
        </p:txBody>
      </p:sp>
      <p:sp>
        <p:nvSpPr>
          <p:cNvPr id="12" name="矩形 11"/>
          <p:cNvSpPr/>
          <p:nvPr/>
        </p:nvSpPr>
        <p:spPr>
          <a:xfrm>
            <a:off x="2758893" y="3964414"/>
            <a:ext cx="1008112" cy="369332"/>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p:cNvSpPr/>
          <p:nvPr/>
        </p:nvSpPr>
        <p:spPr>
          <a:xfrm>
            <a:off x="4703109" y="3964414"/>
            <a:ext cx="1584176" cy="369332"/>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p:cNvSpPr/>
          <p:nvPr/>
        </p:nvSpPr>
        <p:spPr>
          <a:xfrm>
            <a:off x="2542869" y="3964414"/>
            <a:ext cx="288032" cy="36933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p:cNvSpPr/>
          <p:nvPr/>
        </p:nvSpPr>
        <p:spPr>
          <a:xfrm>
            <a:off x="3983029" y="3964414"/>
            <a:ext cx="825032" cy="36933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文字方塊 15"/>
          <p:cNvSpPr txBox="1"/>
          <p:nvPr/>
        </p:nvSpPr>
        <p:spPr>
          <a:xfrm>
            <a:off x="2025657" y="4449886"/>
            <a:ext cx="2786340" cy="369332"/>
          </a:xfrm>
          <a:prstGeom prst="rect">
            <a:avLst/>
          </a:prstGeom>
          <a:noFill/>
        </p:spPr>
        <p:txBody>
          <a:bodyPr wrap="none" rtlCol="0">
            <a:spAutoFit/>
          </a:bodyPr>
          <a:lstStyle/>
          <a:p>
            <a:r>
              <a:rPr lang="en-US" altLang="zh-TW" dirty="0" smtClean="0">
                <a:solidFill>
                  <a:schemeClr val="accent3">
                    <a:lumMod val="40000"/>
                    <a:lumOff val="60000"/>
                  </a:schemeClr>
                </a:solidFill>
              </a:rPr>
              <a:t>Predefined &amp; fixed parameter</a:t>
            </a:r>
            <a:endParaRPr lang="zh-TW" altLang="en-US" dirty="0">
              <a:solidFill>
                <a:schemeClr val="accent3">
                  <a:lumMod val="40000"/>
                  <a:lumOff val="60000"/>
                </a:schemeClr>
              </a:solidFill>
            </a:endParaRPr>
          </a:p>
        </p:txBody>
      </p:sp>
      <mc:AlternateContent xmlns:mc="http://schemas.openxmlformats.org/markup-compatibility/2006">
        <mc:Choice xmlns:a14="http://schemas.microsoft.com/office/drawing/2010/main" Requires="a14">
          <p:sp>
            <p:nvSpPr>
              <p:cNvPr id="4" name="文字方塊 3"/>
              <p:cNvSpPr txBox="1"/>
              <p:nvPr/>
            </p:nvSpPr>
            <p:spPr>
              <a:xfrm>
                <a:off x="6435059" y="3657798"/>
                <a:ext cx="2610586" cy="1200329"/>
              </a:xfrm>
              <a:prstGeom prst="rect">
                <a:avLst/>
              </a:prstGeom>
              <a:noFill/>
            </p:spPr>
            <p:txBody>
              <a:bodyPr wrap="none" rtlCol="0">
                <a:spAutoFit/>
              </a:bodyPr>
              <a:lstStyle/>
              <a:p>
                <a14:m>
                  <m:oMath xmlns:m="http://schemas.openxmlformats.org/officeDocument/2006/math">
                    <m:sSub>
                      <m:sSubPr>
                        <m:ctrlPr>
                          <a:rPr lang="zh-TW" altLang="zh-TW" i="1" smtClean="0">
                            <a:solidFill>
                              <a:schemeClr val="accent2">
                                <a:lumMod val="20000"/>
                                <a:lumOff val="80000"/>
                              </a:schemeClr>
                            </a:solidFill>
                            <a:latin typeface="Cambria Math"/>
                          </a:rPr>
                        </m:ctrlPr>
                      </m:sSubPr>
                      <m:e>
                        <m:r>
                          <a:rPr lang="en-US" altLang="zh-TW" i="1">
                            <a:solidFill>
                              <a:schemeClr val="accent2">
                                <a:lumMod val="20000"/>
                                <a:lumOff val="80000"/>
                              </a:schemeClr>
                            </a:solidFill>
                            <a:latin typeface="Cambria Math"/>
                          </a:rPr>
                          <m:t>𝑠</m:t>
                        </m:r>
                      </m:e>
                      <m:sub>
                        <m:r>
                          <a:rPr lang="en-US" altLang="zh-TW" i="1">
                            <a:solidFill>
                              <a:schemeClr val="accent2">
                                <a:lumMod val="20000"/>
                                <a:lumOff val="80000"/>
                              </a:schemeClr>
                            </a:solidFill>
                            <a:latin typeface="Cambria Math"/>
                          </a:rPr>
                          <m:t>𝑖</m:t>
                        </m:r>
                      </m:sub>
                    </m:sSub>
                  </m:oMath>
                </a14:m>
                <a:r>
                  <a:rPr lang="zh-TW" altLang="en-US" dirty="0" smtClean="0">
                    <a:solidFill>
                      <a:schemeClr val="accent2">
                        <a:lumMod val="20000"/>
                        <a:lumOff val="80000"/>
                      </a:schemeClr>
                    </a:solidFill>
                  </a:rPr>
                  <a:t> </a:t>
                </a:r>
                <a:r>
                  <a:rPr lang="en-US" altLang="zh-TW" dirty="0" smtClean="0">
                    <a:solidFill>
                      <a:schemeClr val="accent2">
                        <a:lumMod val="20000"/>
                        <a:lumOff val="80000"/>
                      </a:schemeClr>
                    </a:solidFill>
                  </a:rPr>
                  <a:t>: utterance</a:t>
                </a:r>
              </a:p>
              <a:p>
                <a14:m>
                  <m:oMath xmlns:m="http://schemas.openxmlformats.org/officeDocument/2006/math">
                    <m:r>
                      <a:rPr lang="en-US" altLang="zh-TW" i="1">
                        <a:solidFill>
                          <a:schemeClr val="accent2">
                            <a:lumMod val="20000"/>
                            <a:lumOff val="80000"/>
                          </a:schemeClr>
                        </a:solidFill>
                        <a:latin typeface="Cambria Math"/>
                      </a:rPr>
                      <m:t>𝐷</m:t>
                    </m:r>
                  </m:oMath>
                </a14:m>
                <a:r>
                  <a:rPr lang="en-US" altLang="zh-TW" dirty="0" smtClean="0">
                    <a:solidFill>
                      <a:schemeClr val="accent2">
                        <a:lumMod val="20000"/>
                        <a:lumOff val="80000"/>
                      </a:schemeClr>
                    </a:solidFill>
                  </a:rPr>
                  <a:t>: whole document</a:t>
                </a:r>
              </a:p>
              <a:p>
                <a14:m>
                  <m:oMath xmlns:m="http://schemas.openxmlformats.org/officeDocument/2006/math">
                    <m:r>
                      <a:rPr lang="en-US" altLang="zh-TW" i="1">
                        <a:solidFill>
                          <a:schemeClr val="accent2">
                            <a:lumMod val="20000"/>
                            <a:lumOff val="80000"/>
                          </a:schemeClr>
                        </a:solidFill>
                        <a:latin typeface="Cambria Math"/>
                      </a:rPr>
                      <m:t>𝑆𝑢𝑚𝑚</m:t>
                    </m:r>
                  </m:oMath>
                </a14:m>
                <a:r>
                  <a:rPr lang="en-US" altLang="zh-TW" dirty="0" smtClean="0">
                    <a:solidFill>
                      <a:schemeClr val="accent2">
                        <a:lumMod val="20000"/>
                        <a:lumOff val="80000"/>
                      </a:schemeClr>
                    </a:solidFill>
                  </a:rPr>
                  <a:t>: selected summary</a:t>
                </a:r>
              </a:p>
              <a:p>
                <a14:m>
                  <m:oMath xmlns:m="http://schemas.openxmlformats.org/officeDocument/2006/math">
                    <m:r>
                      <a:rPr lang="en-US" altLang="zh-TW" i="1">
                        <a:solidFill>
                          <a:schemeClr val="accent2">
                            <a:lumMod val="20000"/>
                            <a:lumOff val="80000"/>
                          </a:schemeClr>
                        </a:solidFill>
                        <a:latin typeface="Cambria Math"/>
                      </a:rPr>
                      <m:t>𝑆𝑖𝑚</m:t>
                    </m:r>
                  </m:oMath>
                </a14:m>
                <a:r>
                  <a:rPr lang="en-US" altLang="zh-TW" dirty="0" smtClean="0">
                    <a:solidFill>
                      <a:schemeClr val="accent2">
                        <a:lumMod val="20000"/>
                        <a:lumOff val="80000"/>
                      </a:schemeClr>
                    </a:solidFill>
                  </a:rPr>
                  <a:t>: similarity score</a:t>
                </a:r>
                <a:endParaRPr lang="zh-TW" altLang="en-US" dirty="0">
                  <a:solidFill>
                    <a:schemeClr val="accent2">
                      <a:lumMod val="20000"/>
                      <a:lumOff val="80000"/>
                    </a:schemeClr>
                  </a:solidFill>
                </a:endParaRPr>
              </a:p>
            </p:txBody>
          </p:sp>
        </mc:Choice>
        <mc:Fallback>
          <p:sp>
            <p:nvSpPr>
              <p:cNvPr id="4" name="文字方塊 3"/>
              <p:cNvSpPr txBox="1">
                <a:spLocks noRot="1" noChangeAspect="1" noMove="1" noResize="1" noEditPoints="1" noAdjustHandles="1" noChangeArrowheads="1" noChangeShapeType="1" noTextEdit="1"/>
              </p:cNvSpPr>
              <p:nvPr/>
            </p:nvSpPr>
            <p:spPr>
              <a:xfrm>
                <a:off x="6435059" y="3657798"/>
                <a:ext cx="2610586" cy="1200329"/>
              </a:xfrm>
              <a:prstGeom prst="rect">
                <a:avLst/>
              </a:prstGeom>
              <a:blipFill rotWithShape="1">
                <a:blip r:embed="rId4"/>
                <a:stretch>
                  <a:fillRect t="-2538" r="-1402" b="-7107"/>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405491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xit" presetSubtype="4" fill="hold" grpId="1" nodeType="clickEffect">
                                  <p:stCondLst>
                                    <p:cond delay="0"/>
                                  </p:stCondLst>
                                  <p:childTnLst>
                                    <p:anim calcmode="lin" valueType="num">
                                      <p:cBhvr additive="base">
                                        <p:cTn id="44" dur="500"/>
                                        <p:tgtEl>
                                          <p:spTgt spid="12"/>
                                        </p:tgtEl>
                                        <p:attrNameLst>
                                          <p:attrName>ppt_x</p:attrName>
                                        </p:attrNameLst>
                                      </p:cBhvr>
                                      <p:tavLst>
                                        <p:tav tm="0">
                                          <p:val>
                                            <p:strVal val="ppt_x"/>
                                          </p:val>
                                        </p:tav>
                                        <p:tav tm="100000">
                                          <p:val>
                                            <p:strVal val="ppt_x"/>
                                          </p:val>
                                        </p:tav>
                                      </p:tavLst>
                                    </p:anim>
                                    <p:anim calcmode="lin" valueType="num">
                                      <p:cBhvr additive="base">
                                        <p:cTn id="45" dur="500"/>
                                        <p:tgtEl>
                                          <p:spTgt spid="12"/>
                                        </p:tgtEl>
                                        <p:attrNameLst>
                                          <p:attrName>ppt_y</p:attrName>
                                        </p:attrNameLst>
                                      </p:cBhvr>
                                      <p:tavLst>
                                        <p:tav tm="0">
                                          <p:val>
                                            <p:strVal val="ppt_y"/>
                                          </p:val>
                                        </p:tav>
                                        <p:tav tm="100000">
                                          <p:val>
                                            <p:strVal val="1+ppt_h/2"/>
                                          </p:val>
                                        </p:tav>
                                      </p:tavLst>
                                    </p:anim>
                                    <p:set>
                                      <p:cBhvr>
                                        <p:cTn id="46" dur="1" fill="hold">
                                          <p:stCondLst>
                                            <p:cond delay="499"/>
                                          </p:stCondLst>
                                        </p:cTn>
                                        <p:tgtEl>
                                          <p:spTgt spid="12"/>
                                        </p:tgtEl>
                                        <p:attrNameLst>
                                          <p:attrName>style.visibility</p:attrName>
                                        </p:attrNameLst>
                                      </p:cBhvr>
                                      <p:to>
                                        <p:strVal val="hidden"/>
                                      </p:to>
                                    </p:set>
                                  </p:childTnLst>
                                </p:cTn>
                              </p:par>
                              <p:par>
                                <p:cTn id="47" presetID="2" presetClass="exit" presetSubtype="4" fill="hold" grpId="1" nodeType="withEffect">
                                  <p:stCondLst>
                                    <p:cond delay="0"/>
                                  </p:stCondLst>
                                  <p:childTnLst>
                                    <p:anim calcmode="lin" valueType="num">
                                      <p:cBhvr additive="base">
                                        <p:cTn id="48" dur="500"/>
                                        <p:tgtEl>
                                          <p:spTgt spid="10"/>
                                        </p:tgtEl>
                                        <p:attrNameLst>
                                          <p:attrName>ppt_x</p:attrName>
                                        </p:attrNameLst>
                                      </p:cBhvr>
                                      <p:tavLst>
                                        <p:tav tm="0">
                                          <p:val>
                                            <p:strVal val="ppt_x"/>
                                          </p:val>
                                        </p:tav>
                                        <p:tav tm="100000">
                                          <p:val>
                                            <p:strVal val="ppt_x"/>
                                          </p:val>
                                        </p:tav>
                                      </p:tavLst>
                                    </p:anim>
                                    <p:anim calcmode="lin" valueType="num">
                                      <p:cBhvr additive="base">
                                        <p:cTn id="49" dur="500"/>
                                        <p:tgtEl>
                                          <p:spTgt spid="10"/>
                                        </p:tgtEl>
                                        <p:attrNameLst>
                                          <p:attrName>ppt_y</p:attrName>
                                        </p:attrNameLst>
                                      </p:cBhvr>
                                      <p:tavLst>
                                        <p:tav tm="0">
                                          <p:val>
                                            <p:strVal val="ppt_y"/>
                                          </p:val>
                                        </p:tav>
                                        <p:tav tm="100000">
                                          <p:val>
                                            <p:strVal val="1+ppt_h/2"/>
                                          </p:val>
                                        </p:tav>
                                      </p:tavLst>
                                    </p:anim>
                                    <p:set>
                                      <p:cBhvr>
                                        <p:cTn id="50" dur="1" fill="hold">
                                          <p:stCondLst>
                                            <p:cond delay="499"/>
                                          </p:stCondLst>
                                        </p:cTn>
                                        <p:tgtEl>
                                          <p:spTgt spid="10"/>
                                        </p:tgtEl>
                                        <p:attrNameLst>
                                          <p:attrName>style.visibility</p:attrName>
                                        </p:attrNameLst>
                                      </p:cBhvr>
                                      <p:to>
                                        <p:strVal val="hidden"/>
                                      </p:to>
                                    </p:set>
                                  </p:childTnLst>
                                </p:cTn>
                              </p:par>
                              <p:par>
                                <p:cTn id="51" presetID="2" presetClass="exit" presetSubtype="4" fill="hold" grpId="1" nodeType="withEffect">
                                  <p:stCondLst>
                                    <p:cond delay="0"/>
                                  </p:stCondLst>
                                  <p:childTnLst>
                                    <p:anim calcmode="lin" valueType="num">
                                      <p:cBhvr additive="base">
                                        <p:cTn id="52" dur="500"/>
                                        <p:tgtEl>
                                          <p:spTgt spid="13"/>
                                        </p:tgtEl>
                                        <p:attrNameLst>
                                          <p:attrName>ppt_x</p:attrName>
                                        </p:attrNameLst>
                                      </p:cBhvr>
                                      <p:tavLst>
                                        <p:tav tm="0">
                                          <p:val>
                                            <p:strVal val="ppt_x"/>
                                          </p:val>
                                        </p:tav>
                                        <p:tav tm="100000">
                                          <p:val>
                                            <p:strVal val="ppt_x"/>
                                          </p:val>
                                        </p:tav>
                                      </p:tavLst>
                                    </p:anim>
                                    <p:anim calcmode="lin" valueType="num">
                                      <p:cBhvr additive="base">
                                        <p:cTn id="53" dur="500"/>
                                        <p:tgtEl>
                                          <p:spTgt spid="13"/>
                                        </p:tgtEl>
                                        <p:attrNameLst>
                                          <p:attrName>ppt_y</p:attrName>
                                        </p:attrNameLst>
                                      </p:cBhvr>
                                      <p:tavLst>
                                        <p:tav tm="0">
                                          <p:val>
                                            <p:strVal val="ppt_y"/>
                                          </p:val>
                                        </p:tav>
                                        <p:tav tm="100000">
                                          <p:val>
                                            <p:strVal val="1+ppt_h/2"/>
                                          </p:val>
                                        </p:tav>
                                      </p:tavLst>
                                    </p:anim>
                                    <p:set>
                                      <p:cBhvr>
                                        <p:cTn id="54" dur="1" fill="hold">
                                          <p:stCondLst>
                                            <p:cond delay="499"/>
                                          </p:stCondLst>
                                        </p:cTn>
                                        <p:tgtEl>
                                          <p:spTgt spid="13"/>
                                        </p:tgtEl>
                                        <p:attrNameLst>
                                          <p:attrName>style.visibility</p:attrName>
                                        </p:attrNameLst>
                                      </p:cBhvr>
                                      <p:to>
                                        <p:strVal val="hidden"/>
                                      </p:to>
                                    </p:set>
                                  </p:childTnLst>
                                </p:cTn>
                              </p:par>
                              <p:par>
                                <p:cTn id="55" presetID="2" presetClass="exit" presetSubtype="4" fill="hold" grpId="1" nodeType="withEffect">
                                  <p:stCondLst>
                                    <p:cond delay="0"/>
                                  </p:stCondLst>
                                  <p:childTnLst>
                                    <p:anim calcmode="lin" valueType="num">
                                      <p:cBhvr additive="base">
                                        <p:cTn id="56" dur="500"/>
                                        <p:tgtEl>
                                          <p:spTgt spid="11"/>
                                        </p:tgtEl>
                                        <p:attrNameLst>
                                          <p:attrName>ppt_x</p:attrName>
                                        </p:attrNameLst>
                                      </p:cBhvr>
                                      <p:tavLst>
                                        <p:tav tm="0">
                                          <p:val>
                                            <p:strVal val="ppt_x"/>
                                          </p:val>
                                        </p:tav>
                                        <p:tav tm="100000">
                                          <p:val>
                                            <p:strVal val="ppt_x"/>
                                          </p:val>
                                        </p:tav>
                                      </p:tavLst>
                                    </p:anim>
                                    <p:anim calcmode="lin" valueType="num">
                                      <p:cBhvr additive="base">
                                        <p:cTn id="57" dur="500"/>
                                        <p:tgtEl>
                                          <p:spTgt spid="11"/>
                                        </p:tgtEl>
                                        <p:attrNameLst>
                                          <p:attrName>ppt_y</p:attrName>
                                        </p:attrNameLst>
                                      </p:cBhvr>
                                      <p:tavLst>
                                        <p:tav tm="0">
                                          <p:val>
                                            <p:strVal val="ppt_y"/>
                                          </p:val>
                                        </p:tav>
                                        <p:tav tm="100000">
                                          <p:val>
                                            <p:strVal val="1+ppt_h/2"/>
                                          </p:val>
                                        </p:tav>
                                      </p:tavLst>
                                    </p:anim>
                                    <p:set>
                                      <p:cBhvr>
                                        <p:cTn id="58" dur="1" fill="hold">
                                          <p:stCondLst>
                                            <p:cond delay="499"/>
                                          </p:stCondLst>
                                        </p:cTn>
                                        <p:tgtEl>
                                          <p:spTgt spid="11"/>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additive="base">
                                        <p:cTn id="63" dur="500" fill="hold"/>
                                        <p:tgtEl>
                                          <p:spTgt spid="14"/>
                                        </p:tgtEl>
                                        <p:attrNameLst>
                                          <p:attrName>ppt_x</p:attrName>
                                        </p:attrNameLst>
                                      </p:cBhvr>
                                      <p:tavLst>
                                        <p:tav tm="0">
                                          <p:val>
                                            <p:strVal val="#ppt_x"/>
                                          </p:val>
                                        </p:tav>
                                        <p:tav tm="100000">
                                          <p:val>
                                            <p:strVal val="#ppt_x"/>
                                          </p:val>
                                        </p:tav>
                                      </p:tavLst>
                                    </p:anim>
                                    <p:anim calcmode="lin" valueType="num">
                                      <p:cBhvr additive="base">
                                        <p:cTn id="64" dur="500" fill="hold"/>
                                        <p:tgtEl>
                                          <p:spTgt spid="1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additive="base">
                                        <p:cTn id="71" dur="500" fill="hold"/>
                                        <p:tgtEl>
                                          <p:spTgt spid="16"/>
                                        </p:tgtEl>
                                        <p:attrNameLst>
                                          <p:attrName>ppt_x</p:attrName>
                                        </p:attrNameLst>
                                      </p:cBhvr>
                                      <p:tavLst>
                                        <p:tav tm="0">
                                          <p:val>
                                            <p:strVal val="#ppt_x"/>
                                          </p:val>
                                        </p:tav>
                                        <p:tav tm="100000">
                                          <p:val>
                                            <p:strVal val="#ppt_x"/>
                                          </p:val>
                                        </p:tav>
                                      </p:tavLst>
                                    </p:anim>
                                    <p:anim calcmode="lin" valueType="num">
                                      <p:cBhvr additive="base">
                                        <p:cTn id="7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1" nodeType="clickEffect">
                                  <p:stCondLst>
                                    <p:cond delay="0"/>
                                  </p:stCondLst>
                                  <p:childTnLst>
                                    <p:set>
                                      <p:cBhvr>
                                        <p:cTn id="76" dur="1" fill="hold">
                                          <p:stCondLst>
                                            <p:cond delay="0"/>
                                          </p:stCondLst>
                                        </p:cTn>
                                        <p:tgtEl>
                                          <p:spTgt spid="14"/>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15"/>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0" grpId="1"/>
      <p:bldP spid="11" grpId="0"/>
      <p:bldP spid="11" grpId="1"/>
      <p:bldP spid="12" grpId="0" animBg="1"/>
      <p:bldP spid="12" grpId="1" animBg="1"/>
      <p:bldP spid="13" grpId="0" animBg="1"/>
      <p:bldP spid="13" grpId="1" animBg="1"/>
      <p:bldP spid="14" grpId="0" animBg="1"/>
      <p:bldP spid="14" grpId="1" animBg="1"/>
      <p:bldP spid="15" grpId="0" animBg="1"/>
      <p:bldP spid="15" grpId="1" animBg="1"/>
      <p:bldP spid="16" grpId="0"/>
      <p:bldP spid="16" grpId="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cap="none" dirty="0"/>
              <a:t>Previously proposed method – </a:t>
            </a:r>
            <a:br>
              <a:rPr lang="en-US" altLang="zh-TW" cap="none" dirty="0"/>
            </a:br>
            <a:r>
              <a:rPr lang="en-US" altLang="zh-TW" cap="none" dirty="0"/>
              <a:t>structured support vector machine</a:t>
            </a:r>
            <a:endParaRPr lang="zh-TW" altLang="en-US" dirty="0"/>
          </a:p>
        </p:txBody>
      </p:sp>
      <p:sp>
        <p:nvSpPr>
          <p:cNvPr id="3" name="內容版面配置區 2"/>
          <p:cNvSpPr>
            <a:spLocks noGrp="1"/>
          </p:cNvSpPr>
          <p:nvPr>
            <p:ph idx="1"/>
          </p:nvPr>
        </p:nvSpPr>
        <p:spPr/>
        <p:txBody>
          <a:bodyPr>
            <a:normAutofit/>
          </a:bodyPr>
          <a:lstStyle/>
          <a:p>
            <a:r>
              <a:rPr lang="en-US" altLang="zh-TW" sz="2800" dirty="0" smtClean="0"/>
              <a:t>Combining the benefits of :</a:t>
            </a:r>
          </a:p>
          <a:p>
            <a:pPr lvl="1"/>
            <a:r>
              <a:rPr lang="en-US" altLang="zh-TW" sz="2400" dirty="0" smtClean="0"/>
              <a:t>MMR - Redundancy consideration</a:t>
            </a:r>
          </a:p>
          <a:p>
            <a:pPr lvl="1"/>
            <a:r>
              <a:rPr lang="en-US" altLang="zh-TW" sz="2400" dirty="0" smtClean="0"/>
              <a:t>SVM - Supervised </a:t>
            </a:r>
            <a:endParaRPr lang="zh-TW" altLang="en-US" sz="2400" dirty="0"/>
          </a:p>
        </p:txBody>
      </p:sp>
      <p:sp>
        <p:nvSpPr>
          <p:cNvPr id="4" name="文字方塊 3"/>
          <p:cNvSpPr txBox="1"/>
          <p:nvPr/>
        </p:nvSpPr>
        <p:spPr>
          <a:xfrm>
            <a:off x="1094890" y="3688211"/>
            <a:ext cx="6713697" cy="523220"/>
          </a:xfrm>
          <a:prstGeom prst="rect">
            <a:avLst/>
          </a:prstGeom>
          <a:noFill/>
        </p:spPr>
        <p:txBody>
          <a:bodyPr wrap="none" rtlCol="0">
            <a:spAutoFit/>
          </a:bodyPr>
          <a:lstStyle/>
          <a:p>
            <a:r>
              <a:rPr lang="zh-TW" altLang="en-US" sz="2800" b="1" dirty="0" smtClean="0">
                <a:solidFill>
                  <a:schemeClr val="accent1">
                    <a:lumMod val="40000"/>
                    <a:lumOff val="60000"/>
                  </a:schemeClr>
                </a:solidFill>
              </a:rPr>
              <a:t>→ </a:t>
            </a:r>
            <a:r>
              <a:rPr lang="en-US" altLang="zh-TW" sz="2800" b="1" dirty="0" smtClean="0">
                <a:solidFill>
                  <a:schemeClr val="accent1">
                    <a:lumMod val="40000"/>
                    <a:lumOff val="60000"/>
                  </a:schemeClr>
                </a:solidFill>
              </a:rPr>
              <a:t>Structured Support  Vector Machine</a:t>
            </a:r>
            <a:endParaRPr lang="zh-TW" altLang="en-US" sz="2800" b="1" dirty="0">
              <a:solidFill>
                <a:schemeClr val="accent1">
                  <a:lumMod val="40000"/>
                  <a:lumOff val="60000"/>
                </a:schemeClr>
              </a:solidFill>
            </a:endParaRPr>
          </a:p>
        </p:txBody>
      </p:sp>
    </p:spTree>
    <p:extLst>
      <p:ext uri="{BB962C8B-B14F-4D97-AF65-F5344CB8AC3E}">
        <p14:creationId xmlns:p14="http://schemas.microsoft.com/office/powerpoint/2010/main" val="186563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cap="none" dirty="0" smtClean="0"/>
              <a:t>Previously proposed method – </a:t>
            </a:r>
            <a:br>
              <a:rPr lang="en-US" altLang="zh-TW" cap="none" dirty="0" smtClean="0"/>
            </a:br>
            <a:r>
              <a:rPr lang="en-US" altLang="zh-TW" cap="none" dirty="0" smtClean="0"/>
              <a:t>structured </a:t>
            </a:r>
            <a:r>
              <a:rPr lang="en-US" altLang="zh-TW" cap="none" dirty="0"/>
              <a:t>support vector machine</a:t>
            </a:r>
            <a:endParaRPr lang="zh-TW" altLang="en-US" dirty="0"/>
          </a:p>
        </p:txBody>
      </p:sp>
      <p:grpSp>
        <p:nvGrpSpPr>
          <p:cNvPr id="7" name="群組 6"/>
          <p:cNvGrpSpPr/>
          <p:nvPr/>
        </p:nvGrpSpPr>
        <p:grpSpPr>
          <a:xfrm>
            <a:off x="611560" y="3355251"/>
            <a:ext cx="1008112" cy="288032"/>
            <a:chOff x="827584" y="3645024"/>
            <a:chExt cx="1008112" cy="288032"/>
          </a:xfrm>
        </p:grpSpPr>
        <p:sp>
          <p:nvSpPr>
            <p:cNvPr id="13" name="橢圓 12"/>
            <p:cNvSpPr/>
            <p:nvPr/>
          </p:nvSpPr>
          <p:spPr>
            <a:xfrm>
              <a:off x="827584" y="3645024"/>
              <a:ext cx="288032" cy="288032"/>
            </a:xfrm>
            <a:prstGeom prst="ellipse">
              <a:avLst/>
            </a:prstGeom>
            <a:solidFill>
              <a:schemeClr val="bg1">
                <a:lumMod val="50000"/>
                <a:lumOff val="5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4" name="橢圓 13"/>
            <p:cNvSpPr/>
            <p:nvPr/>
          </p:nvSpPr>
          <p:spPr>
            <a:xfrm>
              <a:off x="1187624" y="3645024"/>
              <a:ext cx="288032" cy="288032"/>
            </a:xfrm>
            <a:prstGeom prst="ellipse">
              <a:avLst/>
            </a:prstGeom>
            <a:solidFill>
              <a:schemeClr val="bg1">
                <a:lumMod val="50000"/>
                <a:lumOff val="5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5" name="橢圓 14"/>
            <p:cNvSpPr/>
            <p:nvPr/>
          </p:nvSpPr>
          <p:spPr>
            <a:xfrm>
              <a:off x="1547664" y="3645024"/>
              <a:ext cx="288032" cy="288032"/>
            </a:xfrm>
            <a:prstGeom prst="ellipse">
              <a:avLst/>
            </a:prstGeom>
            <a:solidFill>
              <a:schemeClr val="bg1">
                <a:lumMod val="50000"/>
                <a:lumOff val="5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sp>
        <p:nvSpPr>
          <p:cNvPr id="8" name="文字方塊 7"/>
          <p:cNvSpPr txBox="1"/>
          <p:nvPr/>
        </p:nvSpPr>
        <p:spPr>
          <a:xfrm>
            <a:off x="251520" y="2564904"/>
            <a:ext cx="1726755" cy="646331"/>
          </a:xfrm>
          <a:prstGeom prst="rect">
            <a:avLst/>
          </a:prstGeom>
          <a:noFill/>
        </p:spPr>
        <p:txBody>
          <a:bodyPr wrap="none" rtlCol="0">
            <a:spAutoFit/>
          </a:bodyPr>
          <a:lstStyle/>
          <a:p>
            <a:r>
              <a:rPr lang="en-US" altLang="zh-TW" dirty="0" smtClean="0"/>
              <a:t>For a document d</a:t>
            </a:r>
            <a:br>
              <a:rPr lang="en-US" altLang="zh-TW" dirty="0" smtClean="0"/>
            </a:br>
            <a:r>
              <a:rPr lang="en-US" altLang="zh-TW" dirty="0" smtClean="0"/>
              <a:t>with 3 utterances</a:t>
            </a:r>
            <a:endParaRPr lang="zh-TW" altLang="en-US" dirty="0"/>
          </a:p>
        </p:txBody>
      </p:sp>
      <p:sp>
        <p:nvSpPr>
          <p:cNvPr id="9" name="橢圓 8"/>
          <p:cNvSpPr/>
          <p:nvPr/>
        </p:nvSpPr>
        <p:spPr>
          <a:xfrm>
            <a:off x="3779913" y="4803922"/>
            <a:ext cx="144016" cy="14401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0" name="橢圓 9"/>
          <p:cNvSpPr/>
          <p:nvPr/>
        </p:nvSpPr>
        <p:spPr>
          <a:xfrm>
            <a:off x="3779913" y="5165819"/>
            <a:ext cx="144016" cy="144016"/>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1" name="文字方塊 10"/>
          <p:cNvSpPr txBox="1"/>
          <p:nvPr/>
        </p:nvSpPr>
        <p:spPr>
          <a:xfrm>
            <a:off x="4024310" y="4725144"/>
            <a:ext cx="1903085" cy="338554"/>
          </a:xfrm>
          <a:prstGeom prst="rect">
            <a:avLst/>
          </a:prstGeom>
          <a:noFill/>
        </p:spPr>
        <p:txBody>
          <a:bodyPr wrap="none" rtlCol="0">
            <a:spAutoFit/>
          </a:bodyPr>
          <a:lstStyle/>
          <a:p>
            <a:r>
              <a:rPr lang="en-US" altLang="zh-TW" sz="1600" dirty="0" smtClean="0"/>
              <a:t>Utterance in summary</a:t>
            </a:r>
            <a:endParaRPr lang="zh-TW" altLang="en-US" sz="1600" dirty="0"/>
          </a:p>
        </p:txBody>
      </p:sp>
      <p:sp>
        <p:nvSpPr>
          <p:cNvPr id="12" name="文字方塊 11"/>
          <p:cNvSpPr txBox="1"/>
          <p:nvPr/>
        </p:nvSpPr>
        <p:spPr>
          <a:xfrm>
            <a:off x="4024310" y="5093811"/>
            <a:ext cx="2201244" cy="338554"/>
          </a:xfrm>
          <a:prstGeom prst="rect">
            <a:avLst/>
          </a:prstGeom>
          <a:noFill/>
        </p:spPr>
        <p:txBody>
          <a:bodyPr wrap="none" rtlCol="0">
            <a:spAutoFit/>
          </a:bodyPr>
          <a:lstStyle/>
          <a:p>
            <a:r>
              <a:rPr lang="en-US" altLang="zh-TW" sz="1600" dirty="0" smtClean="0"/>
              <a:t>Utterance not in summary</a:t>
            </a:r>
            <a:endParaRPr lang="zh-TW" altLang="en-US" sz="1600" dirty="0"/>
          </a:p>
        </p:txBody>
      </p:sp>
      <p:grpSp>
        <p:nvGrpSpPr>
          <p:cNvPr id="16" name="群組 15"/>
          <p:cNvGrpSpPr/>
          <p:nvPr/>
        </p:nvGrpSpPr>
        <p:grpSpPr>
          <a:xfrm>
            <a:off x="5076057" y="3621393"/>
            <a:ext cx="1008112" cy="288032"/>
            <a:chOff x="1331640" y="3933056"/>
            <a:chExt cx="1008112" cy="288032"/>
          </a:xfrm>
        </p:grpSpPr>
        <p:sp>
          <p:nvSpPr>
            <p:cNvPr id="17" name="橢圓 16"/>
            <p:cNvSpPr/>
            <p:nvPr/>
          </p:nvSpPr>
          <p:spPr>
            <a:xfrm>
              <a:off x="1331640" y="3933056"/>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18" name="橢圓 17"/>
            <p:cNvSpPr/>
            <p:nvPr/>
          </p:nvSpPr>
          <p:spPr>
            <a:xfrm>
              <a:off x="1691680" y="3933056"/>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19" name="橢圓 18"/>
            <p:cNvSpPr/>
            <p:nvPr/>
          </p:nvSpPr>
          <p:spPr>
            <a:xfrm>
              <a:off x="2051720" y="3933056"/>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grpSp>
      <p:grpSp>
        <p:nvGrpSpPr>
          <p:cNvPr id="20" name="群組 19"/>
          <p:cNvGrpSpPr/>
          <p:nvPr/>
        </p:nvGrpSpPr>
        <p:grpSpPr>
          <a:xfrm>
            <a:off x="5076057" y="4293096"/>
            <a:ext cx="1008112" cy="288032"/>
            <a:chOff x="1331640" y="4581128"/>
            <a:chExt cx="1008112" cy="288032"/>
          </a:xfrm>
        </p:grpSpPr>
        <p:sp>
          <p:nvSpPr>
            <p:cNvPr id="21" name="橢圓 20"/>
            <p:cNvSpPr/>
            <p:nvPr/>
          </p:nvSpPr>
          <p:spPr>
            <a:xfrm>
              <a:off x="1331640" y="458112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solidFill>
                  <a:schemeClr val="accent3">
                    <a:lumMod val="40000"/>
                    <a:lumOff val="60000"/>
                  </a:schemeClr>
                </a:solidFill>
              </a:endParaRPr>
            </a:p>
          </p:txBody>
        </p:sp>
        <p:sp>
          <p:nvSpPr>
            <p:cNvPr id="22" name="橢圓 21"/>
            <p:cNvSpPr/>
            <p:nvPr/>
          </p:nvSpPr>
          <p:spPr>
            <a:xfrm>
              <a:off x="1691680" y="458112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23" name="橢圓 22"/>
            <p:cNvSpPr/>
            <p:nvPr/>
          </p:nvSpPr>
          <p:spPr>
            <a:xfrm>
              <a:off x="2051720" y="4581128"/>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grpSp>
      <p:grpSp>
        <p:nvGrpSpPr>
          <p:cNvPr id="24" name="群組 23"/>
          <p:cNvGrpSpPr/>
          <p:nvPr/>
        </p:nvGrpSpPr>
        <p:grpSpPr>
          <a:xfrm>
            <a:off x="3779913" y="2276872"/>
            <a:ext cx="1008112" cy="288032"/>
            <a:chOff x="1331640" y="1988840"/>
            <a:chExt cx="1008112" cy="288032"/>
          </a:xfrm>
        </p:grpSpPr>
        <p:sp>
          <p:nvSpPr>
            <p:cNvPr id="25" name="橢圓 24"/>
            <p:cNvSpPr/>
            <p:nvPr/>
          </p:nvSpPr>
          <p:spPr>
            <a:xfrm>
              <a:off x="1331640" y="198884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26" name="橢圓 25"/>
            <p:cNvSpPr/>
            <p:nvPr/>
          </p:nvSpPr>
          <p:spPr>
            <a:xfrm>
              <a:off x="1691680" y="198884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27" name="橢圓 26"/>
            <p:cNvSpPr/>
            <p:nvPr/>
          </p:nvSpPr>
          <p:spPr>
            <a:xfrm>
              <a:off x="2051720" y="1988840"/>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grpSp>
        <p:nvGrpSpPr>
          <p:cNvPr id="28" name="群組 27"/>
          <p:cNvGrpSpPr/>
          <p:nvPr/>
        </p:nvGrpSpPr>
        <p:grpSpPr>
          <a:xfrm>
            <a:off x="3779912" y="2918085"/>
            <a:ext cx="1008112" cy="288032"/>
            <a:chOff x="1331640" y="2636912"/>
            <a:chExt cx="1008112" cy="288032"/>
          </a:xfrm>
        </p:grpSpPr>
        <p:sp>
          <p:nvSpPr>
            <p:cNvPr id="29" name="橢圓 28"/>
            <p:cNvSpPr/>
            <p:nvPr/>
          </p:nvSpPr>
          <p:spPr>
            <a:xfrm>
              <a:off x="1331640" y="263691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30" name="橢圓 29"/>
            <p:cNvSpPr/>
            <p:nvPr/>
          </p:nvSpPr>
          <p:spPr>
            <a:xfrm>
              <a:off x="1691680" y="2636912"/>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31" name="橢圓 30"/>
            <p:cNvSpPr/>
            <p:nvPr/>
          </p:nvSpPr>
          <p:spPr>
            <a:xfrm>
              <a:off x="2051720" y="263691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grpSp>
        <p:nvGrpSpPr>
          <p:cNvPr id="33" name="群組 32"/>
          <p:cNvGrpSpPr/>
          <p:nvPr/>
        </p:nvGrpSpPr>
        <p:grpSpPr>
          <a:xfrm>
            <a:off x="3779913" y="4271206"/>
            <a:ext cx="1008112" cy="288032"/>
            <a:chOff x="1331640" y="2636912"/>
            <a:chExt cx="1008112" cy="288032"/>
          </a:xfrm>
        </p:grpSpPr>
        <p:sp>
          <p:nvSpPr>
            <p:cNvPr id="34" name="橢圓 33"/>
            <p:cNvSpPr/>
            <p:nvPr/>
          </p:nvSpPr>
          <p:spPr>
            <a:xfrm>
              <a:off x="1331640" y="263691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35" name="橢圓 34"/>
            <p:cNvSpPr/>
            <p:nvPr/>
          </p:nvSpPr>
          <p:spPr>
            <a:xfrm>
              <a:off x="1691680" y="2636912"/>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36" name="橢圓 35"/>
            <p:cNvSpPr/>
            <p:nvPr/>
          </p:nvSpPr>
          <p:spPr>
            <a:xfrm>
              <a:off x="2051720" y="2636912"/>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grpSp>
      <p:grpSp>
        <p:nvGrpSpPr>
          <p:cNvPr id="37" name="群組 36"/>
          <p:cNvGrpSpPr/>
          <p:nvPr/>
        </p:nvGrpSpPr>
        <p:grpSpPr>
          <a:xfrm>
            <a:off x="3779912" y="3623134"/>
            <a:ext cx="1008112" cy="288032"/>
            <a:chOff x="1331640" y="2636912"/>
            <a:chExt cx="1008112" cy="288032"/>
          </a:xfrm>
        </p:grpSpPr>
        <p:sp>
          <p:nvSpPr>
            <p:cNvPr id="38" name="橢圓 37"/>
            <p:cNvSpPr/>
            <p:nvPr/>
          </p:nvSpPr>
          <p:spPr>
            <a:xfrm>
              <a:off x="1331640" y="263691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39" name="橢圓 38"/>
            <p:cNvSpPr/>
            <p:nvPr/>
          </p:nvSpPr>
          <p:spPr>
            <a:xfrm>
              <a:off x="1691680" y="263691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40" name="橢圓 39"/>
            <p:cNvSpPr/>
            <p:nvPr/>
          </p:nvSpPr>
          <p:spPr>
            <a:xfrm>
              <a:off x="2051720" y="2636912"/>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grpSp>
      <p:grpSp>
        <p:nvGrpSpPr>
          <p:cNvPr id="41" name="群組 40"/>
          <p:cNvGrpSpPr/>
          <p:nvPr/>
        </p:nvGrpSpPr>
        <p:grpSpPr>
          <a:xfrm>
            <a:off x="5076057" y="2924944"/>
            <a:ext cx="1008112" cy="288032"/>
            <a:chOff x="1331640" y="2636912"/>
            <a:chExt cx="1008112" cy="288032"/>
          </a:xfrm>
        </p:grpSpPr>
        <p:sp>
          <p:nvSpPr>
            <p:cNvPr id="42" name="橢圓 41"/>
            <p:cNvSpPr/>
            <p:nvPr/>
          </p:nvSpPr>
          <p:spPr>
            <a:xfrm>
              <a:off x="1331640" y="2636912"/>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43" name="橢圓 42"/>
            <p:cNvSpPr/>
            <p:nvPr/>
          </p:nvSpPr>
          <p:spPr>
            <a:xfrm>
              <a:off x="1691680" y="263691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sp>
          <p:nvSpPr>
            <p:cNvPr id="44" name="橢圓 43"/>
            <p:cNvSpPr/>
            <p:nvPr/>
          </p:nvSpPr>
          <p:spPr>
            <a:xfrm>
              <a:off x="2051720" y="263691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grpSp>
        <p:nvGrpSpPr>
          <p:cNvPr id="45" name="群組 44"/>
          <p:cNvGrpSpPr/>
          <p:nvPr/>
        </p:nvGrpSpPr>
        <p:grpSpPr>
          <a:xfrm>
            <a:off x="5076057" y="2276872"/>
            <a:ext cx="1008112" cy="288032"/>
            <a:chOff x="1331640" y="2636912"/>
            <a:chExt cx="1008112" cy="288032"/>
          </a:xfrm>
        </p:grpSpPr>
        <p:sp>
          <p:nvSpPr>
            <p:cNvPr id="46" name="橢圓 45"/>
            <p:cNvSpPr/>
            <p:nvPr/>
          </p:nvSpPr>
          <p:spPr>
            <a:xfrm>
              <a:off x="1331640" y="2636912"/>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47" name="橢圓 46"/>
            <p:cNvSpPr/>
            <p:nvPr/>
          </p:nvSpPr>
          <p:spPr>
            <a:xfrm>
              <a:off x="1691680" y="2636912"/>
              <a:ext cx="288032" cy="288032"/>
            </a:xfrm>
            <a:prstGeom prst="ellipse">
              <a:avLst/>
            </a:prstGeom>
            <a:solidFill>
              <a:schemeClr val="bg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lang="zh-TW" altLang="en-US"/>
            </a:p>
          </p:txBody>
        </p:sp>
        <p:sp>
          <p:nvSpPr>
            <p:cNvPr id="48" name="橢圓 47"/>
            <p:cNvSpPr/>
            <p:nvPr/>
          </p:nvSpPr>
          <p:spPr>
            <a:xfrm>
              <a:off x="2051720" y="2636912"/>
              <a:ext cx="288032" cy="28803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zh-TW" altLang="en-US"/>
            </a:p>
          </p:txBody>
        </p:sp>
      </p:grpSp>
      <p:sp>
        <p:nvSpPr>
          <p:cNvPr id="49" name="向右箭號 48"/>
          <p:cNvSpPr/>
          <p:nvPr/>
        </p:nvSpPr>
        <p:spPr>
          <a:xfrm>
            <a:off x="2246816" y="3140968"/>
            <a:ext cx="1224136" cy="286291"/>
          </a:xfrm>
          <a:prstGeom prst="rightArrow">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mc:AlternateContent xmlns:mc="http://schemas.openxmlformats.org/markup-compatibility/2006" xmlns:a14="http://schemas.microsoft.com/office/drawing/2010/main">
        <mc:Choice Requires="a14">
          <p:sp>
            <p:nvSpPr>
              <p:cNvPr id="50" name="文字方塊 49"/>
              <p:cNvSpPr txBox="1"/>
              <p:nvPr/>
            </p:nvSpPr>
            <p:spPr>
              <a:xfrm>
                <a:off x="1996609" y="2204864"/>
                <a:ext cx="1673471" cy="923330"/>
              </a:xfrm>
              <a:prstGeom prst="rect">
                <a:avLst/>
              </a:prstGeom>
              <a:noFill/>
            </p:spPr>
            <p:txBody>
              <a:bodyPr wrap="none" rtlCol="0">
                <a:spAutoFit/>
              </a:bodyPr>
              <a:lstStyle/>
              <a:p>
                <a:pPr algn="ctr"/>
                <a:r>
                  <a:rPr lang="en-US" altLang="zh-TW" dirty="0" smtClean="0">
                    <a:solidFill>
                      <a:schemeClr val="accent1">
                        <a:lumMod val="40000"/>
                        <a:lumOff val="60000"/>
                      </a:schemeClr>
                    </a:solidFill>
                  </a:rPr>
                  <a:t>Enumerate</a:t>
                </a:r>
              </a:p>
              <a:p>
                <a:pPr algn="ctr"/>
                <a:r>
                  <a:rPr lang="en-US" altLang="zh-TW" dirty="0" smtClean="0">
                    <a:solidFill>
                      <a:schemeClr val="accent1">
                        <a:lumMod val="40000"/>
                        <a:lumOff val="60000"/>
                      </a:schemeClr>
                    </a:solidFill>
                  </a:rPr>
                  <a:t>All the possible</a:t>
                </a:r>
              </a:p>
              <a:p>
                <a:pPr algn="ctr"/>
                <a:r>
                  <a:rPr lang="en-US" altLang="zh-TW" dirty="0" smtClean="0">
                    <a:solidFill>
                      <a:schemeClr val="accent1">
                        <a:lumMod val="40000"/>
                        <a:lumOff val="60000"/>
                      </a:schemeClr>
                    </a:solidFill>
                  </a:rPr>
                  <a:t>Utterance set </a:t>
                </a:r>
                <a14:m>
                  <m:oMath xmlns:m="http://schemas.openxmlformats.org/officeDocument/2006/math">
                    <m:sSub>
                      <m:sSubPr>
                        <m:ctrlPr>
                          <a:rPr lang="zh-TW" altLang="zh-TW" b="1" i="1">
                            <a:solidFill>
                              <a:schemeClr val="accent1">
                                <a:lumMod val="40000"/>
                                <a:lumOff val="60000"/>
                              </a:schemeClr>
                            </a:solidFill>
                            <a:latin typeface="Cambria Math"/>
                          </a:rPr>
                        </m:ctrlPr>
                      </m:sSubPr>
                      <m:e>
                        <m:r>
                          <a:rPr lang="en-US" altLang="zh-TW" b="1" i="1">
                            <a:solidFill>
                              <a:schemeClr val="accent1">
                                <a:lumMod val="40000"/>
                                <a:lumOff val="60000"/>
                              </a:schemeClr>
                            </a:solidFill>
                            <a:latin typeface="Cambria Math"/>
                          </a:rPr>
                          <m:t>𝒔</m:t>
                        </m:r>
                      </m:e>
                      <m:sub>
                        <m:r>
                          <a:rPr lang="en-US" altLang="zh-TW" b="1" i="1">
                            <a:solidFill>
                              <a:schemeClr val="accent1">
                                <a:lumMod val="40000"/>
                                <a:lumOff val="60000"/>
                              </a:schemeClr>
                            </a:solidFill>
                            <a:latin typeface="Cambria Math"/>
                          </a:rPr>
                          <m:t>𝒅</m:t>
                        </m:r>
                      </m:sub>
                    </m:sSub>
                  </m:oMath>
                </a14:m>
                <a:r>
                  <a:rPr lang="en-US" altLang="zh-TW" dirty="0" smtClean="0">
                    <a:solidFill>
                      <a:schemeClr val="accent1">
                        <a:lumMod val="40000"/>
                        <a:lumOff val="60000"/>
                      </a:schemeClr>
                    </a:solidFill>
                  </a:rPr>
                  <a:t> </a:t>
                </a:r>
                <a:endParaRPr lang="zh-TW" altLang="en-US" dirty="0">
                  <a:solidFill>
                    <a:schemeClr val="accent1">
                      <a:lumMod val="40000"/>
                      <a:lumOff val="60000"/>
                    </a:schemeClr>
                  </a:solidFill>
                </a:endParaRPr>
              </a:p>
            </p:txBody>
          </p:sp>
        </mc:Choice>
        <mc:Fallback xmlns="">
          <p:sp>
            <p:nvSpPr>
              <p:cNvPr id="50" name="文字方塊 49"/>
              <p:cNvSpPr txBox="1">
                <a:spLocks noRot="1" noChangeAspect="1" noMove="1" noResize="1" noEditPoints="1" noAdjustHandles="1" noChangeArrowheads="1" noChangeShapeType="1" noTextEdit="1"/>
              </p:cNvSpPr>
              <p:nvPr/>
            </p:nvSpPr>
            <p:spPr>
              <a:xfrm>
                <a:off x="1996609" y="2204864"/>
                <a:ext cx="1673471" cy="923330"/>
              </a:xfrm>
              <a:prstGeom prst="rect">
                <a:avLst/>
              </a:prstGeom>
              <a:blipFill rotWithShape="1">
                <a:blip r:embed="rId3"/>
                <a:stretch>
                  <a:fillRect l="-7664" t="-3311" r="-1095" b="-9934"/>
                </a:stretch>
              </a:blipFill>
            </p:spPr>
            <p:txBody>
              <a:bodyPr/>
              <a:lstStyle/>
              <a:p>
                <a:r>
                  <a:rPr lang="zh-TW" altLang="en-US">
                    <a:noFill/>
                  </a:rPr>
                  <a:t> </a:t>
                </a:r>
              </a:p>
            </p:txBody>
          </p:sp>
        </mc:Fallback>
      </mc:AlternateContent>
      <p:sp>
        <p:nvSpPr>
          <p:cNvPr id="51" name="向右箭號 50"/>
          <p:cNvSpPr/>
          <p:nvPr/>
        </p:nvSpPr>
        <p:spPr>
          <a:xfrm>
            <a:off x="6372201" y="3150222"/>
            <a:ext cx="1224136" cy="286291"/>
          </a:xfrm>
          <a:prstGeom prst="rightArrow">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53" name="直線接點 52"/>
          <p:cNvCxnSpPr/>
          <p:nvPr/>
        </p:nvCxnSpPr>
        <p:spPr>
          <a:xfrm>
            <a:off x="4932041" y="2204864"/>
            <a:ext cx="0" cy="237626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4" name="直線接點 53"/>
          <p:cNvCxnSpPr/>
          <p:nvPr/>
        </p:nvCxnSpPr>
        <p:spPr>
          <a:xfrm rot="16200000">
            <a:off x="4968045" y="2240868"/>
            <a:ext cx="0" cy="237626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5" name="直線接點 54"/>
          <p:cNvCxnSpPr/>
          <p:nvPr/>
        </p:nvCxnSpPr>
        <p:spPr>
          <a:xfrm rot="16200000">
            <a:off x="4968045" y="2888941"/>
            <a:ext cx="0" cy="237626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6" name="直線接點 55"/>
          <p:cNvCxnSpPr/>
          <p:nvPr/>
        </p:nvCxnSpPr>
        <p:spPr>
          <a:xfrm rot="16200000">
            <a:off x="4968045" y="1592797"/>
            <a:ext cx="0" cy="2376264"/>
          </a:xfrm>
          <a:prstGeom prst="line">
            <a:avLst/>
          </a:prstGeom>
          <a:ln>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8" name="矩形 57"/>
              <p:cNvSpPr/>
              <p:nvPr/>
            </p:nvSpPr>
            <p:spPr>
              <a:xfrm>
                <a:off x="6156177" y="2636912"/>
                <a:ext cx="2834430" cy="53848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zh-TW" altLang="zh-TW" i="1" smtClean="0">
                              <a:solidFill>
                                <a:schemeClr val="accent1">
                                  <a:lumMod val="40000"/>
                                  <a:lumOff val="60000"/>
                                </a:schemeClr>
                              </a:solidFill>
                              <a:latin typeface="Cambria Math"/>
                            </a:rPr>
                          </m:ctrlPr>
                        </m:funcPr>
                        <m:fName>
                          <m:limLow>
                            <m:limLowPr>
                              <m:ctrlPr>
                                <a:rPr lang="zh-TW" altLang="zh-TW" i="1">
                                  <a:solidFill>
                                    <a:schemeClr val="accent1">
                                      <a:lumMod val="40000"/>
                                      <a:lumOff val="60000"/>
                                    </a:schemeClr>
                                  </a:solidFill>
                                  <a:latin typeface="Cambria Math"/>
                                </a:rPr>
                              </m:ctrlPr>
                            </m:limLowPr>
                            <m:e>
                              <m:r>
                                <m:rPr>
                                  <m:sty m:val="p"/>
                                </m:rPr>
                                <a:rPr lang="en-US" altLang="zh-TW">
                                  <a:solidFill>
                                    <a:schemeClr val="accent1">
                                      <a:lumMod val="40000"/>
                                      <a:lumOff val="60000"/>
                                    </a:schemeClr>
                                  </a:solidFill>
                                  <a:latin typeface="Cambria Math"/>
                                </a:rPr>
                                <m:t>argmax</m:t>
                              </m:r>
                              <m:r>
                                <a:rPr lang="en-US" altLang="zh-TW">
                                  <a:solidFill>
                                    <a:schemeClr val="accent1">
                                      <a:lumMod val="40000"/>
                                      <a:lumOff val="60000"/>
                                    </a:schemeClr>
                                  </a:solidFill>
                                  <a:latin typeface="Cambria Math"/>
                                </a:rPr>
                                <m:t> </m:t>
                              </m:r>
                            </m:e>
                            <m:lim>
                              <m:sSub>
                                <m:sSubPr>
                                  <m:ctrlPr>
                                    <a:rPr lang="zh-TW" altLang="zh-TW" i="1">
                                      <a:solidFill>
                                        <a:schemeClr val="accent1">
                                          <a:lumMod val="40000"/>
                                          <a:lumOff val="60000"/>
                                        </a:schemeClr>
                                      </a:solidFill>
                                      <a:latin typeface="Cambria Math"/>
                                    </a:rPr>
                                  </m:ctrlPr>
                                </m:sSubPr>
                                <m:e>
                                  <m:r>
                                    <a:rPr lang="en-US" altLang="zh-TW" i="1">
                                      <a:solidFill>
                                        <a:schemeClr val="accent1">
                                          <a:lumMod val="40000"/>
                                          <a:lumOff val="60000"/>
                                        </a:schemeClr>
                                      </a:solidFill>
                                      <a:latin typeface="Cambria Math"/>
                                    </a:rPr>
                                    <m:t>𝑠</m:t>
                                  </m:r>
                                </m:e>
                                <m:sub>
                                  <m:r>
                                    <a:rPr lang="en-US" altLang="zh-TW" i="1">
                                      <a:solidFill>
                                        <a:schemeClr val="accent1">
                                          <a:lumMod val="40000"/>
                                          <a:lumOff val="60000"/>
                                        </a:schemeClr>
                                      </a:solidFill>
                                      <a:latin typeface="Cambria Math"/>
                                    </a:rPr>
                                    <m:t>𝑑</m:t>
                                  </m:r>
                                </m:sub>
                              </m:sSub>
                            </m:lim>
                          </m:limLow>
                        </m:fName>
                        <m:e>
                          <m:r>
                            <a:rPr lang="en-US" altLang="zh-TW" i="1">
                              <a:solidFill>
                                <a:schemeClr val="accent1">
                                  <a:lumMod val="40000"/>
                                  <a:lumOff val="60000"/>
                                </a:schemeClr>
                              </a:solidFill>
                              <a:latin typeface="Cambria Math"/>
                            </a:rPr>
                            <m:t>[</m:t>
                          </m:r>
                          <m:r>
                            <a:rPr lang="en-US" altLang="zh-TW" b="0" i="1" smtClean="0">
                              <a:solidFill>
                                <a:schemeClr val="accent1">
                                  <a:lumMod val="40000"/>
                                  <a:lumOff val="60000"/>
                                </a:schemeClr>
                              </a:solidFill>
                              <a:latin typeface="Cambria Math"/>
                            </a:rPr>
                            <m:t>𝑂𝑏𝑗𝑒𝑐𝑡𝑖𝑣𝑒</m:t>
                          </m:r>
                          <m:d>
                            <m:dPr>
                              <m:ctrlPr>
                                <a:rPr lang="zh-TW" altLang="zh-TW" i="1">
                                  <a:solidFill>
                                    <a:schemeClr val="accent1">
                                      <a:lumMod val="40000"/>
                                      <a:lumOff val="60000"/>
                                    </a:schemeClr>
                                  </a:solidFill>
                                  <a:latin typeface="Cambria Math"/>
                                </a:rPr>
                              </m:ctrlPr>
                            </m:dPr>
                            <m:e>
                              <m:r>
                                <a:rPr lang="en-US" altLang="zh-TW" i="1">
                                  <a:solidFill>
                                    <a:schemeClr val="accent1">
                                      <a:lumMod val="40000"/>
                                      <a:lumOff val="60000"/>
                                    </a:schemeClr>
                                  </a:solidFill>
                                  <a:latin typeface="Cambria Math"/>
                                </a:rPr>
                                <m:t>𝑑</m:t>
                              </m:r>
                              <m:r>
                                <a:rPr lang="en-US" altLang="zh-TW" i="1">
                                  <a:solidFill>
                                    <a:schemeClr val="accent1">
                                      <a:lumMod val="40000"/>
                                      <a:lumOff val="60000"/>
                                    </a:schemeClr>
                                  </a:solidFill>
                                  <a:latin typeface="Cambria Math"/>
                                </a:rPr>
                                <m:t>, </m:t>
                              </m:r>
                              <m:sSub>
                                <m:sSubPr>
                                  <m:ctrlPr>
                                    <a:rPr lang="zh-TW" altLang="zh-TW" i="1">
                                      <a:solidFill>
                                        <a:schemeClr val="accent1">
                                          <a:lumMod val="40000"/>
                                          <a:lumOff val="60000"/>
                                        </a:schemeClr>
                                      </a:solidFill>
                                      <a:latin typeface="Cambria Math"/>
                                    </a:rPr>
                                  </m:ctrlPr>
                                </m:sSubPr>
                                <m:e>
                                  <m:r>
                                    <a:rPr lang="en-US" altLang="zh-TW" i="1">
                                      <a:solidFill>
                                        <a:schemeClr val="accent1">
                                          <a:lumMod val="40000"/>
                                          <a:lumOff val="60000"/>
                                        </a:schemeClr>
                                      </a:solidFill>
                                      <a:latin typeface="Cambria Math"/>
                                    </a:rPr>
                                    <m:t>𝑠</m:t>
                                  </m:r>
                                </m:e>
                                <m:sub>
                                  <m:r>
                                    <a:rPr lang="en-US" altLang="zh-TW" i="1">
                                      <a:solidFill>
                                        <a:schemeClr val="accent1">
                                          <a:lumMod val="40000"/>
                                          <a:lumOff val="60000"/>
                                        </a:schemeClr>
                                      </a:solidFill>
                                      <a:latin typeface="Cambria Math"/>
                                    </a:rPr>
                                    <m:t>𝑑</m:t>
                                  </m:r>
                                </m:sub>
                              </m:sSub>
                            </m:e>
                          </m:d>
                          <m:r>
                            <a:rPr lang="en-US" altLang="zh-TW" i="1">
                              <a:solidFill>
                                <a:schemeClr val="accent1">
                                  <a:lumMod val="40000"/>
                                  <a:lumOff val="60000"/>
                                </a:schemeClr>
                              </a:solidFill>
                              <a:latin typeface="Cambria Math"/>
                            </a:rPr>
                            <m:t>]</m:t>
                          </m:r>
                        </m:e>
                      </m:func>
                    </m:oMath>
                  </m:oMathPara>
                </a14:m>
                <a:endParaRPr lang="zh-TW" altLang="en-US" dirty="0">
                  <a:solidFill>
                    <a:schemeClr val="accent1">
                      <a:lumMod val="40000"/>
                      <a:lumOff val="60000"/>
                    </a:schemeClr>
                  </a:solidFill>
                </a:endParaRPr>
              </a:p>
            </p:txBody>
          </p:sp>
        </mc:Choice>
        <mc:Fallback xmlns="">
          <p:sp>
            <p:nvSpPr>
              <p:cNvPr id="58" name="矩形 57"/>
              <p:cNvSpPr>
                <a:spLocks noRot="1" noChangeAspect="1" noMove="1" noResize="1" noEditPoints="1" noAdjustHandles="1" noChangeArrowheads="1" noChangeShapeType="1" noTextEdit="1"/>
              </p:cNvSpPr>
              <p:nvPr/>
            </p:nvSpPr>
            <p:spPr>
              <a:xfrm>
                <a:off x="6156177" y="2636912"/>
                <a:ext cx="2834430" cy="538481"/>
              </a:xfrm>
              <a:prstGeom prst="rect">
                <a:avLst/>
              </a:prstGeom>
              <a:blipFill rotWithShape="1">
                <a:blip r:embed="rId4"/>
                <a:stretch>
                  <a:fillRect b="-1136"/>
                </a:stretch>
              </a:blipFill>
            </p:spPr>
            <p:txBody>
              <a:bodyPr/>
              <a:lstStyle/>
              <a:p>
                <a:r>
                  <a:rPr lang="zh-TW" altLang="en-US">
                    <a:noFill/>
                  </a:rPr>
                  <a:t> </a:t>
                </a:r>
              </a:p>
            </p:txBody>
          </p:sp>
        </mc:Fallback>
      </mc:AlternateContent>
      <p:sp>
        <p:nvSpPr>
          <p:cNvPr id="59" name="文字方塊 58"/>
          <p:cNvSpPr txBox="1"/>
          <p:nvPr/>
        </p:nvSpPr>
        <p:spPr>
          <a:xfrm>
            <a:off x="7668345" y="2996952"/>
            <a:ext cx="1258678" cy="461665"/>
          </a:xfrm>
          <a:prstGeom prst="rect">
            <a:avLst/>
          </a:prstGeom>
          <a:noFill/>
        </p:spPr>
        <p:txBody>
          <a:bodyPr wrap="none" rtlCol="0">
            <a:spAutoFit/>
          </a:bodyPr>
          <a:lstStyle/>
          <a:p>
            <a:r>
              <a:rPr lang="en-US" altLang="zh-TW" sz="2400" dirty="0" smtClean="0"/>
              <a:t>summary</a:t>
            </a:r>
            <a:endParaRPr lang="zh-TW" altLang="en-US" sz="2400" dirty="0"/>
          </a:p>
        </p:txBody>
      </p:sp>
      <p:sp>
        <p:nvSpPr>
          <p:cNvPr id="60" name="矩形 59"/>
          <p:cNvSpPr/>
          <p:nvPr/>
        </p:nvSpPr>
        <p:spPr>
          <a:xfrm>
            <a:off x="4968045" y="2780930"/>
            <a:ext cx="1188132" cy="61206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6" name="手繪多邊形 65"/>
          <p:cNvSpPr/>
          <p:nvPr/>
        </p:nvSpPr>
        <p:spPr>
          <a:xfrm>
            <a:off x="6193767" y="3438579"/>
            <a:ext cx="1975449" cy="448580"/>
          </a:xfrm>
          <a:custGeom>
            <a:avLst/>
            <a:gdLst>
              <a:gd name="connsiteX0" fmla="*/ 0 w 1975449"/>
              <a:gd name="connsiteY0" fmla="*/ 0 h 448580"/>
              <a:gd name="connsiteX1" fmla="*/ 983411 w 1975449"/>
              <a:gd name="connsiteY1" fmla="*/ 448574 h 448580"/>
              <a:gd name="connsiteX2" fmla="*/ 1975449 w 1975449"/>
              <a:gd name="connsiteY2" fmla="*/ 8627 h 448580"/>
            </a:gdLst>
            <a:ahLst/>
            <a:cxnLst>
              <a:cxn ang="0">
                <a:pos x="connsiteX0" y="connsiteY0"/>
              </a:cxn>
              <a:cxn ang="0">
                <a:pos x="connsiteX1" y="connsiteY1"/>
              </a:cxn>
              <a:cxn ang="0">
                <a:pos x="connsiteX2" y="connsiteY2"/>
              </a:cxn>
            </a:cxnLst>
            <a:rect l="l" t="t" r="r" b="b"/>
            <a:pathLst>
              <a:path w="1975449" h="448580">
                <a:moveTo>
                  <a:pt x="0" y="0"/>
                </a:moveTo>
                <a:cubicBezTo>
                  <a:pt x="327085" y="223568"/>
                  <a:pt x="654170" y="447136"/>
                  <a:pt x="983411" y="448574"/>
                </a:cubicBezTo>
                <a:cubicBezTo>
                  <a:pt x="1312653" y="450012"/>
                  <a:pt x="1644051" y="229319"/>
                  <a:pt x="1975449" y="8627"/>
                </a:cubicBezTo>
              </a:path>
            </a:pathLst>
          </a:cu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4" name="直線接點 3"/>
          <p:cNvCxnSpPr/>
          <p:nvPr/>
        </p:nvCxnSpPr>
        <p:spPr>
          <a:xfrm flipH="1">
            <a:off x="8028384" y="3429000"/>
            <a:ext cx="140832"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1" name="直線接點 60"/>
          <p:cNvCxnSpPr/>
          <p:nvPr/>
        </p:nvCxnSpPr>
        <p:spPr>
          <a:xfrm>
            <a:off x="8169216" y="3427259"/>
            <a:ext cx="0" cy="194134"/>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33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fade">
                                      <p:cBhvr>
                                        <p:cTn id="10" dur="500"/>
                                        <p:tgtEl>
                                          <p:spTgt spid="4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3"/>
                                        </p:tgtEl>
                                        <p:attrNameLst>
                                          <p:attrName>style.visibility</p:attrName>
                                        </p:attrNameLst>
                                      </p:cBhvr>
                                      <p:to>
                                        <p:strVal val="visible"/>
                                      </p:to>
                                    </p:set>
                                    <p:animEffect transition="in" filter="fade">
                                      <p:cBhvr>
                                        <p:cTn id="29" dur="500"/>
                                        <p:tgtEl>
                                          <p:spTgt spid="53"/>
                                        </p:tgtEl>
                                      </p:cBhvr>
                                    </p:animEffect>
                                  </p:childTnLst>
                                </p:cTn>
                              </p:par>
                              <p:par>
                                <p:cTn id="30" presetID="10" presetClass="entr" presetSubtype="0" fill="hold" nodeType="with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fade">
                                      <p:cBhvr>
                                        <p:cTn id="32" dur="500"/>
                                        <p:tgtEl>
                                          <p:spTgt spid="54"/>
                                        </p:tgtEl>
                                      </p:cBhvr>
                                    </p:animEffect>
                                  </p:childTnLst>
                                </p:cTn>
                              </p:par>
                              <p:par>
                                <p:cTn id="33" presetID="10" presetClass="entr" presetSubtype="0" fill="hold" nodeType="with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500"/>
                                        <p:tgtEl>
                                          <p:spTgt spid="55"/>
                                        </p:tgtEl>
                                      </p:cBhvr>
                                    </p:animEffect>
                                  </p:childTnLst>
                                </p:cTn>
                              </p:par>
                              <p:par>
                                <p:cTn id="36" presetID="10" presetClass="entr" presetSubtype="0" fill="hold" nodeType="with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fade">
                                      <p:cBhvr>
                                        <p:cTn id="38" dur="500"/>
                                        <p:tgtEl>
                                          <p:spTgt spid="56"/>
                                        </p:tgtEl>
                                      </p:cBhvr>
                                    </p:animEffect>
                                  </p:childTnLst>
                                </p:cTn>
                              </p:par>
                            </p:childTnLst>
                          </p:cTn>
                        </p:par>
                        <p:par>
                          <p:cTn id="39" fill="hold">
                            <p:stCondLst>
                              <p:cond delay="500"/>
                            </p:stCondLst>
                            <p:childTnLst>
                              <p:par>
                                <p:cTn id="40" presetID="10" presetClass="entr" presetSubtype="0" fill="hold"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childTnLst>
                          </p:cTn>
                        </p:par>
                        <p:par>
                          <p:cTn id="43" fill="hold">
                            <p:stCondLst>
                              <p:cond delay="1000"/>
                            </p:stCondLst>
                            <p:childTnLst>
                              <p:par>
                                <p:cTn id="44" presetID="10" presetClass="entr" presetSubtype="0" fill="hold" nodeType="after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500"/>
                                        <p:tgtEl>
                                          <p:spTgt spid="28"/>
                                        </p:tgtEl>
                                      </p:cBhvr>
                                    </p:animEffect>
                                  </p:childTnLst>
                                </p:cTn>
                              </p:par>
                            </p:childTnLst>
                          </p:cTn>
                        </p:par>
                        <p:par>
                          <p:cTn id="47" fill="hold">
                            <p:stCondLst>
                              <p:cond delay="1500"/>
                            </p:stCondLst>
                            <p:childTnLst>
                              <p:par>
                                <p:cTn id="48" presetID="10" presetClass="entr" presetSubtype="0" fill="hold"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500"/>
                                        <p:tgtEl>
                                          <p:spTgt spid="37"/>
                                        </p:tgtEl>
                                      </p:cBhvr>
                                    </p:animEffect>
                                  </p:childTnLst>
                                </p:cTn>
                              </p:par>
                            </p:childTnLst>
                          </p:cTn>
                        </p:par>
                        <p:par>
                          <p:cTn id="51" fill="hold">
                            <p:stCondLst>
                              <p:cond delay="2000"/>
                            </p:stCondLst>
                            <p:childTnLst>
                              <p:par>
                                <p:cTn id="52" presetID="10" presetClass="entr" presetSubtype="0" fill="hold" nodeType="after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fade">
                                      <p:cBhvr>
                                        <p:cTn id="54" dur="500"/>
                                        <p:tgtEl>
                                          <p:spTgt spid="33"/>
                                        </p:tgtEl>
                                      </p:cBhvr>
                                    </p:animEffect>
                                  </p:childTnLst>
                                </p:cTn>
                              </p:par>
                            </p:childTnLst>
                          </p:cTn>
                        </p:par>
                        <p:par>
                          <p:cTn id="55" fill="hold">
                            <p:stCondLst>
                              <p:cond delay="2500"/>
                            </p:stCondLst>
                            <p:childTnLst>
                              <p:par>
                                <p:cTn id="56" presetID="10" presetClass="entr" presetSubtype="0" fill="hold" nodeType="afterEffect">
                                  <p:stCondLst>
                                    <p:cond delay="0"/>
                                  </p:stCondLst>
                                  <p:childTnLst>
                                    <p:set>
                                      <p:cBhvr>
                                        <p:cTn id="57" dur="1" fill="hold">
                                          <p:stCondLst>
                                            <p:cond delay="0"/>
                                          </p:stCondLst>
                                        </p:cTn>
                                        <p:tgtEl>
                                          <p:spTgt spid="45"/>
                                        </p:tgtEl>
                                        <p:attrNameLst>
                                          <p:attrName>style.visibility</p:attrName>
                                        </p:attrNameLst>
                                      </p:cBhvr>
                                      <p:to>
                                        <p:strVal val="visible"/>
                                      </p:to>
                                    </p:set>
                                    <p:animEffect transition="in" filter="fade">
                                      <p:cBhvr>
                                        <p:cTn id="58" dur="500"/>
                                        <p:tgtEl>
                                          <p:spTgt spid="45"/>
                                        </p:tgtEl>
                                      </p:cBhvr>
                                    </p:animEffect>
                                  </p:childTnLst>
                                </p:cTn>
                              </p:par>
                            </p:childTnLst>
                          </p:cTn>
                        </p:par>
                        <p:par>
                          <p:cTn id="59" fill="hold">
                            <p:stCondLst>
                              <p:cond delay="3000"/>
                            </p:stCondLst>
                            <p:childTnLst>
                              <p:par>
                                <p:cTn id="60" presetID="10" presetClass="entr" presetSubtype="0" fill="hold" nodeType="after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500"/>
                                        <p:tgtEl>
                                          <p:spTgt spid="41"/>
                                        </p:tgtEl>
                                      </p:cBhvr>
                                    </p:animEffect>
                                  </p:childTnLst>
                                </p:cTn>
                              </p:par>
                            </p:childTnLst>
                          </p:cTn>
                        </p:par>
                        <p:par>
                          <p:cTn id="63" fill="hold">
                            <p:stCondLst>
                              <p:cond delay="3500"/>
                            </p:stCondLst>
                            <p:childTnLst>
                              <p:par>
                                <p:cTn id="64" presetID="10" presetClass="entr" presetSubtype="0" fill="hold"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500"/>
                                        <p:tgtEl>
                                          <p:spTgt spid="16"/>
                                        </p:tgtEl>
                                      </p:cBhvr>
                                    </p:animEffect>
                                  </p:childTnLst>
                                </p:cTn>
                              </p:par>
                            </p:childTnLst>
                          </p:cTn>
                        </p:par>
                        <p:par>
                          <p:cTn id="67" fill="hold">
                            <p:stCondLst>
                              <p:cond delay="4000"/>
                            </p:stCondLst>
                            <p:childTnLst>
                              <p:par>
                                <p:cTn id="68" presetID="10" presetClass="entr" presetSubtype="0" fill="hold"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fade">
                                      <p:cBhvr>
                                        <p:cTn id="70" dur="500"/>
                                        <p:tgtEl>
                                          <p:spTgt spid="20"/>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58"/>
                                        </p:tgtEl>
                                        <p:attrNameLst>
                                          <p:attrName>style.visibility</p:attrName>
                                        </p:attrNameLst>
                                      </p:cBhvr>
                                      <p:to>
                                        <p:strVal val="visible"/>
                                      </p:to>
                                    </p:set>
                                    <p:animEffect transition="in" filter="fade">
                                      <p:cBhvr>
                                        <p:cTn id="75" dur="500"/>
                                        <p:tgtEl>
                                          <p:spTgt spid="58"/>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51"/>
                                        </p:tgtEl>
                                        <p:attrNameLst>
                                          <p:attrName>style.visibility</p:attrName>
                                        </p:attrNameLst>
                                      </p:cBhvr>
                                      <p:to>
                                        <p:strVal val="visible"/>
                                      </p:to>
                                    </p:set>
                                    <p:animEffect transition="in" filter="fade">
                                      <p:cBhvr>
                                        <p:cTn id="78" dur="500"/>
                                        <p:tgtEl>
                                          <p:spTgt spid="51"/>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60"/>
                                        </p:tgtEl>
                                        <p:attrNameLst>
                                          <p:attrName>style.visibility</p:attrName>
                                        </p:attrNameLst>
                                      </p:cBhvr>
                                      <p:to>
                                        <p:strVal val="visible"/>
                                      </p:to>
                                    </p:set>
                                    <p:anim calcmode="lin" valueType="num">
                                      <p:cBhvr additive="base">
                                        <p:cTn id="83" dur="500" fill="hold"/>
                                        <p:tgtEl>
                                          <p:spTgt spid="60"/>
                                        </p:tgtEl>
                                        <p:attrNameLst>
                                          <p:attrName>ppt_x</p:attrName>
                                        </p:attrNameLst>
                                      </p:cBhvr>
                                      <p:tavLst>
                                        <p:tav tm="0">
                                          <p:val>
                                            <p:strVal val="#ppt_x"/>
                                          </p:val>
                                        </p:tav>
                                        <p:tav tm="100000">
                                          <p:val>
                                            <p:strVal val="#ppt_x"/>
                                          </p:val>
                                        </p:tav>
                                      </p:tavLst>
                                    </p:anim>
                                    <p:anim calcmode="lin" valueType="num">
                                      <p:cBhvr additive="base">
                                        <p:cTn id="84" dur="500" fill="hold"/>
                                        <p:tgtEl>
                                          <p:spTgt spid="60"/>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66"/>
                                        </p:tgtEl>
                                        <p:attrNameLst>
                                          <p:attrName>style.visibility</p:attrName>
                                        </p:attrNameLst>
                                      </p:cBhvr>
                                      <p:to>
                                        <p:strVal val="visible"/>
                                      </p:to>
                                    </p:set>
                                    <p:anim calcmode="lin" valueType="num">
                                      <p:cBhvr additive="base">
                                        <p:cTn id="87" dur="500" fill="hold"/>
                                        <p:tgtEl>
                                          <p:spTgt spid="66"/>
                                        </p:tgtEl>
                                        <p:attrNameLst>
                                          <p:attrName>ppt_x</p:attrName>
                                        </p:attrNameLst>
                                      </p:cBhvr>
                                      <p:tavLst>
                                        <p:tav tm="0">
                                          <p:val>
                                            <p:strVal val="#ppt_x"/>
                                          </p:val>
                                        </p:tav>
                                        <p:tav tm="100000">
                                          <p:val>
                                            <p:strVal val="#ppt_x"/>
                                          </p:val>
                                        </p:tav>
                                      </p:tavLst>
                                    </p:anim>
                                    <p:anim calcmode="lin" valueType="num">
                                      <p:cBhvr additive="base">
                                        <p:cTn id="88" dur="500" fill="hold"/>
                                        <p:tgtEl>
                                          <p:spTgt spid="66"/>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61"/>
                                        </p:tgtEl>
                                        <p:attrNameLst>
                                          <p:attrName>style.visibility</p:attrName>
                                        </p:attrNameLst>
                                      </p:cBhvr>
                                      <p:to>
                                        <p:strVal val="visible"/>
                                      </p:to>
                                    </p:set>
                                    <p:anim calcmode="lin" valueType="num">
                                      <p:cBhvr additive="base">
                                        <p:cTn id="91" dur="500" fill="hold"/>
                                        <p:tgtEl>
                                          <p:spTgt spid="61"/>
                                        </p:tgtEl>
                                        <p:attrNameLst>
                                          <p:attrName>ppt_x</p:attrName>
                                        </p:attrNameLst>
                                      </p:cBhvr>
                                      <p:tavLst>
                                        <p:tav tm="0">
                                          <p:val>
                                            <p:strVal val="#ppt_x"/>
                                          </p:val>
                                        </p:tav>
                                        <p:tav tm="100000">
                                          <p:val>
                                            <p:strVal val="#ppt_x"/>
                                          </p:val>
                                        </p:tav>
                                      </p:tavLst>
                                    </p:anim>
                                    <p:anim calcmode="lin" valueType="num">
                                      <p:cBhvr additive="base">
                                        <p:cTn id="92" dur="500" fill="hold"/>
                                        <p:tgtEl>
                                          <p:spTgt spid="61"/>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4"/>
                                        </p:tgtEl>
                                        <p:attrNameLst>
                                          <p:attrName>style.visibility</p:attrName>
                                        </p:attrNameLst>
                                      </p:cBhvr>
                                      <p:to>
                                        <p:strVal val="visible"/>
                                      </p:to>
                                    </p:set>
                                    <p:anim calcmode="lin" valueType="num">
                                      <p:cBhvr additive="base">
                                        <p:cTn id="95" dur="500" fill="hold"/>
                                        <p:tgtEl>
                                          <p:spTgt spid="4"/>
                                        </p:tgtEl>
                                        <p:attrNameLst>
                                          <p:attrName>ppt_x</p:attrName>
                                        </p:attrNameLst>
                                      </p:cBhvr>
                                      <p:tavLst>
                                        <p:tav tm="0">
                                          <p:val>
                                            <p:strVal val="#ppt_x"/>
                                          </p:val>
                                        </p:tav>
                                        <p:tav tm="100000">
                                          <p:val>
                                            <p:strVal val="#ppt_x"/>
                                          </p:val>
                                        </p:tav>
                                      </p:tavLst>
                                    </p:anim>
                                    <p:anim calcmode="lin" valueType="num">
                                      <p:cBhvr additive="base">
                                        <p:cTn id="96" dur="500" fill="hold"/>
                                        <p:tgtEl>
                                          <p:spTgt spid="4"/>
                                        </p:tgtEl>
                                        <p:attrNameLst>
                                          <p:attrName>ppt_y</p:attrName>
                                        </p:attrNameLst>
                                      </p:cBhvr>
                                      <p:tavLst>
                                        <p:tav tm="0">
                                          <p:val>
                                            <p:strVal val="1+#ppt_h/2"/>
                                          </p:val>
                                        </p:tav>
                                        <p:tav tm="100000">
                                          <p:val>
                                            <p:strVal val="#ppt_y"/>
                                          </p:val>
                                        </p:tav>
                                      </p:tavLst>
                                    </p:anim>
                                  </p:childTnLst>
                                </p:cTn>
                              </p:par>
                            </p:childTnLst>
                          </p:cTn>
                        </p:par>
                        <p:par>
                          <p:cTn id="97" fill="hold">
                            <p:stCondLst>
                              <p:cond delay="500"/>
                            </p:stCondLst>
                            <p:childTnLst>
                              <p:par>
                                <p:cTn id="98" presetID="31" presetClass="entr" presetSubtype="0" fill="hold" grpId="0" nodeType="afterEffect">
                                  <p:stCondLst>
                                    <p:cond delay="0"/>
                                  </p:stCondLst>
                                  <p:childTnLst>
                                    <p:set>
                                      <p:cBhvr>
                                        <p:cTn id="99" dur="1" fill="hold">
                                          <p:stCondLst>
                                            <p:cond delay="0"/>
                                          </p:stCondLst>
                                        </p:cTn>
                                        <p:tgtEl>
                                          <p:spTgt spid="59"/>
                                        </p:tgtEl>
                                        <p:attrNameLst>
                                          <p:attrName>style.visibility</p:attrName>
                                        </p:attrNameLst>
                                      </p:cBhvr>
                                      <p:to>
                                        <p:strVal val="visible"/>
                                      </p:to>
                                    </p:set>
                                    <p:anim calcmode="lin" valueType="num">
                                      <p:cBhvr>
                                        <p:cTn id="100" dur="1000" fill="hold"/>
                                        <p:tgtEl>
                                          <p:spTgt spid="59"/>
                                        </p:tgtEl>
                                        <p:attrNameLst>
                                          <p:attrName>ppt_w</p:attrName>
                                        </p:attrNameLst>
                                      </p:cBhvr>
                                      <p:tavLst>
                                        <p:tav tm="0">
                                          <p:val>
                                            <p:fltVal val="0"/>
                                          </p:val>
                                        </p:tav>
                                        <p:tav tm="100000">
                                          <p:val>
                                            <p:strVal val="#ppt_w"/>
                                          </p:val>
                                        </p:tav>
                                      </p:tavLst>
                                    </p:anim>
                                    <p:anim calcmode="lin" valueType="num">
                                      <p:cBhvr>
                                        <p:cTn id="101" dur="1000" fill="hold"/>
                                        <p:tgtEl>
                                          <p:spTgt spid="59"/>
                                        </p:tgtEl>
                                        <p:attrNameLst>
                                          <p:attrName>ppt_h</p:attrName>
                                        </p:attrNameLst>
                                      </p:cBhvr>
                                      <p:tavLst>
                                        <p:tav tm="0">
                                          <p:val>
                                            <p:fltVal val="0"/>
                                          </p:val>
                                        </p:tav>
                                        <p:tav tm="100000">
                                          <p:val>
                                            <p:strVal val="#ppt_h"/>
                                          </p:val>
                                        </p:tav>
                                      </p:tavLst>
                                    </p:anim>
                                    <p:anim calcmode="lin" valueType="num">
                                      <p:cBhvr>
                                        <p:cTn id="102" dur="1000" fill="hold"/>
                                        <p:tgtEl>
                                          <p:spTgt spid="59"/>
                                        </p:tgtEl>
                                        <p:attrNameLst>
                                          <p:attrName>style.rotation</p:attrName>
                                        </p:attrNameLst>
                                      </p:cBhvr>
                                      <p:tavLst>
                                        <p:tav tm="0">
                                          <p:val>
                                            <p:fltVal val="90"/>
                                          </p:val>
                                        </p:tav>
                                        <p:tav tm="100000">
                                          <p:val>
                                            <p:fltVal val="0"/>
                                          </p:val>
                                        </p:tav>
                                      </p:tavLst>
                                    </p:anim>
                                    <p:animEffect transition="in" filter="fade">
                                      <p:cBhvr>
                                        <p:cTn id="103"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p:bldP spid="49" grpId="0" animBg="1"/>
      <p:bldP spid="50" grpId="0" animBg="1"/>
      <p:bldP spid="51" grpId="0" animBg="1"/>
      <p:bldP spid="58" grpId="0" animBg="1"/>
      <p:bldP spid="59" grpId="0"/>
      <p:bldP spid="60" grpId="0" animBg="1"/>
      <p:bldP spid="66" grpId="0" animBg="1"/>
    </p:bldLst>
  </p:timing>
</p:sld>
</file>

<file path=ppt/theme/theme1.xml><?xml version="1.0" encoding="utf-8"?>
<a:theme xmlns:a="http://schemas.openxmlformats.org/drawingml/2006/main" name="都會流行">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都會流行">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都會流行">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TC101859862[[fn=都會流行]]</Template>
  <TotalTime>4911</TotalTime>
  <Words>3955</Words>
  <Application>Microsoft Office PowerPoint</Application>
  <PresentationFormat>如螢幕大小 (4:3)</PresentationFormat>
  <Paragraphs>849</Paragraphs>
  <Slides>40</Slides>
  <Notes>33</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40</vt:i4>
      </vt:variant>
    </vt:vector>
  </HeadingPairs>
  <TitlesOfParts>
    <vt:vector size="42" baseType="lpstr">
      <vt:lpstr>都會流行</vt:lpstr>
      <vt:lpstr>Equation</vt:lpstr>
      <vt:lpstr>Supervised Spoken Document Summarization Based on Structured Support Vector Machine with Utterance Clusters as Hidden Variables</vt:lpstr>
      <vt:lpstr>Outline</vt:lpstr>
      <vt:lpstr>Introduction</vt:lpstr>
      <vt:lpstr>Introduction- Extractive Summarization</vt:lpstr>
      <vt:lpstr>Previously proposed method - SVM</vt:lpstr>
      <vt:lpstr>Previously proposed method - SVM</vt:lpstr>
      <vt:lpstr>Previously proposed method - MMR</vt:lpstr>
      <vt:lpstr>Previously proposed method –  structured support vector machine</vt:lpstr>
      <vt:lpstr>Previously proposed method –  structured support vector machine</vt:lpstr>
      <vt:lpstr>Previously proposed method –  structured support vector machine</vt:lpstr>
      <vt:lpstr>Proposed approach</vt:lpstr>
      <vt:lpstr>Proposed method</vt:lpstr>
      <vt:lpstr>Proposed method</vt:lpstr>
      <vt:lpstr>Proposed method</vt:lpstr>
      <vt:lpstr>Proposed method</vt:lpstr>
      <vt:lpstr>Objective function</vt:lpstr>
      <vt:lpstr>Proposed method</vt:lpstr>
      <vt:lpstr>Training &amp; Testing</vt:lpstr>
      <vt:lpstr>Training Process</vt:lpstr>
      <vt:lpstr>Training Process</vt:lpstr>
      <vt:lpstr>Training Process</vt:lpstr>
      <vt:lpstr>Testing Process</vt:lpstr>
      <vt:lpstr>FEATURES</vt:lpstr>
      <vt:lpstr>Features for an utterance - F0 (xi) </vt:lpstr>
      <vt:lpstr>Features for an utterance - F0 (xi) </vt:lpstr>
      <vt:lpstr>Features for relation between cluster and summary - F1(sd, hk)</vt:lpstr>
      <vt:lpstr>Features for relation between cluster and summary - F1(sd, hk)</vt:lpstr>
      <vt:lpstr>Features for the quality of cluster – F2(hk)</vt:lpstr>
      <vt:lpstr>experiments</vt:lpstr>
      <vt:lpstr>Experimental Setup</vt:lpstr>
      <vt:lpstr>Experimental Setup</vt:lpstr>
      <vt:lpstr>Experimental Result</vt:lpstr>
      <vt:lpstr>Experimental Result</vt:lpstr>
      <vt:lpstr>Experimental Result</vt:lpstr>
      <vt:lpstr>Experimental Result</vt:lpstr>
      <vt:lpstr>Experimental Result</vt:lpstr>
      <vt:lpstr>Experimental Result</vt:lpstr>
      <vt:lpstr>Experimental Result</vt:lpstr>
      <vt:lpstr>Conclusion</vt:lpstr>
      <vt:lpstr>Q &amp;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Supervised Spoken Document Summarization Based on Structured Support Vector Machine with Utterance Cluster as Hidden Variables</dc:title>
  <dc:creator>eternal0815</dc:creator>
  <cp:lastModifiedBy>eternal0815</cp:lastModifiedBy>
  <cp:revision>559</cp:revision>
  <dcterms:created xsi:type="dcterms:W3CDTF">2013-08-02T10:25:36Z</dcterms:created>
  <dcterms:modified xsi:type="dcterms:W3CDTF">2013-08-22T04:29:42Z</dcterms:modified>
</cp:coreProperties>
</file>